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6.xml" ContentType="application/vnd.openxmlformats-officedocument.theme+xml"/>
  <Override PartName="/ppt/media/image7.jpg" ContentType="image/jpeg"/>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media/image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6.xml" ContentType="application/vnd.openxmlformats-officedocument.presentationml.notesSlide+xml"/>
  <Override PartName="/ppt/charts/chart27.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charts/chart28.xml" ContentType="application/vnd.openxmlformats-officedocument.drawingml.chart+xml"/>
  <Override PartName="/ppt/theme/themeOverride8.xml" ContentType="application/vnd.openxmlformats-officedocument.themeOverride+xml"/>
  <Override PartName="/ppt/notesSlides/notesSlide18.xml" ContentType="application/vnd.openxmlformats-officedocument.presentationml.notesSlid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0.xml" ContentType="application/vnd.openxmlformats-officedocument.presentationml.notesSlide+xml"/>
  <Override PartName="/ppt/charts/chart32.xml" ContentType="application/vnd.openxmlformats-officedocument.drawingml.chart+xml"/>
  <Override PartName="/ppt/theme/themeOverride9.xml" ContentType="application/vnd.openxmlformats-officedocument.themeOverride+xml"/>
  <Override PartName="/ppt/notesSlides/notesSlide21.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2.xml" ContentType="application/vnd.openxmlformats-officedocument.presentationml.notesSlide+xml"/>
  <Override PartName="/ppt/charts/chart34.xml" ContentType="application/vnd.openxmlformats-officedocument.drawingml.chart+xml"/>
  <Override PartName="/ppt/theme/themeOverride10.xml" ContentType="application/vnd.openxmlformats-officedocument.themeOverride+xml"/>
  <Override PartName="/ppt/charts/chart35.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3.xml" ContentType="application/vnd.openxmlformats-officedocument.presentationml.notesSlide+xml"/>
  <Override PartName="/ppt/charts/chart3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4.xml" ContentType="application/vnd.openxmlformats-officedocument.presentationml.notesSlid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5.xml" ContentType="application/vnd.openxmlformats-officedocument.presentationml.notesSlide+xml"/>
  <Override PartName="/ppt/charts/chart4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2.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6.xml" ContentType="application/vnd.openxmlformats-officedocument.presentationml.notesSlide+xml"/>
  <Override PartName="/ppt/charts/chart43.xml" ContentType="application/vnd.openxmlformats-officedocument.drawingml.chart+xml"/>
  <Override PartName="/ppt/theme/themeOverride11.xml" ContentType="application/vnd.openxmlformats-officedocument.themeOverride+xml"/>
  <Override PartName="/ppt/notesSlides/notesSlide27.xml" ContentType="application/vnd.openxmlformats-officedocument.presentationml.notesSlid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8.xml" ContentType="application/vnd.openxmlformats-officedocument.presentationml.notesSlid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9.xml" ContentType="application/vnd.openxmlformats-officedocument.presentationml.notesSlide+xml"/>
  <Override PartName="/ppt/charts/chart4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0.xml" ContentType="application/vnd.openxmlformats-officedocument.presentationml.notesSlid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2.xml" ContentType="application/vnd.openxmlformats-officedocument.presentationml.notesSlide+xml"/>
  <Override PartName="/ppt/charts/chart67.xml" ContentType="application/vnd.openxmlformats-officedocument.drawingml.chart+xml"/>
  <Override PartName="/ppt/theme/themeOverride12.xml" ContentType="application/vnd.openxmlformats-officedocument.themeOverride+xml"/>
  <Override PartName="/ppt/charts/chart6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2.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33.xml" ContentType="application/vnd.openxmlformats-officedocument.presentationml.notesSlide+xml"/>
  <Override PartName="/ppt/charts/chart7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4.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34.xml" ContentType="application/vnd.openxmlformats-officedocument.presentationml.notesSlide+xml"/>
  <Override PartName="/ppt/charts/chart75.xml" ContentType="application/vnd.openxmlformats-officedocument.drawingml.chart+xml"/>
  <Override PartName="/ppt/theme/themeOverride13.xml" ContentType="application/vnd.openxmlformats-officedocument.themeOverride+xml"/>
  <Override PartName="/ppt/charts/chart7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8.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9.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80.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81.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35.xml" ContentType="application/vnd.openxmlformats-officedocument.presentationml.notesSlide+xml"/>
  <Override PartName="/ppt/charts/chart82.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83.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84.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36.xml" ContentType="application/vnd.openxmlformats-officedocument.presentationml.notesSlide+xml"/>
  <Override PartName="/ppt/charts/chart85.xml" ContentType="application/vnd.openxmlformats-officedocument.drawingml.chart+xml"/>
  <Override PartName="/ppt/theme/themeOverride14.xml" ContentType="application/vnd.openxmlformats-officedocument.themeOverride+xml"/>
  <Override PartName="/ppt/notesSlides/notesSlide37.xml" ContentType="application/vnd.openxmlformats-officedocument.presentationml.notesSlide+xml"/>
  <Override PartName="/ppt/charts/chart86.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87.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88.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02" r:id="rId1"/>
    <p:sldMasterId id="2147484975" r:id="rId2"/>
    <p:sldMasterId id="2147484978" r:id="rId3"/>
    <p:sldMasterId id="2147485764" r:id="rId4"/>
    <p:sldMasterId id="2147485780" r:id="rId5"/>
    <p:sldMasterId id="2147485787" r:id="rId6"/>
    <p:sldMasterId id="2147485905" r:id="rId7"/>
    <p:sldMasterId id="2147486017" r:id="rId8"/>
    <p:sldMasterId id="2147486020" r:id="rId9"/>
    <p:sldMasterId id="2147486088" r:id="rId10"/>
    <p:sldMasterId id="2147486092" r:id="rId11"/>
    <p:sldMasterId id="2147486104" r:id="rId12"/>
    <p:sldMasterId id="2147486119" r:id="rId13"/>
    <p:sldMasterId id="2147486133" r:id="rId14"/>
    <p:sldMasterId id="2147486149" r:id="rId15"/>
    <p:sldMasterId id="2147486178" r:id="rId16"/>
    <p:sldMasterId id="2147486193" r:id="rId17"/>
  </p:sldMasterIdLst>
  <p:notesMasterIdLst>
    <p:notesMasterId r:id="rId89"/>
  </p:notesMasterIdLst>
  <p:handoutMasterIdLst>
    <p:handoutMasterId r:id="rId90"/>
  </p:handoutMasterIdLst>
  <p:sldIdLst>
    <p:sldId id="582" r:id="rId18"/>
    <p:sldId id="5027" r:id="rId19"/>
    <p:sldId id="4918" r:id="rId20"/>
    <p:sldId id="4698" r:id="rId21"/>
    <p:sldId id="4702" r:id="rId22"/>
    <p:sldId id="4701" r:id="rId23"/>
    <p:sldId id="4919" r:id="rId24"/>
    <p:sldId id="4920" r:id="rId25"/>
    <p:sldId id="5025" r:id="rId26"/>
    <p:sldId id="4921" r:id="rId27"/>
    <p:sldId id="5026" r:id="rId28"/>
    <p:sldId id="4535" r:id="rId29"/>
    <p:sldId id="4722" r:id="rId30"/>
    <p:sldId id="5020" r:id="rId31"/>
    <p:sldId id="5030" r:id="rId32"/>
    <p:sldId id="5040" r:id="rId33"/>
    <p:sldId id="4943" r:id="rId34"/>
    <p:sldId id="5031" r:id="rId35"/>
    <p:sldId id="4941" r:id="rId36"/>
    <p:sldId id="4942" r:id="rId37"/>
    <p:sldId id="5009" r:id="rId38"/>
    <p:sldId id="5010" r:id="rId39"/>
    <p:sldId id="5011" r:id="rId40"/>
    <p:sldId id="5034" r:id="rId41"/>
    <p:sldId id="5012" r:id="rId42"/>
    <p:sldId id="5013" r:id="rId43"/>
    <p:sldId id="5014" r:id="rId44"/>
    <p:sldId id="5016" r:id="rId45"/>
    <p:sldId id="5018" r:id="rId46"/>
    <p:sldId id="4953" r:id="rId47"/>
    <p:sldId id="4955" r:id="rId48"/>
    <p:sldId id="4956" r:id="rId49"/>
    <p:sldId id="4957" r:id="rId50"/>
    <p:sldId id="5032" r:id="rId51"/>
    <p:sldId id="4958" r:id="rId52"/>
    <p:sldId id="4959" r:id="rId53"/>
    <p:sldId id="5033" r:id="rId54"/>
    <p:sldId id="5002" r:id="rId55"/>
    <p:sldId id="5003" r:id="rId56"/>
    <p:sldId id="5035" r:id="rId57"/>
    <p:sldId id="4960" r:id="rId58"/>
    <p:sldId id="5019" r:id="rId59"/>
    <p:sldId id="5021" r:id="rId60"/>
    <p:sldId id="4963" r:id="rId61"/>
    <p:sldId id="4965" r:id="rId62"/>
    <p:sldId id="5036" r:id="rId63"/>
    <p:sldId id="4966" r:id="rId64"/>
    <p:sldId id="4972" r:id="rId65"/>
    <p:sldId id="4973" r:id="rId66"/>
    <p:sldId id="4981" r:id="rId67"/>
    <p:sldId id="5022" r:id="rId68"/>
    <p:sldId id="4983" r:id="rId69"/>
    <p:sldId id="5023" r:id="rId70"/>
    <p:sldId id="4996" r:id="rId71"/>
    <p:sldId id="4990" r:id="rId72"/>
    <p:sldId id="4991" r:id="rId73"/>
    <p:sldId id="4995" r:id="rId74"/>
    <p:sldId id="4992" r:id="rId75"/>
    <p:sldId id="5038" r:id="rId76"/>
    <p:sldId id="5037" r:id="rId77"/>
    <p:sldId id="4993" r:id="rId78"/>
    <p:sldId id="4994" r:id="rId79"/>
    <p:sldId id="4997" r:id="rId80"/>
    <p:sldId id="4998" r:id="rId81"/>
    <p:sldId id="4999" r:id="rId82"/>
    <p:sldId id="5039" r:id="rId83"/>
    <p:sldId id="5000" r:id="rId84"/>
    <p:sldId id="5001" r:id="rId85"/>
    <p:sldId id="4899" r:id="rId86"/>
    <p:sldId id="5024" r:id="rId87"/>
    <p:sldId id="5028" r:id="rId88"/>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252"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ur Arslan" initials="OA" lastIdx="1" clrIdx="0">
    <p:extLst>
      <p:ext uri="{19B8F6BF-5375-455C-9EA6-DF929625EA0E}">
        <p15:presenceInfo xmlns:p15="http://schemas.microsoft.com/office/powerpoint/2012/main" userId="S-1-5-21-3597289855-3987044316-4041695805-1210" providerId="AD"/>
      </p:ext>
    </p:extLst>
  </p:cmAuthor>
  <p:cmAuthor id="2" name="Çağatay Bakar" initials="ÇB" lastIdx="1" clrIdx="1">
    <p:extLst>
      <p:ext uri="{19B8F6BF-5375-455C-9EA6-DF929625EA0E}">
        <p15:presenceInfo xmlns:p15="http://schemas.microsoft.com/office/powerpoint/2012/main" userId="S::cagataybakar@akademetre.com::4da00911-966f-4e28-a690-14fbadebc44f" providerId="AD"/>
      </p:ext>
    </p:extLst>
  </p:cmAuthor>
  <p:cmAuthor id="3" name="Proje P16" initials="PP" lastIdx="1" clrIdx="2">
    <p:extLst>
      <p:ext uri="{19B8F6BF-5375-455C-9EA6-DF929625EA0E}">
        <p15:presenceInfo xmlns:p15="http://schemas.microsoft.com/office/powerpoint/2012/main" userId="S-1-5-21-3597289855-3987044316-4041695805-5570" providerId="AD"/>
      </p:ext>
    </p:extLst>
  </p:cmAuthor>
  <p:cmAuthor id="4" name="Aybike Şen" initials="AŞ" lastIdx="1" clrIdx="3">
    <p:extLst>
      <p:ext uri="{19B8F6BF-5375-455C-9EA6-DF929625EA0E}">
        <p15:presenceInfo xmlns:p15="http://schemas.microsoft.com/office/powerpoint/2012/main" userId="S-1-5-21-3597289855-3987044316-4041695805-1271" providerId="AD"/>
      </p:ext>
    </p:extLst>
  </p:cmAuthor>
  <p:cmAuthor id="5" name="Sezen Kaya" initials="SK" lastIdx="3" clrIdx="4">
    <p:extLst>
      <p:ext uri="{19B8F6BF-5375-455C-9EA6-DF929625EA0E}">
        <p15:presenceInfo xmlns:p15="http://schemas.microsoft.com/office/powerpoint/2012/main" userId="S-1-5-21-4128998592-3726357506-1739521667-12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a:srgbClr val="00863D"/>
    <a:srgbClr val="CCCCCC"/>
    <a:srgbClr val="004284"/>
    <a:srgbClr val="004386"/>
    <a:srgbClr val="C7AC77"/>
    <a:srgbClr val="8AC6CD"/>
    <a:srgbClr val="A1D5B4"/>
    <a:srgbClr val="7EB6DB"/>
    <a:srgbClr val="63C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24" autoAdjust="0"/>
    <p:restoredTop sz="88095" autoAdjust="0"/>
  </p:normalViewPr>
  <p:slideViewPr>
    <p:cSldViewPr>
      <p:cViewPr varScale="1">
        <p:scale>
          <a:sx n="112" d="100"/>
          <a:sy n="112" d="100"/>
        </p:scale>
        <p:origin x="992" y="184"/>
      </p:cViewPr>
      <p:guideLst>
        <p:guide orient="horz" pos="2160"/>
        <p:guide pos="2252"/>
        <p:guide orient="horz" pos="2260"/>
      </p:guideLst>
    </p:cSldViewPr>
  </p:slideViewPr>
  <p:outlineViewPr>
    <p:cViewPr>
      <p:scale>
        <a:sx n="33" d="100"/>
        <a:sy n="33" d="100"/>
      </p:scale>
      <p:origin x="0" y="-366"/>
    </p:cViewPr>
  </p:outlineViewPr>
  <p:notesTextViewPr>
    <p:cViewPr>
      <p:scale>
        <a:sx n="100" d="100"/>
        <a:sy n="100" d="100"/>
      </p:scale>
      <p:origin x="0" y="0"/>
    </p:cViewPr>
  </p:notesTextViewPr>
  <p:sorterViewPr>
    <p:cViewPr>
      <p:scale>
        <a:sx n="100" d="100"/>
        <a:sy n="100" d="100"/>
      </p:scale>
      <p:origin x="0" y="-16434"/>
    </p:cViewPr>
  </p:sorterViewPr>
  <p:notesViewPr>
    <p:cSldViewPr>
      <p:cViewPr varScale="1">
        <p:scale>
          <a:sx n="81" d="100"/>
          <a:sy n="81"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7.xml"/><Relationship Id="rId1" Type="http://schemas.microsoft.com/office/2011/relationships/chartStyle" Target="style2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8.xml"/><Relationship Id="rId1" Type="http://schemas.microsoft.com/office/2011/relationships/chartStyle" Target="style2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3.xml"/><Relationship Id="rId1" Type="http://schemas.microsoft.com/office/2011/relationships/chartStyle" Target="style3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4.xml"/><Relationship Id="rId1" Type="http://schemas.microsoft.com/office/2011/relationships/chartStyle" Target="style3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6.xml"/><Relationship Id="rId1" Type="http://schemas.microsoft.com/office/2011/relationships/chartStyle" Target="style36.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7.xml"/><Relationship Id="rId1" Type="http://schemas.microsoft.com/office/2011/relationships/chartStyle" Target="style3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8.xml"/><Relationship Id="rId1" Type="http://schemas.microsoft.com/office/2011/relationships/chartStyle" Target="style3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0.xml"/><Relationship Id="rId1" Type="http://schemas.microsoft.com/office/2011/relationships/chartStyle" Target="style5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1.xml"/><Relationship Id="rId1" Type="http://schemas.microsoft.com/office/2011/relationships/chartStyle" Target="style5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2.xml"/><Relationship Id="rId1" Type="http://schemas.microsoft.com/office/2011/relationships/chartStyle" Target="style5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3.xml"/><Relationship Id="rId1" Type="http://schemas.microsoft.com/office/2011/relationships/chartStyle" Target="style5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4.xml"/><Relationship Id="rId1" Type="http://schemas.microsoft.com/office/2011/relationships/chartStyle" Target="style5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5.xml"/><Relationship Id="rId1" Type="http://schemas.microsoft.com/office/2011/relationships/chartStyle" Target="style5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6.xml"/><Relationship Id="rId1" Type="http://schemas.microsoft.com/office/2011/relationships/chartStyle" Target="style56.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12.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7.xml"/><Relationship Id="rId1" Type="http://schemas.microsoft.com/office/2011/relationships/chartStyle" Target="style5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8.xml"/><Relationship Id="rId1" Type="http://schemas.microsoft.com/office/2011/relationships/chartStyle" Target="style58.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9.xml"/><Relationship Id="rId1" Type="http://schemas.microsoft.com/office/2011/relationships/chartStyle" Target="style59.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0.xml"/><Relationship Id="rId1" Type="http://schemas.microsoft.com/office/2011/relationships/chartStyle" Target="style6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1.xml"/><Relationship Id="rId1" Type="http://schemas.microsoft.com/office/2011/relationships/chartStyle" Target="style6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2.xml"/><Relationship Id="rId1" Type="http://schemas.microsoft.com/office/2011/relationships/chartStyle" Target="style6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3.xml"/><Relationship Id="rId1" Type="http://schemas.microsoft.com/office/2011/relationships/chartStyle" Target="style63.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13.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4.xml"/><Relationship Id="rId1" Type="http://schemas.microsoft.com/office/2011/relationships/chartStyle" Target="style6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5.xml"/><Relationship Id="rId1" Type="http://schemas.microsoft.com/office/2011/relationships/chartStyle" Target="style65.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6.xml"/><Relationship Id="rId1" Type="http://schemas.microsoft.com/office/2011/relationships/chartStyle" Target="style66.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7.xml"/><Relationship Id="rId1" Type="http://schemas.microsoft.com/office/2011/relationships/chartStyle" Target="style6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68.xml"/><Relationship Id="rId1" Type="http://schemas.microsoft.com/office/2011/relationships/chartStyle" Target="style68.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69.xml"/><Relationship Id="rId1" Type="http://schemas.microsoft.com/office/2011/relationships/chartStyle" Target="style69.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0.xml"/><Relationship Id="rId1" Type="http://schemas.microsoft.com/office/2011/relationships/chartStyle" Target="style70.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71.xml"/><Relationship Id="rId1" Type="http://schemas.microsoft.com/office/2011/relationships/chartStyle" Target="style7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72.xml"/><Relationship Id="rId1" Type="http://schemas.microsoft.com/office/2011/relationships/chartStyle" Target="style72.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14.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73.xml"/><Relationship Id="rId1" Type="http://schemas.microsoft.com/office/2011/relationships/chartStyle" Target="style73.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74.xml"/><Relationship Id="rId1" Type="http://schemas.microsoft.com/office/2011/relationships/chartStyle" Target="style74.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75.xml"/><Relationship Id="rId1" Type="http://schemas.microsoft.com/office/2011/relationships/chartStyle" Target="style7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51843328000332578"/>
          <c:h val="0.88637804311149104"/>
        </c:manualLayout>
      </c:layout>
      <c:barChart>
        <c:barDir val="col"/>
        <c:grouping val="percentStacked"/>
        <c:varyColors val="0"/>
        <c:ser>
          <c:idx val="0"/>
          <c:order val="0"/>
          <c:tx>
            <c:strRef>
              <c:f>Sheet1!$B$1</c:f>
              <c:strCache>
                <c:ptCount val="1"/>
                <c:pt idx="0">
                  <c:v> 18-24 age</c:v>
                </c:pt>
              </c:strCache>
            </c:strRef>
          </c:tx>
          <c:spPr>
            <a:solidFill>
              <a:srgbClr val="FF5050"/>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Sheet1!$B$2</c:f>
              <c:numCache>
                <c:formatCode>###0.0</c:formatCode>
                <c:ptCount val="1"/>
                <c:pt idx="0">
                  <c:v>15.3</c:v>
                </c:pt>
              </c:numCache>
            </c:numRef>
          </c:val>
          <c:extLst>
            <c:ext xmlns:c16="http://schemas.microsoft.com/office/drawing/2014/chart" uri="{C3380CC4-5D6E-409C-BE32-E72D297353CC}">
              <c16:uniqueId val="{00000000-BA1A-45AD-8906-B9474790826B}"/>
            </c:ext>
          </c:extLst>
        </c:ser>
        <c:ser>
          <c:idx val="1"/>
          <c:order val="1"/>
          <c:tx>
            <c:strRef>
              <c:f>Sheet1!$C$1</c:f>
              <c:strCache>
                <c:ptCount val="1"/>
                <c:pt idx="0">
                  <c:v> 25-29 age</c:v>
                </c:pt>
              </c:strCache>
            </c:strRef>
          </c:tx>
          <c:spPr>
            <a:solidFill>
              <a:schemeClr val="accent2"/>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Sheet1!$C$2</c:f>
              <c:numCache>
                <c:formatCode>###0.0</c:formatCode>
                <c:ptCount val="1"/>
                <c:pt idx="0">
                  <c:v>12.7</c:v>
                </c:pt>
              </c:numCache>
            </c:numRef>
          </c:val>
          <c:extLst>
            <c:ext xmlns:c16="http://schemas.microsoft.com/office/drawing/2014/chart" uri="{C3380CC4-5D6E-409C-BE32-E72D297353CC}">
              <c16:uniqueId val="{00000001-BA1A-45AD-8906-B9474790826B}"/>
            </c:ext>
          </c:extLst>
        </c:ser>
        <c:ser>
          <c:idx val="2"/>
          <c:order val="2"/>
          <c:tx>
            <c:strRef>
              <c:f>Sheet1!$D$1</c:f>
              <c:strCache>
                <c:ptCount val="1"/>
                <c:pt idx="0">
                  <c:v> 30-34 age</c:v>
                </c:pt>
              </c:strCache>
            </c:strRef>
          </c:tx>
          <c:spPr>
            <a:solidFill>
              <a:srgbClr val="7EB6DB"/>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Sheet1!$D$2</c:f>
              <c:numCache>
                <c:formatCode>###0.0</c:formatCode>
                <c:ptCount val="1"/>
                <c:pt idx="0">
                  <c:v>12.3</c:v>
                </c:pt>
              </c:numCache>
            </c:numRef>
          </c:val>
          <c:extLst>
            <c:ext xmlns:c16="http://schemas.microsoft.com/office/drawing/2014/chart" uri="{C3380CC4-5D6E-409C-BE32-E72D297353CC}">
              <c16:uniqueId val="{00000002-BA1A-45AD-8906-B9474790826B}"/>
            </c:ext>
          </c:extLst>
        </c:ser>
        <c:ser>
          <c:idx val="3"/>
          <c:order val="3"/>
          <c:tx>
            <c:strRef>
              <c:f>Sheet1!$E$1</c:f>
              <c:strCache>
                <c:ptCount val="1"/>
                <c:pt idx="0">
                  <c:v> 35-39 age</c:v>
                </c:pt>
              </c:strCache>
            </c:strRef>
          </c:tx>
          <c:spPr>
            <a:solidFill>
              <a:srgbClr val="63C08A"/>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Sheet1!$E$2</c:f>
              <c:numCache>
                <c:formatCode>###0.0</c:formatCode>
                <c:ptCount val="1"/>
                <c:pt idx="0">
                  <c:v>12.3</c:v>
                </c:pt>
              </c:numCache>
            </c:numRef>
          </c:val>
          <c:extLst>
            <c:ext xmlns:c16="http://schemas.microsoft.com/office/drawing/2014/chart" uri="{C3380CC4-5D6E-409C-BE32-E72D297353CC}">
              <c16:uniqueId val="{00000003-BA1A-45AD-8906-B9474790826B}"/>
            </c:ext>
          </c:extLst>
        </c:ser>
        <c:ser>
          <c:idx val="4"/>
          <c:order val="4"/>
          <c:tx>
            <c:strRef>
              <c:f>Sheet1!$F$1</c:f>
              <c:strCache>
                <c:ptCount val="1"/>
                <c:pt idx="0">
                  <c:v> 40-44 age</c:v>
                </c:pt>
              </c:strCache>
            </c:strRef>
          </c:tx>
          <c:spPr>
            <a:solidFill>
              <a:srgbClr val="8ED75E"/>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Sheet1!$F$2</c:f>
              <c:numCache>
                <c:formatCode>###0.0</c:formatCode>
                <c:ptCount val="1"/>
                <c:pt idx="0">
                  <c:v>11.4</c:v>
                </c:pt>
              </c:numCache>
            </c:numRef>
          </c:val>
          <c:extLst>
            <c:ext xmlns:c16="http://schemas.microsoft.com/office/drawing/2014/chart" uri="{C3380CC4-5D6E-409C-BE32-E72D297353CC}">
              <c16:uniqueId val="{00000004-BA1A-45AD-8906-B9474790826B}"/>
            </c:ext>
          </c:extLst>
        </c:ser>
        <c:ser>
          <c:idx val="5"/>
          <c:order val="5"/>
          <c:tx>
            <c:strRef>
              <c:f>Sheet1!$G$1</c:f>
              <c:strCache>
                <c:ptCount val="1"/>
                <c:pt idx="0">
                  <c:v> 45-49 age</c:v>
                </c:pt>
              </c:strCache>
            </c:strRef>
          </c:tx>
          <c:spPr>
            <a:solidFill>
              <a:srgbClr val="A1D5B4"/>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Sheet1!$G$2</c:f>
              <c:numCache>
                <c:formatCode>###0.0</c:formatCode>
                <c:ptCount val="1"/>
                <c:pt idx="0">
                  <c:v>11</c:v>
                </c:pt>
              </c:numCache>
            </c:numRef>
          </c:val>
          <c:extLst>
            <c:ext xmlns:c16="http://schemas.microsoft.com/office/drawing/2014/chart" uri="{C3380CC4-5D6E-409C-BE32-E72D297353CC}">
              <c16:uniqueId val="{00000005-BA1A-45AD-8906-B9474790826B}"/>
            </c:ext>
          </c:extLst>
        </c:ser>
        <c:ser>
          <c:idx val="6"/>
          <c:order val="6"/>
          <c:tx>
            <c:strRef>
              <c:f>Sheet1!$H$1</c:f>
              <c:strCache>
                <c:ptCount val="1"/>
                <c:pt idx="0">
                  <c:v> 50-54 age</c:v>
                </c:pt>
              </c:strCache>
            </c:strRef>
          </c:tx>
          <c:spPr>
            <a:solidFill>
              <a:srgbClr val="8AC6C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Sheet1!$H$2</c:f>
              <c:numCache>
                <c:formatCode>###0.0</c:formatCode>
                <c:ptCount val="1"/>
                <c:pt idx="0">
                  <c:v>9.4</c:v>
                </c:pt>
              </c:numCache>
            </c:numRef>
          </c:val>
          <c:extLst>
            <c:ext xmlns:c16="http://schemas.microsoft.com/office/drawing/2014/chart" uri="{C3380CC4-5D6E-409C-BE32-E72D297353CC}">
              <c16:uniqueId val="{00000000-2F52-4D02-9C3F-72C3D096FFE7}"/>
            </c:ext>
          </c:extLst>
        </c:ser>
        <c:ser>
          <c:idx val="7"/>
          <c:order val="7"/>
          <c:tx>
            <c:strRef>
              <c:f>Sheet1!$I$1</c:f>
              <c:strCache>
                <c:ptCount val="1"/>
                <c:pt idx="0">
                  <c:v> 55-59 age</c:v>
                </c:pt>
              </c:strCache>
            </c:strRef>
          </c:tx>
          <c:spPr>
            <a:solidFill>
              <a:srgbClr val="FFFFFF">
                <a:lumMod val="75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Sheet1!$I$2</c:f>
              <c:numCache>
                <c:formatCode>###0.0</c:formatCode>
                <c:ptCount val="1"/>
                <c:pt idx="0">
                  <c:v>8.5</c:v>
                </c:pt>
              </c:numCache>
            </c:numRef>
          </c:val>
          <c:extLst>
            <c:ext xmlns:c16="http://schemas.microsoft.com/office/drawing/2014/chart" uri="{C3380CC4-5D6E-409C-BE32-E72D297353CC}">
              <c16:uniqueId val="{00000001-2F52-4D02-9C3F-72C3D096FFE7}"/>
            </c:ext>
          </c:extLst>
        </c:ser>
        <c:ser>
          <c:idx val="8"/>
          <c:order val="8"/>
          <c:tx>
            <c:strRef>
              <c:f>Sheet1!$J$1</c:f>
              <c:strCache>
                <c:ptCount val="1"/>
                <c:pt idx="0">
                  <c:v> 60–64 age</c:v>
                </c:pt>
              </c:strCache>
            </c:strRef>
          </c:tx>
          <c:spPr>
            <a:solidFill>
              <a:srgbClr val="FFFFFF">
                <a:lumMod val="65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Sheet1!$J$2</c:f>
              <c:numCache>
                <c:formatCode>###0.0</c:formatCode>
                <c:ptCount val="1"/>
                <c:pt idx="0">
                  <c:v>7.1</c:v>
                </c:pt>
              </c:numCache>
            </c:numRef>
          </c:val>
          <c:extLst>
            <c:ext xmlns:c16="http://schemas.microsoft.com/office/drawing/2014/chart" uri="{C3380CC4-5D6E-409C-BE32-E72D297353CC}">
              <c16:uniqueId val="{00000002-2F52-4D02-9C3F-72C3D096FFE7}"/>
            </c:ext>
          </c:extLst>
        </c:ser>
        <c:dLbls>
          <c:showLegendKey val="0"/>
          <c:showVal val="0"/>
          <c:showCatName val="0"/>
          <c:showSerName val="0"/>
          <c:showPercent val="0"/>
          <c:showBubbleSize val="0"/>
        </c:dLbls>
        <c:gapWidth val="150"/>
        <c:overlap val="100"/>
        <c:axId val="229698456"/>
        <c:axId val="229698848"/>
      </c:barChart>
      <c:catAx>
        <c:axId val="229698456"/>
        <c:scaling>
          <c:orientation val="minMax"/>
        </c:scaling>
        <c:delete val="1"/>
        <c:axPos val="b"/>
        <c:majorGridlines>
          <c:spPr>
            <a:ln>
              <a:solidFill>
                <a:schemeClr val="bg1">
                  <a:lumMod val="75000"/>
                </a:schemeClr>
              </a:solidFill>
            </a:ln>
          </c:spPr>
        </c:majorGridlines>
        <c:numFmt formatCode="General" sourceLinked="0"/>
        <c:majorTickMark val="out"/>
        <c:minorTickMark val="none"/>
        <c:tickLblPos val="nextTo"/>
        <c:crossAx val="229698848"/>
        <c:crosses val="autoZero"/>
        <c:auto val="1"/>
        <c:lblAlgn val="ctr"/>
        <c:lblOffset val="100"/>
        <c:noMultiLvlLbl val="0"/>
      </c:catAx>
      <c:valAx>
        <c:axId val="229698848"/>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698456"/>
        <c:crosses val="autoZero"/>
        <c:crossBetween val="between"/>
      </c:valAx>
    </c:plotArea>
    <c:legend>
      <c:legendPos val="r"/>
      <c:layout>
        <c:manualLayout>
          <c:xMode val="edge"/>
          <c:yMode val="edge"/>
          <c:x val="0.48133893920461962"/>
          <c:y val="3.9249482781000246E-2"/>
          <c:w val="0.3131096431562459"/>
          <c:h val="0.91039373986202199"/>
        </c:manualLayout>
      </c:layout>
      <c:overlay val="0"/>
      <c:spPr>
        <a:solidFill>
          <a:srgbClr val="FFFFFF"/>
        </a:solidFill>
      </c:spPr>
      <c:txPr>
        <a:bodyPr/>
        <a:lstStyle/>
        <a:p>
          <a:pPr>
            <a:defRPr sz="11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showDLblsOverMax val="0"/>
  </c:chart>
  <c:txPr>
    <a:bodyPr/>
    <a:lstStyle/>
    <a:p>
      <a:pPr>
        <a:defRPr sz="1100">
          <a:solidFill>
            <a:schemeClr val="bg1">
              <a:lumMod val="50000"/>
            </a:schemeClr>
          </a:solidFill>
        </a:defRPr>
      </a:pPr>
      <a:endParaRPr lang="en-T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E7-4CA2-99A4-BBAB3640142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Greece</c:v>
                </c:pt>
                <c:pt idx="1">
                  <c:v>Germany</c:v>
                </c:pt>
                <c:pt idx="2">
                  <c:v>Bulgaria</c:v>
                </c:pt>
                <c:pt idx="3">
                  <c:v>Italy</c:v>
                </c:pt>
                <c:pt idx="4">
                  <c:v>France</c:v>
                </c:pt>
                <c:pt idx="5">
                  <c:v>United Kingdom</c:v>
                </c:pt>
                <c:pt idx="6">
                  <c:v>Denmark</c:v>
                </c:pt>
                <c:pt idx="7">
                  <c:v>Finiland</c:v>
                </c:pt>
                <c:pt idx="8">
                  <c:v>Belgium</c:v>
                </c:pt>
                <c:pt idx="9">
                  <c:v>Austria</c:v>
                </c:pt>
                <c:pt idx="10">
                  <c:v>Netherlands</c:v>
                </c:pt>
                <c:pt idx="11">
                  <c:v>Spain</c:v>
                </c:pt>
              </c:strCache>
            </c:strRef>
          </c:cat>
          <c:val>
            <c:numRef>
              <c:f>Sheet1!$B$2:$B$13</c:f>
              <c:numCache>
                <c:formatCode>0.0</c:formatCode>
                <c:ptCount val="12"/>
                <c:pt idx="0">
                  <c:v>35.9</c:v>
                </c:pt>
                <c:pt idx="1">
                  <c:v>23.3</c:v>
                </c:pt>
                <c:pt idx="2">
                  <c:v>22.2</c:v>
                </c:pt>
                <c:pt idx="3">
                  <c:v>6.9</c:v>
                </c:pt>
                <c:pt idx="4">
                  <c:v>2.4</c:v>
                </c:pt>
                <c:pt idx="5">
                  <c:v>1.9</c:v>
                </c:pt>
                <c:pt idx="6">
                  <c:v>1.7</c:v>
                </c:pt>
                <c:pt idx="7">
                  <c:v>1.6</c:v>
                </c:pt>
                <c:pt idx="8">
                  <c:v>1</c:v>
                </c:pt>
                <c:pt idx="9">
                  <c:v>0.7</c:v>
                </c:pt>
                <c:pt idx="10">
                  <c:v>0.7</c:v>
                </c:pt>
                <c:pt idx="11">
                  <c:v>0.7</c:v>
                </c:pt>
              </c:numCache>
            </c:numRef>
          </c:val>
          <c:extLst>
            <c:ext xmlns:c16="http://schemas.microsoft.com/office/drawing/2014/chart" uri="{C3380CC4-5D6E-409C-BE32-E72D297353CC}">
              <c16:uniqueId val="{00000001-DCE7-4CA2-99A4-BBAB36401420}"/>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Sayfa1!$A$50:$A$59</c:f>
              <c:strCache>
                <c:ptCount val="10"/>
                <c:pt idx="0">
                  <c:v>Bulgaria</c:v>
                </c:pt>
                <c:pt idx="1">
                  <c:v>Greece</c:v>
                </c:pt>
                <c:pt idx="2">
                  <c:v>Germany</c:v>
                </c:pt>
                <c:pt idx="3">
                  <c:v>Italy</c:v>
                </c:pt>
                <c:pt idx="4">
                  <c:v>Ausrtria</c:v>
                </c:pt>
                <c:pt idx="5">
                  <c:v>France</c:v>
                </c:pt>
                <c:pt idx="6">
                  <c:v>Belgium</c:v>
                </c:pt>
                <c:pt idx="7">
                  <c:v>Netherlands</c:v>
                </c:pt>
                <c:pt idx="8">
                  <c:v>Switzerland</c:v>
                </c:pt>
                <c:pt idx="9">
                  <c:v>United Kingdom</c:v>
                </c:pt>
              </c:strCache>
            </c:strRef>
          </c:cat>
          <c:val>
            <c:numRef>
              <c:f>Sayfa1!$B$50:$B$59</c:f>
              <c:numCache>
                <c:formatCode>0.000</c:formatCode>
                <c:ptCount val="10"/>
                <c:pt idx="0">
                  <c:v>1083.1500000000001</c:v>
                </c:pt>
                <c:pt idx="1">
                  <c:v>789.32</c:v>
                </c:pt>
                <c:pt idx="2">
                  <c:v>412.22</c:v>
                </c:pt>
                <c:pt idx="3">
                  <c:v>220.26</c:v>
                </c:pt>
                <c:pt idx="4">
                  <c:v>90.03</c:v>
                </c:pt>
                <c:pt idx="5">
                  <c:v>86</c:v>
                </c:pt>
                <c:pt idx="6">
                  <c:v>45.24</c:v>
                </c:pt>
                <c:pt idx="7">
                  <c:v>44.67</c:v>
                </c:pt>
                <c:pt idx="8">
                  <c:v>41.43</c:v>
                </c:pt>
                <c:pt idx="9">
                  <c:v>24.99</c:v>
                </c:pt>
              </c:numCache>
            </c:numRef>
          </c:val>
          <c:extLst>
            <c:ext xmlns:c16="http://schemas.microsoft.com/office/drawing/2014/chart" uri="{C3380CC4-5D6E-409C-BE32-E72D297353CC}">
              <c16:uniqueId val="{00000000-BF45-45FB-8858-DE7F6E400ECF}"/>
            </c:ext>
          </c:extLst>
        </c:ser>
        <c:dLbls>
          <c:showLegendKey val="0"/>
          <c:showVal val="0"/>
          <c:showCatName val="0"/>
          <c:showSerName val="0"/>
          <c:showPercent val="0"/>
          <c:showBubbleSize val="0"/>
        </c:dLbls>
        <c:gapWidth val="219"/>
        <c:overlap val="-27"/>
        <c:axId val="1506747311"/>
        <c:axId val="1506748143"/>
      </c:barChart>
      <c:catAx>
        <c:axId val="1506747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TR"/>
          </a:p>
        </c:txPr>
        <c:crossAx val="1506748143"/>
        <c:crosses val="autoZero"/>
        <c:auto val="1"/>
        <c:lblAlgn val="ctr"/>
        <c:lblOffset val="100"/>
        <c:noMultiLvlLbl val="0"/>
      </c:catAx>
      <c:valAx>
        <c:axId val="1506748143"/>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TR"/>
          </a:p>
        </c:txPr>
        <c:crossAx val="15067473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63432494428728"/>
          <c:y val="8.8085125363200085E-3"/>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B8-4F4F-8A26-F7249F580AF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Bulgaria</c:v>
                </c:pt>
                <c:pt idx="2">
                  <c:v>United Kingdom</c:v>
                </c:pt>
                <c:pt idx="3">
                  <c:v>France</c:v>
                </c:pt>
                <c:pt idx="4">
                  <c:v>Netherlands</c:v>
                </c:pt>
                <c:pt idx="5">
                  <c:v>Greece</c:v>
                </c:pt>
                <c:pt idx="6">
                  <c:v>Belgium</c:v>
                </c:pt>
                <c:pt idx="7">
                  <c:v>Italy</c:v>
                </c:pt>
                <c:pt idx="8">
                  <c:v>Austria</c:v>
                </c:pt>
                <c:pt idx="9">
                  <c:v>Denmark</c:v>
                </c:pt>
                <c:pt idx="10">
                  <c:v>Spain</c:v>
                </c:pt>
                <c:pt idx="11">
                  <c:v>Sweden</c:v>
                </c:pt>
              </c:strCache>
            </c:strRef>
          </c:cat>
          <c:val>
            <c:numRef>
              <c:f>Sheet1!$B$2:$B$13</c:f>
              <c:numCache>
                <c:formatCode>###0.0</c:formatCode>
                <c:ptCount val="12"/>
                <c:pt idx="0">
                  <c:v>38</c:v>
                </c:pt>
                <c:pt idx="1">
                  <c:v>30.6</c:v>
                </c:pt>
                <c:pt idx="2">
                  <c:v>9.9</c:v>
                </c:pt>
                <c:pt idx="3">
                  <c:v>6.4</c:v>
                </c:pt>
                <c:pt idx="4">
                  <c:v>6.1</c:v>
                </c:pt>
                <c:pt idx="5">
                  <c:v>2.7</c:v>
                </c:pt>
                <c:pt idx="6">
                  <c:v>1.7</c:v>
                </c:pt>
                <c:pt idx="7">
                  <c:v>1.5</c:v>
                </c:pt>
                <c:pt idx="8">
                  <c:v>1.2</c:v>
                </c:pt>
                <c:pt idx="9">
                  <c:v>0.9</c:v>
                </c:pt>
                <c:pt idx="10">
                  <c:v>0.5</c:v>
                </c:pt>
                <c:pt idx="11">
                  <c:v>0.2</c:v>
                </c:pt>
              </c:numCache>
            </c:numRef>
          </c:val>
          <c:extLst>
            <c:ext xmlns:c16="http://schemas.microsoft.com/office/drawing/2014/chart" uri="{C3380CC4-5D6E-409C-BE32-E72D297353CC}">
              <c16:uniqueId val="{00000001-B4B8-4F4F-8A26-F7249F580AFA}"/>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TR"/>
        </a:p>
      </c:txPr>
    </c:title>
    <c:autoTitleDeleted val="0"/>
    <c:plotArea>
      <c:layout/>
      <c:barChart>
        <c:barDir val="col"/>
        <c:grouping val="clustered"/>
        <c:varyColors val="0"/>
        <c:ser>
          <c:idx val="0"/>
          <c:order val="0"/>
          <c:spPr>
            <a:solidFill>
              <a:schemeClr val="accent6"/>
            </a:solidFill>
            <a:ln>
              <a:noFill/>
            </a:ln>
            <a:effectLst/>
          </c:spPr>
          <c:invertIfNegative val="0"/>
          <c:dLbls>
            <c:dLbl>
              <c:idx val="1"/>
              <c:layout>
                <c:manualLayout>
                  <c:x val="-1.1111111111111136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E1-4FBD-8055-15FF69233872}"/>
                </c:ext>
              </c:extLst>
            </c:dLbl>
            <c:dLbl>
              <c:idx val="2"/>
              <c:layout>
                <c:manualLayout>
                  <c:x val="-2.7777777777778286E-3"/>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E1-4FBD-8055-15FF69233872}"/>
                </c:ext>
              </c:extLst>
            </c:dLbl>
            <c:dLbl>
              <c:idx val="5"/>
              <c:layout>
                <c:manualLayout>
                  <c:x val="1.11111111111111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E1-4FBD-8055-15FF6923387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Sayfa1!$A$35:$A$44</c:f>
              <c:strCache>
                <c:ptCount val="10"/>
                <c:pt idx="0">
                  <c:v>Germany</c:v>
                </c:pt>
                <c:pt idx="1">
                  <c:v>Bulgaria</c:v>
                </c:pt>
                <c:pt idx="2">
                  <c:v>Romania</c:v>
                </c:pt>
                <c:pt idx="3">
                  <c:v>France</c:v>
                </c:pt>
                <c:pt idx="4">
                  <c:v>Netherlands</c:v>
                </c:pt>
                <c:pt idx="5">
                  <c:v>United Kingdım</c:v>
                </c:pt>
                <c:pt idx="6">
                  <c:v>Belgium</c:v>
                </c:pt>
                <c:pt idx="7">
                  <c:v>Austria</c:v>
                </c:pt>
                <c:pt idx="8">
                  <c:v>Switzerland</c:v>
                </c:pt>
                <c:pt idx="9">
                  <c:v>Sweden</c:v>
                </c:pt>
              </c:strCache>
            </c:strRef>
          </c:cat>
          <c:val>
            <c:numRef>
              <c:f>Sayfa1!$B$35:$B$44</c:f>
              <c:numCache>
                <c:formatCode>#,##0</c:formatCode>
                <c:ptCount val="10"/>
                <c:pt idx="0">
                  <c:v>185032</c:v>
                </c:pt>
                <c:pt idx="1">
                  <c:v>159653</c:v>
                </c:pt>
                <c:pt idx="2">
                  <c:v>56029</c:v>
                </c:pt>
                <c:pt idx="3">
                  <c:v>55371</c:v>
                </c:pt>
                <c:pt idx="4">
                  <c:v>52080</c:v>
                </c:pt>
                <c:pt idx="5">
                  <c:v>30448</c:v>
                </c:pt>
                <c:pt idx="6">
                  <c:v>23359</c:v>
                </c:pt>
                <c:pt idx="7">
                  <c:v>22453</c:v>
                </c:pt>
                <c:pt idx="8">
                  <c:v>21086</c:v>
                </c:pt>
                <c:pt idx="9">
                  <c:v>19368</c:v>
                </c:pt>
              </c:numCache>
            </c:numRef>
          </c:val>
          <c:extLst>
            <c:ext xmlns:c16="http://schemas.microsoft.com/office/drawing/2014/chart" uri="{C3380CC4-5D6E-409C-BE32-E72D297353CC}">
              <c16:uniqueId val="{00000003-DBE1-4FBD-8055-15FF69233872}"/>
            </c:ext>
          </c:extLst>
        </c:ser>
        <c:dLbls>
          <c:dLblPos val="outEnd"/>
          <c:showLegendKey val="0"/>
          <c:showVal val="1"/>
          <c:showCatName val="0"/>
          <c:showSerName val="0"/>
          <c:showPercent val="0"/>
          <c:showBubbleSize val="0"/>
        </c:dLbls>
        <c:gapWidth val="219"/>
        <c:overlap val="-27"/>
        <c:axId val="1423458400"/>
        <c:axId val="1423467968"/>
      </c:barChart>
      <c:catAx>
        <c:axId val="14234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423467968"/>
        <c:crosses val="autoZero"/>
        <c:auto val="1"/>
        <c:lblAlgn val="ctr"/>
        <c:lblOffset val="100"/>
        <c:noMultiLvlLbl val="0"/>
      </c:catAx>
      <c:valAx>
        <c:axId val="1423467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42345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2D-44FB-958B-7E9FFB00EFB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Netherlands</c:v>
                </c:pt>
                <c:pt idx="2">
                  <c:v>France</c:v>
                </c:pt>
                <c:pt idx="3">
                  <c:v>United Kingdom</c:v>
                </c:pt>
                <c:pt idx="4">
                  <c:v>Austria</c:v>
                </c:pt>
                <c:pt idx="5">
                  <c:v>Bulgaria</c:v>
                </c:pt>
                <c:pt idx="6">
                  <c:v>Switzerland</c:v>
                </c:pt>
                <c:pt idx="7">
                  <c:v>China</c:v>
                </c:pt>
                <c:pt idx="8">
                  <c:v>Belgium</c:v>
                </c:pt>
                <c:pt idx="9">
                  <c:v>Denmark</c:v>
                </c:pt>
                <c:pt idx="10">
                  <c:v>Italy</c:v>
                </c:pt>
                <c:pt idx="11">
                  <c:v>Spain</c:v>
                </c:pt>
              </c:strCache>
            </c:strRef>
          </c:cat>
          <c:val>
            <c:numRef>
              <c:f>Sheet1!$B$2:$B$13</c:f>
              <c:numCache>
                <c:formatCode>###0.0</c:formatCode>
                <c:ptCount val="12"/>
                <c:pt idx="0">
                  <c:v>46.8</c:v>
                </c:pt>
                <c:pt idx="1">
                  <c:v>8.3000000000000007</c:v>
                </c:pt>
                <c:pt idx="2">
                  <c:v>6.9</c:v>
                </c:pt>
                <c:pt idx="3">
                  <c:v>6.9</c:v>
                </c:pt>
                <c:pt idx="4">
                  <c:v>4.8</c:v>
                </c:pt>
                <c:pt idx="5">
                  <c:v>3.6</c:v>
                </c:pt>
                <c:pt idx="6">
                  <c:v>3.3</c:v>
                </c:pt>
                <c:pt idx="7">
                  <c:v>3.1</c:v>
                </c:pt>
                <c:pt idx="8">
                  <c:v>2.7</c:v>
                </c:pt>
                <c:pt idx="9">
                  <c:v>2.5</c:v>
                </c:pt>
                <c:pt idx="10">
                  <c:v>1.7</c:v>
                </c:pt>
                <c:pt idx="11">
                  <c:v>1.5</c:v>
                </c:pt>
              </c:numCache>
            </c:numRef>
          </c:val>
          <c:extLst>
            <c:ext xmlns:c16="http://schemas.microsoft.com/office/drawing/2014/chart" uri="{C3380CC4-5D6E-409C-BE32-E72D297353CC}">
              <c16:uniqueId val="{00000001-E72D-44FB-958B-7E9FFB00EFBD}"/>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32-485D-87A6-B07E4713209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Germany</c:v>
                </c:pt>
                <c:pt idx="1">
                  <c:v>United Kingdom</c:v>
                </c:pt>
                <c:pt idx="2">
                  <c:v>France</c:v>
                </c:pt>
                <c:pt idx="3">
                  <c:v>Netherlands</c:v>
                </c:pt>
                <c:pt idx="4">
                  <c:v>Bulgaria</c:v>
                </c:pt>
                <c:pt idx="5">
                  <c:v>Switzerland</c:v>
                </c:pt>
                <c:pt idx="6">
                  <c:v>Italy</c:v>
                </c:pt>
                <c:pt idx="7">
                  <c:v>Austria</c:v>
                </c:pt>
                <c:pt idx="8">
                  <c:v>Belgium</c:v>
                </c:pt>
                <c:pt idx="9">
                  <c:v>Denmark</c:v>
                </c:pt>
                <c:pt idx="10">
                  <c:v>Spain</c:v>
                </c:pt>
              </c:strCache>
            </c:strRef>
          </c:cat>
          <c:val>
            <c:numRef>
              <c:f>Sheet1!$B$2:$B$12</c:f>
              <c:numCache>
                <c:formatCode>0.0</c:formatCode>
                <c:ptCount val="11"/>
                <c:pt idx="0">
                  <c:v>39.5</c:v>
                </c:pt>
                <c:pt idx="1">
                  <c:v>7.7</c:v>
                </c:pt>
                <c:pt idx="2">
                  <c:v>7.5</c:v>
                </c:pt>
                <c:pt idx="3">
                  <c:v>5.6</c:v>
                </c:pt>
                <c:pt idx="4">
                  <c:v>4.5999999999999996</c:v>
                </c:pt>
                <c:pt idx="5">
                  <c:v>4.3</c:v>
                </c:pt>
                <c:pt idx="6">
                  <c:v>4.0999999999999996</c:v>
                </c:pt>
                <c:pt idx="7">
                  <c:v>3.9</c:v>
                </c:pt>
                <c:pt idx="8">
                  <c:v>3.5</c:v>
                </c:pt>
                <c:pt idx="9">
                  <c:v>2.4</c:v>
                </c:pt>
                <c:pt idx="10">
                  <c:v>2.2999999999999998</c:v>
                </c:pt>
              </c:numCache>
            </c:numRef>
          </c:val>
          <c:extLst>
            <c:ext xmlns:c16="http://schemas.microsoft.com/office/drawing/2014/chart" uri="{C3380CC4-5D6E-409C-BE32-E72D297353CC}">
              <c16:uniqueId val="{00000001-6C32-485D-87A6-B07E47132090}"/>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D2-44E4-AFD5-B562CD61C65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France</c:v>
                </c:pt>
                <c:pt idx="2">
                  <c:v>United Kingdom</c:v>
                </c:pt>
                <c:pt idx="3">
                  <c:v>Netherlands</c:v>
                </c:pt>
                <c:pt idx="4">
                  <c:v>Austria</c:v>
                </c:pt>
                <c:pt idx="5">
                  <c:v>Norway</c:v>
                </c:pt>
                <c:pt idx="6">
                  <c:v>Switzerland</c:v>
                </c:pt>
                <c:pt idx="7">
                  <c:v>Belgium</c:v>
                </c:pt>
                <c:pt idx="8">
                  <c:v>Bulgaria</c:v>
                </c:pt>
                <c:pt idx="9">
                  <c:v>Italy</c:v>
                </c:pt>
                <c:pt idx="10">
                  <c:v>Greece</c:v>
                </c:pt>
                <c:pt idx="11">
                  <c:v>Denmark</c:v>
                </c:pt>
              </c:strCache>
            </c:strRef>
          </c:cat>
          <c:val>
            <c:numRef>
              <c:f>Sheet1!$B$2:$B$13</c:f>
              <c:numCache>
                <c:formatCode>0.0</c:formatCode>
                <c:ptCount val="12"/>
                <c:pt idx="0">
                  <c:v>53.2</c:v>
                </c:pt>
                <c:pt idx="1">
                  <c:v>5.4</c:v>
                </c:pt>
                <c:pt idx="2">
                  <c:v>5.4</c:v>
                </c:pt>
                <c:pt idx="3">
                  <c:v>5.3</c:v>
                </c:pt>
                <c:pt idx="4">
                  <c:v>4.2</c:v>
                </c:pt>
                <c:pt idx="5">
                  <c:v>3.4</c:v>
                </c:pt>
                <c:pt idx="6">
                  <c:v>3.1</c:v>
                </c:pt>
                <c:pt idx="7">
                  <c:v>2.5</c:v>
                </c:pt>
                <c:pt idx="8">
                  <c:v>2.5</c:v>
                </c:pt>
                <c:pt idx="9">
                  <c:v>2.2000000000000002</c:v>
                </c:pt>
                <c:pt idx="10">
                  <c:v>2.2000000000000002</c:v>
                </c:pt>
                <c:pt idx="11">
                  <c:v>2.1</c:v>
                </c:pt>
              </c:numCache>
            </c:numRef>
          </c:val>
          <c:extLst>
            <c:ext xmlns:c16="http://schemas.microsoft.com/office/drawing/2014/chart" uri="{C3380CC4-5D6E-409C-BE32-E72D297353CC}">
              <c16:uniqueId val="{00000001-5AD2-44E4-AFD5-B562CD61C65A}"/>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91-4A88-8A9B-07D415F76AA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Germany</c:v>
                </c:pt>
                <c:pt idx="1">
                  <c:v>United Kingdom</c:v>
                </c:pt>
                <c:pt idx="2">
                  <c:v>Netherlands</c:v>
                </c:pt>
                <c:pt idx="3">
                  <c:v>Austria</c:v>
                </c:pt>
                <c:pt idx="4">
                  <c:v>France</c:v>
                </c:pt>
                <c:pt idx="5">
                  <c:v>Italy</c:v>
                </c:pt>
                <c:pt idx="6">
                  <c:v>Bulgaria</c:v>
                </c:pt>
                <c:pt idx="7">
                  <c:v>Belgium</c:v>
                </c:pt>
                <c:pt idx="8">
                  <c:v>Denmark</c:v>
                </c:pt>
                <c:pt idx="9">
                  <c:v>Switzerland</c:v>
                </c:pt>
                <c:pt idx="10">
                  <c:v>Poland</c:v>
                </c:pt>
              </c:strCache>
            </c:strRef>
          </c:cat>
          <c:val>
            <c:numRef>
              <c:f>Sheet1!$B$2:$B$12</c:f>
              <c:numCache>
                <c:formatCode>###0.0</c:formatCode>
                <c:ptCount val="11"/>
                <c:pt idx="0">
                  <c:v>49.3</c:v>
                </c:pt>
                <c:pt idx="1">
                  <c:v>7</c:v>
                </c:pt>
                <c:pt idx="2">
                  <c:v>5.2</c:v>
                </c:pt>
                <c:pt idx="3">
                  <c:v>5</c:v>
                </c:pt>
                <c:pt idx="4">
                  <c:v>4.7</c:v>
                </c:pt>
                <c:pt idx="5">
                  <c:v>4</c:v>
                </c:pt>
                <c:pt idx="6">
                  <c:v>3.3</c:v>
                </c:pt>
                <c:pt idx="7">
                  <c:v>2.9</c:v>
                </c:pt>
                <c:pt idx="8">
                  <c:v>2.6</c:v>
                </c:pt>
                <c:pt idx="9">
                  <c:v>2.2999999999999998</c:v>
                </c:pt>
                <c:pt idx="10">
                  <c:v>2.2999999999999998</c:v>
                </c:pt>
              </c:numCache>
            </c:numRef>
          </c:val>
          <c:extLst>
            <c:ext xmlns:c16="http://schemas.microsoft.com/office/drawing/2014/chart" uri="{C3380CC4-5D6E-409C-BE32-E72D297353CC}">
              <c16:uniqueId val="{00000001-2291-4A88-8A9B-07D415F76AA3}"/>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7-425A-8684-CDC161DDA0A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USA</c:v>
                </c:pt>
                <c:pt idx="1">
                  <c:v>China</c:v>
                </c:pt>
                <c:pt idx="2">
                  <c:v>South Korea</c:v>
                </c:pt>
                <c:pt idx="3">
                  <c:v>Germany</c:v>
                </c:pt>
                <c:pt idx="4">
                  <c:v>Japan</c:v>
                </c:pt>
                <c:pt idx="5">
                  <c:v>Russia</c:v>
                </c:pt>
                <c:pt idx="6">
                  <c:v>France</c:v>
                </c:pt>
                <c:pt idx="7">
                  <c:v>United Kingdom</c:v>
                </c:pt>
                <c:pt idx="8">
                  <c:v>Italy</c:v>
                </c:pt>
                <c:pt idx="9">
                  <c:v>Mexico</c:v>
                </c:pt>
                <c:pt idx="10">
                  <c:v>Spain</c:v>
                </c:pt>
                <c:pt idx="11">
                  <c:v>India</c:v>
                </c:pt>
              </c:strCache>
            </c:strRef>
          </c:cat>
          <c:val>
            <c:numRef>
              <c:f>Sheet1!$B$2:$B$13</c:f>
              <c:numCache>
                <c:formatCode>###0.0</c:formatCode>
                <c:ptCount val="12"/>
                <c:pt idx="0">
                  <c:v>22</c:v>
                </c:pt>
                <c:pt idx="1">
                  <c:v>18.5</c:v>
                </c:pt>
                <c:pt idx="2">
                  <c:v>16.600000000000001</c:v>
                </c:pt>
                <c:pt idx="3">
                  <c:v>15.8</c:v>
                </c:pt>
                <c:pt idx="4">
                  <c:v>10.7</c:v>
                </c:pt>
                <c:pt idx="5">
                  <c:v>4.9000000000000004</c:v>
                </c:pt>
                <c:pt idx="6">
                  <c:v>3.1</c:v>
                </c:pt>
                <c:pt idx="7">
                  <c:v>2.2000000000000002</c:v>
                </c:pt>
                <c:pt idx="8">
                  <c:v>2.2000000000000002</c:v>
                </c:pt>
                <c:pt idx="9">
                  <c:v>1.6</c:v>
                </c:pt>
                <c:pt idx="10">
                  <c:v>1.3</c:v>
                </c:pt>
                <c:pt idx="11">
                  <c:v>0.8</c:v>
                </c:pt>
              </c:numCache>
            </c:numRef>
          </c:val>
          <c:extLst>
            <c:ext xmlns:c16="http://schemas.microsoft.com/office/drawing/2014/chart" uri="{C3380CC4-5D6E-409C-BE32-E72D297353CC}">
              <c16:uniqueId val="{00000001-2B97-425A-8684-CDC161DDA0A1}"/>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B9-4B4B-912E-929C7746C7E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Germany</c:v>
                </c:pt>
                <c:pt idx="1">
                  <c:v>USA</c:v>
                </c:pt>
                <c:pt idx="2">
                  <c:v>Japan</c:v>
                </c:pt>
                <c:pt idx="3">
                  <c:v>China</c:v>
                </c:pt>
                <c:pt idx="4">
                  <c:v>Italy</c:v>
                </c:pt>
                <c:pt idx="5">
                  <c:v>France</c:v>
                </c:pt>
                <c:pt idx="6">
                  <c:v>South Korea</c:v>
                </c:pt>
                <c:pt idx="7">
                  <c:v>Russia</c:v>
                </c:pt>
                <c:pt idx="8">
                  <c:v>United Kingdom</c:v>
                </c:pt>
                <c:pt idx="9">
                  <c:v>Mexico</c:v>
                </c:pt>
                <c:pt idx="10">
                  <c:v>India</c:v>
                </c:pt>
              </c:strCache>
            </c:strRef>
          </c:cat>
          <c:val>
            <c:numRef>
              <c:f>Sheet1!$B$2:$B$12</c:f>
              <c:numCache>
                <c:formatCode>###0.0</c:formatCode>
                <c:ptCount val="11"/>
                <c:pt idx="0">
                  <c:v>41.7</c:v>
                </c:pt>
                <c:pt idx="1">
                  <c:v>13.3</c:v>
                </c:pt>
                <c:pt idx="2">
                  <c:v>8.4</c:v>
                </c:pt>
                <c:pt idx="3">
                  <c:v>7.2</c:v>
                </c:pt>
                <c:pt idx="4">
                  <c:v>6.2</c:v>
                </c:pt>
                <c:pt idx="5">
                  <c:v>4.8</c:v>
                </c:pt>
                <c:pt idx="6">
                  <c:v>4.7</c:v>
                </c:pt>
                <c:pt idx="7">
                  <c:v>4.7</c:v>
                </c:pt>
                <c:pt idx="8">
                  <c:v>3.9</c:v>
                </c:pt>
                <c:pt idx="9">
                  <c:v>1.8</c:v>
                </c:pt>
                <c:pt idx="10">
                  <c:v>1.3</c:v>
                </c:pt>
              </c:numCache>
            </c:numRef>
          </c:val>
          <c:extLst>
            <c:ext xmlns:c16="http://schemas.microsoft.com/office/drawing/2014/chart" uri="{C3380CC4-5D6E-409C-BE32-E72D297353CC}">
              <c16:uniqueId val="{00000001-0EB9-4B4B-912E-929C7746C7E4}"/>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6155824184303"/>
          <c:y val="0.12057905779929003"/>
          <c:w val="0.62527726450974364"/>
          <c:h val="0.83007868066964663"/>
        </c:manualLayout>
      </c:layout>
      <c:doughnutChart>
        <c:varyColors val="1"/>
        <c:ser>
          <c:idx val="0"/>
          <c:order val="0"/>
          <c:tx>
            <c:strRef>
              <c:f>Sheet1!$B$1</c:f>
              <c:strCache>
                <c:ptCount val="1"/>
                <c:pt idx="0">
                  <c:v>Medeni Durum</c:v>
                </c:pt>
              </c:strCache>
            </c:strRef>
          </c:tx>
          <c:spPr>
            <a:ln>
              <a:solidFill>
                <a:srgbClr val="FFFFFF"/>
              </a:solidFill>
            </a:ln>
          </c:spPr>
          <c:dPt>
            <c:idx val="0"/>
            <c:bubble3D val="0"/>
            <c:spPr>
              <a:solidFill>
                <a:schemeClr val="accent1"/>
              </a:solidFill>
              <a:ln w="19050">
                <a:solidFill>
                  <a:srgbClr val="FFFFFF"/>
                </a:solidFill>
              </a:ln>
              <a:effectLst/>
            </c:spPr>
            <c:extLst>
              <c:ext xmlns:c16="http://schemas.microsoft.com/office/drawing/2014/chart" uri="{C3380CC4-5D6E-409C-BE32-E72D297353CC}">
                <c16:uniqueId val="{00000001-C6E4-41D3-A214-F729583279C1}"/>
              </c:ext>
            </c:extLst>
          </c:dPt>
          <c:dPt>
            <c:idx val="1"/>
            <c:bubble3D val="0"/>
            <c:spPr>
              <a:solidFill>
                <a:schemeClr val="accent4">
                  <a:lumMod val="75000"/>
                </a:schemeClr>
              </a:solidFill>
              <a:ln w="19050">
                <a:solidFill>
                  <a:srgbClr val="FFFFFF"/>
                </a:solidFill>
              </a:ln>
              <a:effectLst/>
            </c:spPr>
            <c:extLst>
              <c:ext xmlns:c16="http://schemas.microsoft.com/office/drawing/2014/chart" uri="{C3380CC4-5D6E-409C-BE32-E72D297353CC}">
                <c16:uniqueId val="{00000003-C6E4-41D3-A214-F729583279C1}"/>
              </c:ext>
            </c:extLst>
          </c:dPt>
          <c:dPt>
            <c:idx val="2"/>
            <c:bubble3D val="0"/>
            <c:spPr>
              <a:solidFill>
                <a:srgbClr val="FFFFFF">
                  <a:lumMod val="50000"/>
                </a:srgbClr>
              </a:solidFill>
              <a:ln w="19050">
                <a:solidFill>
                  <a:srgbClr val="FFFFFF"/>
                </a:solidFill>
              </a:ln>
              <a:effectLst/>
            </c:spPr>
            <c:extLst>
              <c:ext xmlns:c16="http://schemas.microsoft.com/office/drawing/2014/chart" uri="{C3380CC4-5D6E-409C-BE32-E72D297353CC}">
                <c16:uniqueId val="{00000005-C6E4-41D3-A214-F729583279C1}"/>
              </c:ext>
            </c:extLst>
          </c:dPt>
          <c:dPt>
            <c:idx val="3"/>
            <c:bubble3D val="0"/>
            <c:spPr>
              <a:solidFill>
                <a:schemeClr val="accent4"/>
              </a:solidFill>
              <a:ln w="19050">
                <a:solidFill>
                  <a:srgbClr val="FFFFFF"/>
                </a:solidFill>
              </a:ln>
              <a:effectLst/>
            </c:spPr>
            <c:extLst>
              <c:ext xmlns:c16="http://schemas.microsoft.com/office/drawing/2014/chart" uri="{C3380CC4-5D6E-409C-BE32-E72D297353CC}">
                <c16:uniqueId val="{00000007-C6E4-41D3-A214-F729583279C1}"/>
              </c:ext>
            </c:extLst>
          </c:dPt>
          <c:dPt>
            <c:idx val="4"/>
            <c:bubble3D val="0"/>
            <c:spPr>
              <a:solidFill>
                <a:schemeClr val="accent5"/>
              </a:solidFill>
              <a:ln w="19050">
                <a:solidFill>
                  <a:srgbClr val="FFFFFF"/>
                </a:solidFill>
              </a:ln>
              <a:effectLst/>
            </c:spPr>
            <c:extLst>
              <c:ext xmlns:c16="http://schemas.microsoft.com/office/drawing/2014/chart" uri="{C3380CC4-5D6E-409C-BE32-E72D297353CC}">
                <c16:uniqueId val="{00000009-C6E4-41D3-A214-F729583279C1}"/>
              </c:ext>
            </c:extLst>
          </c:dPt>
          <c:dLbls>
            <c:dLbl>
              <c:idx val="0"/>
              <c:layout>
                <c:manualLayout>
                  <c:x val="-0.17980051281114048"/>
                  <c:y val="-8.5852775862174283E-2"/>
                </c:manualLayout>
              </c:layout>
              <c:tx>
                <c:rich>
                  <a:bodyPr/>
                  <a:lstStyle/>
                  <a:p>
                    <a:r>
                      <a:rPr lang="en-US" baseline="0" dirty="0"/>
                      <a:t>Married
</a:t>
                    </a:r>
                    <a:fld id="{7992671D-684E-4450-AB9C-FEBB99FD23BF}"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1193576810084067"/>
                      <c:h val="0.17881663067463052"/>
                    </c:manualLayout>
                  </c15:layout>
                  <c15:dlblFieldTable/>
                  <c15:showDataLabelsRange val="0"/>
                </c:ext>
                <c:ext xmlns:c16="http://schemas.microsoft.com/office/drawing/2014/chart" uri="{C3380CC4-5D6E-409C-BE32-E72D297353CC}">
                  <c16:uniqueId val="{00000001-C6E4-41D3-A214-F729583279C1}"/>
                </c:ext>
              </c:extLst>
            </c:dLbl>
            <c:dLbl>
              <c:idx val="1"/>
              <c:layout>
                <c:manualLayout>
                  <c:x val="0.15201303212650324"/>
                  <c:y val="4.9825285328065107E-2"/>
                </c:manualLayout>
              </c:layout>
              <c:tx>
                <c:rich>
                  <a:bodyPr/>
                  <a:lstStyle/>
                  <a:p>
                    <a:r>
                      <a:rPr lang="en-US" baseline="0" dirty="0"/>
                      <a:t>Single
</a:t>
                    </a:r>
                    <a:fld id="{8AE17289-50B5-444B-B919-19EB762748EC}"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7121925340443322"/>
                      <c:h val="0.17881663067463052"/>
                    </c:manualLayout>
                  </c15:layout>
                  <c15:dlblFieldTable/>
                  <c15:showDataLabelsRange val="0"/>
                </c:ext>
                <c:ext xmlns:c16="http://schemas.microsoft.com/office/drawing/2014/chart" uri="{C3380CC4-5D6E-409C-BE32-E72D297353CC}">
                  <c16:uniqueId val="{00000003-C6E4-41D3-A214-F729583279C1}"/>
                </c:ext>
              </c:extLst>
            </c:dLbl>
            <c:dLbl>
              <c:idx val="2"/>
              <c:layout>
                <c:manualLayout>
                  <c:x val="9.8073006987894812E-2"/>
                  <c:y val="0.10518625333801807"/>
                </c:manualLayout>
              </c:layout>
              <c:tx>
                <c:rich>
                  <a:bodyPr/>
                  <a:lstStyle/>
                  <a:p>
                    <a:r>
                      <a:rPr lang="en-US" baseline="0" dirty="0"/>
                      <a:t>Others
</a:t>
                    </a:r>
                    <a:fld id="{8E6E9504-1C30-4D06-B12A-848F7AA0C0A6}"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E4-41D3-A214-F729583279C1}"/>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Evli</c:v>
                </c:pt>
                <c:pt idx="1">
                  <c:v>Bekar</c:v>
                </c:pt>
                <c:pt idx="2">
                  <c:v>Diğer</c:v>
                </c:pt>
              </c:strCache>
            </c:strRef>
          </c:cat>
          <c:val>
            <c:numRef>
              <c:f>Sheet1!$B$2:$B$4</c:f>
              <c:numCache>
                <c:formatCode>###0.0</c:formatCode>
                <c:ptCount val="3"/>
                <c:pt idx="0">
                  <c:v>41.9</c:v>
                </c:pt>
                <c:pt idx="1">
                  <c:v>53.6</c:v>
                </c:pt>
                <c:pt idx="2" formatCode="General">
                  <c:v>4.5</c:v>
                </c:pt>
              </c:numCache>
            </c:numRef>
          </c:val>
          <c:extLst>
            <c:ext xmlns:c16="http://schemas.microsoft.com/office/drawing/2014/chart" uri="{C3380CC4-5D6E-409C-BE32-E72D297353CC}">
              <c16:uniqueId val="{0000000A-C6E4-41D3-A214-F729583279C1}"/>
            </c:ext>
          </c:extLst>
        </c:ser>
        <c:dLbls>
          <c:showLegendKey val="0"/>
          <c:showVal val="1"/>
          <c:showCatName val="0"/>
          <c:showSerName val="0"/>
          <c:showPercent val="0"/>
          <c:showBubbleSize val="0"/>
          <c:showLeaderLines val="0"/>
        </c:dLbls>
        <c:firstSliceAng val="151"/>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en-T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9B-4923-88CD-B5B9DE41AD6E}"/>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Germany</c:v>
                </c:pt>
                <c:pt idx="1">
                  <c:v>USA</c:v>
                </c:pt>
                <c:pt idx="2">
                  <c:v>Japan</c:v>
                </c:pt>
                <c:pt idx="3">
                  <c:v>Russia</c:v>
                </c:pt>
                <c:pt idx="4">
                  <c:v>China</c:v>
                </c:pt>
                <c:pt idx="5">
                  <c:v>France</c:v>
                </c:pt>
                <c:pt idx="6">
                  <c:v>Italy</c:v>
                </c:pt>
                <c:pt idx="7">
                  <c:v>Mexico</c:v>
                </c:pt>
                <c:pt idx="8">
                  <c:v>United Kingdom</c:v>
                </c:pt>
                <c:pt idx="9">
                  <c:v>Spain</c:v>
                </c:pt>
                <c:pt idx="10">
                  <c:v>South Korea</c:v>
                </c:pt>
              </c:strCache>
            </c:strRef>
          </c:cat>
          <c:val>
            <c:numRef>
              <c:f>Sheet1!$B$2:$B$12</c:f>
              <c:numCache>
                <c:formatCode>###0.0</c:formatCode>
                <c:ptCount val="11"/>
                <c:pt idx="0">
                  <c:v>39.4</c:v>
                </c:pt>
                <c:pt idx="1">
                  <c:v>23.8</c:v>
                </c:pt>
                <c:pt idx="2">
                  <c:v>10.5</c:v>
                </c:pt>
                <c:pt idx="3">
                  <c:v>6.6</c:v>
                </c:pt>
                <c:pt idx="4">
                  <c:v>4.9000000000000004</c:v>
                </c:pt>
                <c:pt idx="5">
                  <c:v>4.3</c:v>
                </c:pt>
                <c:pt idx="6">
                  <c:v>3.4</c:v>
                </c:pt>
                <c:pt idx="7">
                  <c:v>1.9</c:v>
                </c:pt>
                <c:pt idx="8">
                  <c:v>1.7</c:v>
                </c:pt>
                <c:pt idx="9">
                  <c:v>1.2</c:v>
                </c:pt>
                <c:pt idx="10">
                  <c:v>1.1000000000000001</c:v>
                </c:pt>
              </c:numCache>
            </c:numRef>
          </c:val>
          <c:extLst>
            <c:ext xmlns:c16="http://schemas.microsoft.com/office/drawing/2014/chart" uri="{C3380CC4-5D6E-409C-BE32-E72D297353CC}">
              <c16:uniqueId val="{00000001-1E9B-4923-88CD-B5B9DE41AD6E}"/>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B-4EFF-8D3D-3F100DE1BC1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Germany</c:v>
                </c:pt>
                <c:pt idx="1">
                  <c:v>USA</c:v>
                </c:pt>
                <c:pt idx="2">
                  <c:v>Japan</c:v>
                </c:pt>
                <c:pt idx="3">
                  <c:v>China</c:v>
                </c:pt>
                <c:pt idx="4">
                  <c:v>Russia</c:v>
                </c:pt>
                <c:pt idx="5">
                  <c:v>Italy</c:v>
                </c:pt>
                <c:pt idx="6">
                  <c:v>France</c:v>
                </c:pt>
                <c:pt idx="7">
                  <c:v>United Kingdom</c:v>
                </c:pt>
                <c:pt idx="8">
                  <c:v>South Korea</c:v>
                </c:pt>
                <c:pt idx="9">
                  <c:v>India</c:v>
                </c:pt>
                <c:pt idx="10">
                  <c:v>Mexico</c:v>
                </c:pt>
                <c:pt idx="11">
                  <c:v>Spain</c:v>
                </c:pt>
              </c:strCache>
            </c:strRef>
          </c:cat>
          <c:val>
            <c:numRef>
              <c:f>Sheet1!$B$2:$B$13</c:f>
              <c:numCache>
                <c:formatCode>###0.0</c:formatCode>
                <c:ptCount val="12"/>
                <c:pt idx="0">
                  <c:v>27.6</c:v>
                </c:pt>
                <c:pt idx="1">
                  <c:v>14.3</c:v>
                </c:pt>
                <c:pt idx="2">
                  <c:v>13.4</c:v>
                </c:pt>
                <c:pt idx="3">
                  <c:v>13</c:v>
                </c:pt>
                <c:pt idx="4">
                  <c:v>8.3000000000000007</c:v>
                </c:pt>
                <c:pt idx="5">
                  <c:v>4.9000000000000004</c:v>
                </c:pt>
                <c:pt idx="6">
                  <c:v>4.8</c:v>
                </c:pt>
                <c:pt idx="7">
                  <c:v>3.8</c:v>
                </c:pt>
                <c:pt idx="8">
                  <c:v>3.5</c:v>
                </c:pt>
                <c:pt idx="9">
                  <c:v>2.2000000000000002</c:v>
                </c:pt>
                <c:pt idx="10">
                  <c:v>1.9</c:v>
                </c:pt>
                <c:pt idx="11">
                  <c:v>1.8</c:v>
                </c:pt>
              </c:numCache>
            </c:numRef>
          </c:val>
          <c:extLst>
            <c:ext xmlns:c16="http://schemas.microsoft.com/office/drawing/2014/chart" uri="{C3380CC4-5D6E-409C-BE32-E72D297353CC}">
              <c16:uniqueId val="{00000001-CF6B-4EFF-8D3D-3F100DE1BC12}"/>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5162525801219"/>
          <c:y val="1.2601177168823413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5F-46EC-B4EB-E3B39BC09B1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Automobile</c:v>
                </c:pt>
                <c:pt idx="1">
                  <c:v>High Quality Products</c:v>
                </c:pt>
                <c:pt idx="2">
                  <c:v>Successful Economy</c:v>
                </c:pt>
                <c:pt idx="3">
                  <c:v>Production Quality</c:v>
                </c:pt>
                <c:pt idx="4">
                  <c:v>Discipline</c:v>
                </c:pt>
                <c:pt idx="5">
                  <c:v> Angele Merkel</c:v>
                </c:pt>
                <c:pt idx="6">
                  <c:v>Reliability</c:v>
                </c:pt>
                <c:pt idx="7">
                  <c:v>Technological Products</c:v>
                </c:pt>
                <c:pt idx="8">
                  <c:v>Chocolate</c:v>
                </c:pt>
                <c:pt idx="9">
                  <c:v>Developed Country</c:v>
                </c:pt>
                <c:pt idx="10">
                  <c:v>Robustness</c:v>
                </c:pt>
                <c:pt idx="11">
                  <c:v>Providing Employment</c:v>
                </c:pt>
              </c:strCache>
            </c:strRef>
          </c:cat>
          <c:val>
            <c:numRef>
              <c:f>Sheet1!$B$2:$B$13</c:f>
              <c:numCache>
                <c:formatCode>0.0</c:formatCode>
                <c:ptCount val="12"/>
                <c:pt idx="0">
                  <c:v>8.9</c:v>
                </c:pt>
                <c:pt idx="1">
                  <c:v>6.2</c:v>
                </c:pt>
                <c:pt idx="2">
                  <c:v>5.5</c:v>
                </c:pt>
                <c:pt idx="3">
                  <c:v>5.0999999999999996</c:v>
                </c:pt>
                <c:pt idx="4">
                  <c:v>5</c:v>
                </c:pt>
                <c:pt idx="5">
                  <c:v>4.0999999999999996</c:v>
                </c:pt>
                <c:pt idx="6">
                  <c:v>3.4000000000000004</c:v>
                </c:pt>
                <c:pt idx="7">
                  <c:v>2.1999999999999997</c:v>
                </c:pt>
                <c:pt idx="8">
                  <c:v>2.1</c:v>
                </c:pt>
                <c:pt idx="9">
                  <c:v>2.1</c:v>
                </c:pt>
                <c:pt idx="10">
                  <c:v>2</c:v>
                </c:pt>
                <c:pt idx="11">
                  <c:v>2</c:v>
                </c:pt>
              </c:numCache>
            </c:numRef>
          </c:val>
          <c:extLst>
            <c:ext xmlns:c16="http://schemas.microsoft.com/office/drawing/2014/chart" uri="{C3380CC4-5D6E-409C-BE32-E72D297353CC}">
              <c16:uniqueId val="{00000001-685F-46EC-B4EB-E3B39BC09B19}"/>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81CC-4BCE-8000-4276D4E21D0E}"/>
              </c:ext>
            </c:extLst>
          </c:dPt>
          <c:dPt>
            <c:idx val="1"/>
            <c:invertIfNegative val="0"/>
            <c:bubble3D val="0"/>
            <c:spPr>
              <a:solidFill>
                <a:srgbClr val="FF6161"/>
              </a:solidFill>
              <a:ln>
                <a:noFill/>
              </a:ln>
              <a:effectLst/>
            </c:spPr>
            <c:extLst>
              <c:ext xmlns:c16="http://schemas.microsoft.com/office/drawing/2014/chart" uri="{C3380CC4-5D6E-409C-BE32-E72D297353CC}">
                <c16:uniqueId val="{00000003-81CC-4BCE-8000-4276D4E21D0E}"/>
              </c:ext>
            </c:extLst>
          </c:dPt>
          <c:dPt>
            <c:idx val="2"/>
            <c:invertIfNegative val="0"/>
            <c:bubble3D val="0"/>
            <c:spPr>
              <a:solidFill>
                <a:srgbClr val="A6A6A6"/>
              </a:solidFill>
              <a:ln>
                <a:noFill/>
              </a:ln>
              <a:effectLst/>
            </c:spPr>
            <c:extLst>
              <c:ext xmlns:c16="http://schemas.microsoft.com/office/drawing/2014/chart" uri="{C3380CC4-5D6E-409C-BE32-E72D297353CC}">
                <c16:uniqueId val="{00000005-81CC-4BCE-8000-4276D4E21D0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1CC-4BCE-8000-4276D4E21D0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1CC-4BCE-8000-4276D4E21D0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not Appreciate</c:v>
                </c:pt>
                <c:pt idx="1">
                  <c:v>Don't Appreciate</c:v>
                </c:pt>
                <c:pt idx="2">
                  <c:v>Neither-Nor </c:v>
                </c:pt>
                <c:pt idx="3">
                  <c:v>Appreciate</c:v>
                </c:pt>
                <c:pt idx="4">
                  <c:v>Definitely Appreciate</c:v>
                </c:pt>
              </c:strCache>
            </c:strRef>
          </c:cat>
          <c:val>
            <c:numRef>
              <c:f>Sheet1!$B$2:$B$6</c:f>
              <c:numCache>
                <c:formatCode>0.0</c:formatCode>
                <c:ptCount val="5"/>
                <c:pt idx="0">
                  <c:v>0.8</c:v>
                </c:pt>
                <c:pt idx="1">
                  <c:v>2.4</c:v>
                </c:pt>
                <c:pt idx="2">
                  <c:v>30.2</c:v>
                </c:pt>
                <c:pt idx="3">
                  <c:v>33.799999999999997</c:v>
                </c:pt>
                <c:pt idx="4">
                  <c:v>32.799999999999997</c:v>
                </c:pt>
              </c:numCache>
            </c:numRef>
          </c:val>
          <c:extLst>
            <c:ext xmlns:c16="http://schemas.microsoft.com/office/drawing/2014/chart" uri="{C3380CC4-5D6E-409C-BE32-E72D297353CC}">
              <c16:uniqueId val="{0000000A-81CC-4BCE-8000-4276D4E21D0E}"/>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10304155657614"/>
          <c:y val="0"/>
          <c:w val="0.34301170973103867"/>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D6-4B2A-B8E0-AF8C5A948EE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Successful Economy</c:v>
                </c:pt>
                <c:pt idx="1">
                  <c:v>Quality of Life</c:v>
                </c:pt>
                <c:pt idx="2">
                  <c:v>High Quality Production</c:v>
                </c:pt>
                <c:pt idx="3">
                  <c:v>Advanced Country</c:v>
                </c:pt>
                <c:pt idx="4">
                  <c:v>Disciplined Country</c:v>
                </c:pt>
                <c:pt idx="5">
                  <c:v>Business Opportunities</c:v>
                </c:pt>
                <c:pt idx="6">
                  <c:v>High Quality Products</c:v>
                </c:pt>
                <c:pt idx="7">
                  <c:v>High Quality</c:v>
                </c:pt>
                <c:pt idx="8">
                  <c:v>Developed Country</c:v>
                </c:pt>
                <c:pt idx="9">
                  <c:v>Adequate Technological Infrastructure</c:v>
                </c:pt>
              </c:strCache>
            </c:strRef>
          </c:cat>
          <c:val>
            <c:numRef>
              <c:f>Sheet1!$B$2:$B$11</c:f>
              <c:numCache>
                <c:formatCode>###0.0</c:formatCode>
                <c:ptCount val="10"/>
                <c:pt idx="0">
                  <c:v>9</c:v>
                </c:pt>
                <c:pt idx="1">
                  <c:v>5.5</c:v>
                </c:pt>
                <c:pt idx="2">
                  <c:v>4.5</c:v>
                </c:pt>
                <c:pt idx="3">
                  <c:v>3.8</c:v>
                </c:pt>
                <c:pt idx="4" formatCode="0.0">
                  <c:v>3.1</c:v>
                </c:pt>
                <c:pt idx="5" formatCode="0.0">
                  <c:v>3</c:v>
                </c:pt>
                <c:pt idx="6" formatCode="0.0">
                  <c:v>3</c:v>
                </c:pt>
                <c:pt idx="7" formatCode="0.0">
                  <c:v>2.9000000000000004</c:v>
                </c:pt>
                <c:pt idx="8" formatCode="0.0">
                  <c:v>1.9</c:v>
                </c:pt>
                <c:pt idx="9" formatCode="0.0">
                  <c:v>1.9</c:v>
                </c:pt>
              </c:numCache>
            </c:numRef>
          </c:val>
          <c:extLst>
            <c:ext xmlns:c16="http://schemas.microsoft.com/office/drawing/2014/chart" uri="{C3380CC4-5D6E-409C-BE32-E72D297353CC}">
              <c16:uniqueId val="{00000001-54D6-4B2A-B8E0-AF8C5A948EE3}"/>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5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95546795815453"/>
          <c:y val="0"/>
          <c:w val="0.34301170973103867"/>
          <c:h val="0.96927021816628312"/>
        </c:manualLayout>
      </c:layout>
      <c:barChart>
        <c:barDir val="bar"/>
        <c:grouping val="clustered"/>
        <c:varyColors val="0"/>
        <c:ser>
          <c:idx val="0"/>
          <c:order val="0"/>
          <c:spPr>
            <a:solidFill>
              <a:srgbClr val="FF6161">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AD-484E-9BF1-1F456F266F5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Attitude towards Turkey</c:v>
                </c:pt>
                <c:pt idx="1">
                  <c:v>German Culture</c:v>
                </c:pt>
                <c:pt idx="2">
                  <c:v>German People</c:v>
                </c:pt>
                <c:pt idx="3">
                  <c:v>Racism</c:v>
                </c:pt>
                <c:pt idx="4">
                  <c:v>Manufactured Products</c:v>
                </c:pt>
                <c:pt idx="5">
                  <c:v>German Language</c:v>
                </c:pt>
                <c:pt idx="6">
                  <c:v>Not Sharing Economic Wealth</c:v>
                </c:pt>
                <c:pt idx="7">
                  <c:v>Close to Outside World</c:v>
                </c:pt>
              </c:strCache>
            </c:strRef>
          </c:cat>
          <c:val>
            <c:numRef>
              <c:f>Sheet1!$B$2:$B$9</c:f>
              <c:numCache>
                <c:formatCode>###0.0</c:formatCode>
                <c:ptCount val="8"/>
                <c:pt idx="0">
                  <c:v>9.375</c:v>
                </c:pt>
                <c:pt idx="1">
                  <c:v>6.25</c:v>
                </c:pt>
                <c:pt idx="2">
                  <c:v>6.25</c:v>
                </c:pt>
                <c:pt idx="3">
                  <c:v>6.25</c:v>
                </c:pt>
                <c:pt idx="4">
                  <c:v>3.125</c:v>
                </c:pt>
                <c:pt idx="5">
                  <c:v>3.125</c:v>
                </c:pt>
                <c:pt idx="6">
                  <c:v>3.125</c:v>
                </c:pt>
                <c:pt idx="7">
                  <c:v>3.125</c:v>
                </c:pt>
              </c:numCache>
            </c:numRef>
          </c:val>
          <c:extLst>
            <c:ext xmlns:c16="http://schemas.microsoft.com/office/drawing/2014/chart" uri="{C3380CC4-5D6E-409C-BE32-E72D297353CC}">
              <c16:uniqueId val="{00000001-E1AD-484E-9BF1-1F456F266F5B}"/>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1D5C-4077-A9D9-AD8D2E0C7D80}"/>
              </c:ext>
            </c:extLst>
          </c:dPt>
          <c:dPt>
            <c:idx val="1"/>
            <c:invertIfNegative val="0"/>
            <c:bubble3D val="0"/>
            <c:spPr>
              <a:solidFill>
                <a:srgbClr val="FF6161"/>
              </a:solidFill>
              <a:ln>
                <a:noFill/>
              </a:ln>
              <a:effectLst/>
            </c:spPr>
            <c:extLst>
              <c:ext xmlns:c16="http://schemas.microsoft.com/office/drawing/2014/chart" uri="{C3380CC4-5D6E-409C-BE32-E72D297353CC}">
                <c16:uniqueId val="{00000003-1D5C-4077-A9D9-AD8D2E0C7D80}"/>
              </c:ext>
            </c:extLst>
          </c:dPt>
          <c:dPt>
            <c:idx val="2"/>
            <c:invertIfNegative val="0"/>
            <c:bubble3D val="0"/>
            <c:spPr>
              <a:solidFill>
                <a:srgbClr val="A6A6A6"/>
              </a:solidFill>
              <a:ln>
                <a:noFill/>
              </a:ln>
              <a:effectLst/>
            </c:spPr>
            <c:extLst>
              <c:ext xmlns:c16="http://schemas.microsoft.com/office/drawing/2014/chart" uri="{C3380CC4-5D6E-409C-BE32-E72D297353CC}">
                <c16:uniqueId val="{00000005-1D5C-4077-A9D9-AD8D2E0C7D80}"/>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D5C-4077-A9D9-AD8D2E0C7D80}"/>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1D5C-4077-A9D9-AD8D2E0C7D8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don't trust</c:v>
                </c:pt>
                <c:pt idx="1">
                  <c:v>Don't trust</c:v>
                </c:pt>
                <c:pt idx="2">
                  <c:v>Neither trust nor don't trust</c:v>
                </c:pt>
                <c:pt idx="3">
                  <c:v>Trust</c:v>
                </c:pt>
                <c:pt idx="4">
                  <c:v>Definitely trust</c:v>
                </c:pt>
              </c:strCache>
            </c:strRef>
          </c:cat>
          <c:val>
            <c:numRef>
              <c:f>Sheet1!$B$2:$B$6</c:f>
              <c:numCache>
                <c:formatCode>0.0</c:formatCode>
                <c:ptCount val="5"/>
                <c:pt idx="0">
                  <c:v>0.4</c:v>
                </c:pt>
                <c:pt idx="1">
                  <c:v>1.8</c:v>
                </c:pt>
                <c:pt idx="2">
                  <c:v>7.9</c:v>
                </c:pt>
                <c:pt idx="3">
                  <c:v>60.1</c:v>
                </c:pt>
                <c:pt idx="4">
                  <c:v>27.1</c:v>
                </c:pt>
              </c:numCache>
            </c:numRef>
          </c:val>
          <c:extLst>
            <c:ext xmlns:c16="http://schemas.microsoft.com/office/drawing/2014/chart" uri="{C3380CC4-5D6E-409C-BE32-E72D297353CC}">
              <c16:uniqueId val="{0000000A-1D5C-4077-A9D9-AD8D2E0C7D80}"/>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86054586967379"/>
          <c:y val="0"/>
          <c:w val="0.79113945413032616"/>
          <c:h val="0.90095083473701232"/>
        </c:manualLayout>
      </c:layout>
      <c:barChart>
        <c:barDir val="bar"/>
        <c:grouping val="stacked"/>
        <c:varyColors val="0"/>
        <c:ser>
          <c:idx val="0"/>
          <c:order val="0"/>
          <c:tx>
            <c:strRef>
              <c:f>Sheet1!$B$3</c:f>
              <c:strCache>
                <c:ptCount val="1"/>
                <c:pt idx="0">
                  <c:v>Definitely Developed</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AE03-4693-AAF0-EA4A737498C8}"/>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03-4693-AAF0-EA4A737498C8}"/>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03-4693-AAF0-EA4A737498C8}"/>
                </c:ext>
              </c:extLst>
            </c:dLbl>
            <c:dLbl>
              <c:idx val="10"/>
              <c:layout>
                <c:manualLayout>
                  <c:x val="7.3487103200788025E-3"/>
                  <c:y val="-8.53353501161709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3-4693-AAF0-EA4A737498C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Educational Conditions</c:v>
                </c:pt>
                <c:pt idx="1">
                  <c:v>Social Security</c:v>
                </c:pt>
                <c:pt idx="2">
                  <c:v>Social Justice</c:v>
                </c:pt>
                <c:pt idx="3">
                  <c:v>Human Rights</c:v>
                </c:pt>
                <c:pt idx="4">
                  <c:v>Animal Rights</c:v>
                </c:pt>
                <c:pt idx="5">
                  <c:v>Social Welfare</c:v>
                </c:pt>
                <c:pt idx="6">
                  <c:v>Economy</c:v>
                </c:pt>
                <c:pt idx="7">
                  <c:v>Tourism</c:v>
                </c:pt>
                <c:pt idx="8">
                  <c:v>Environmental Consciousness</c:v>
                </c:pt>
                <c:pt idx="9">
                  <c:v>Infrastructure</c:v>
                </c:pt>
                <c:pt idx="10">
                  <c:v>Military Strength</c:v>
                </c:pt>
                <c:pt idx="11">
                  <c:v>Culture and Art</c:v>
                </c:pt>
                <c:pt idx="12">
                  <c:v>Health Conditions</c:v>
                </c:pt>
                <c:pt idx="13">
                  <c:v>Employment Opportunities</c:v>
                </c:pt>
              </c:strCache>
            </c:strRef>
          </c:cat>
          <c:val>
            <c:numRef>
              <c:f>Sheet1!$B$4:$B$17</c:f>
              <c:numCache>
                <c:formatCode>0.0</c:formatCode>
                <c:ptCount val="14"/>
                <c:pt idx="0">
                  <c:v>35.1</c:v>
                </c:pt>
                <c:pt idx="1">
                  <c:v>35.200000000000003</c:v>
                </c:pt>
                <c:pt idx="2">
                  <c:v>37.5</c:v>
                </c:pt>
                <c:pt idx="3">
                  <c:v>37.5</c:v>
                </c:pt>
                <c:pt idx="4">
                  <c:v>35.799999999999997</c:v>
                </c:pt>
                <c:pt idx="5">
                  <c:v>33.1</c:v>
                </c:pt>
                <c:pt idx="6">
                  <c:v>33.6</c:v>
                </c:pt>
                <c:pt idx="7">
                  <c:v>31.4</c:v>
                </c:pt>
                <c:pt idx="8">
                  <c:v>34.799999999999997</c:v>
                </c:pt>
                <c:pt idx="9">
                  <c:v>31.4</c:v>
                </c:pt>
                <c:pt idx="10">
                  <c:v>35.700000000000003</c:v>
                </c:pt>
                <c:pt idx="11">
                  <c:v>31.7</c:v>
                </c:pt>
                <c:pt idx="12">
                  <c:v>35.5</c:v>
                </c:pt>
                <c:pt idx="13">
                  <c:v>35.1</c:v>
                </c:pt>
              </c:numCache>
            </c:numRef>
          </c:val>
          <c:extLst>
            <c:ext xmlns:c16="http://schemas.microsoft.com/office/drawing/2014/chart" uri="{C3380CC4-5D6E-409C-BE32-E72D297353CC}">
              <c16:uniqueId val="{00000004-AE03-4693-AAF0-EA4A737498C8}"/>
            </c:ext>
          </c:extLst>
        </c:ser>
        <c:ser>
          <c:idx val="1"/>
          <c:order val="1"/>
          <c:tx>
            <c:strRef>
              <c:f>Sheet1!$C$3</c:f>
              <c:strCache>
                <c:ptCount val="1"/>
                <c:pt idx="0">
                  <c:v>Developed</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Educational Conditions</c:v>
                </c:pt>
                <c:pt idx="1">
                  <c:v>Social Security</c:v>
                </c:pt>
                <c:pt idx="2">
                  <c:v>Social Justice</c:v>
                </c:pt>
                <c:pt idx="3">
                  <c:v>Human Rights</c:v>
                </c:pt>
                <c:pt idx="4">
                  <c:v>Animal Rights</c:v>
                </c:pt>
                <c:pt idx="5">
                  <c:v>Social Welfare</c:v>
                </c:pt>
                <c:pt idx="6">
                  <c:v>Economy</c:v>
                </c:pt>
                <c:pt idx="7">
                  <c:v>Tourism</c:v>
                </c:pt>
                <c:pt idx="8">
                  <c:v>Environmental Consciousness</c:v>
                </c:pt>
                <c:pt idx="9">
                  <c:v>Infrastructure</c:v>
                </c:pt>
                <c:pt idx="10">
                  <c:v>Military Strength</c:v>
                </c:pt>
                <c:pt idx="11">
                  <c:v>Culture and Art</c:v>
                </c:pt>
                <c:pt idx="12">
                  <c:v>Health Conditions</c:v>
                </c:pt>
                <c:pt idx="13">
                  <c:v>Employment Opportunities</c:v>
                </c:pt>
              </c:strCache>
            </c:strRef>
          </c:cat>
          <c:val>
            <c:numRef>
              <c:f>Sheet1!$C$4:$C$17</c:f>
              <c:numCache>
                <c:formatCode>0.0</c:formatCode>
                <c:ptCount val="14"/>
                <c:pt idx="0">
                  <c:v>53.2</c:v>
                </c:pt>
                <c:pt idx="1">
                  <c:v>51.6</c:v>
                </c:pt>
                <c:pt idx="2">
                  <c:v>48.3</c:v>
                </c:pt>
                <c:pt idx="3">
                  <c:v>48.1</c:v>
                </c:pt>
                <c:pt idx="4">
                  <c:v>49.2</c:v>
                </c:pt>
                <c:pt idx="5">
                  <c:v>51.5</c:v>
                </c:pt>
                <c:pt idx="6">
                  <c:v>51</c:v>
                </c:pt>
                <c:pt idx="7">
                  <c:v>53.1</c:v>
                </c:pt>
                <c:pt idx="8">
                  <c:v>49.7</c:v>
                </c:pt>
                <c:pt idx="9">
                  <c:v>52.1</c:v>
                </c:pt>
                <c:pt idx="10">
                  <c:v>47.8</c:v>
                </c:pt>
                <c:pt idx="11">
                  <c:v>51.6</c:v>
                </c:pt>
                <c:pt idx="12">
                  <c:v>47.2</c:v>
                </c:pt>
                <c:pt idx="13">
                  <c:v>47.2</c:v>
                </c:pt>
              </c:numCache>
            </c:numRef>
          </c:val>
          <c:extLst>
            <c:ext xmlns:c16="http://schemas.microsoft.com/office/drawing/2014/chart" uri="{C3380CC4-5D6E-409C-BE32-E72D297353CC}">
              <c16:uniqueId val="{00000005-AE03-4693-AAF0-EA4A737498C8}"/>
            </c:ext>
          </c:extLst>
        </c:ser>
        <c:ser>
          <c:idx val="2"/>
          <c:order val="2"/>
          <c:tx>
            <c:strRef>
              <c:f>Sheet1!$D$3</c:f>
              <c:strCache>
                <c:ptCount val="1"/>
                <c:pt idx="0">
                  <c:v>Neither developed nor underdeveloped</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Educational Conditions</c:v>
                </c:pt>
                <c:pt idx="1">
                  <c:v>Social Security</c:v>
                </c:pt>
                <c:pt idx="2">
                  <c:v>Social Justice</c:v>
                </c:pt>
                <c:pt idx="3">
                  <c:v>Human Rights</c:v>
                </c:pt>
                <c:pt idx="4">
                  <c:v>Animal Rights</c:v>
                </c:pt>
                <c:pt idx="5">
                  <c:v>Social Welfare</c:v>
                </c:pt>
                <c:pt idx="6">
                  <c:v>Economy</c:v>
                </c:pt>
                <c:pt idx="7">
                  <c:v>Tourism</c:v>
                </c:pt>
                <c:pt idx="8">
                  <c:v>Environmental Consciousness</c:v>
                </c:pt>
                <c:pt idx="9">
                  <c:v>Infrastructure</c:v>
                </c:pt>
                <c:pt idx="10">
                  <c:v>Military Strength</c:v>
                </c:pt>
                <c:pt idx="11">
                  <c:v>Culture and Art</c:v>
                </c:pt>
                <c:pt idx="12">
                  <c:v>Health Conditions</c:v>
                </c:pt>
                <c:pt idx="13">
                  <c:v>Employment Opportunities</c:v>
                </c:pt>
              </c:strCache>
            </c:strRef>
          </c:cat>
          <c:val>
            <c:numRef>
              <c:f>Sheet1!$D$4:$D$17</c:f>
              <c:numCache>
                <c:formatCode>0.0</c:formatCode>
                <c:ptCount val="14"/>
                <c:pt idx="0">
                  <c:v>9.3000000000000007</c:v>
                </c:pt>
                <c:pt idx="1">
                  <c:v>8.5</c:v>
                </c:pt>
                <c:pt idx="2">
                  <c:v>9.3000000000000007</c:v>
                </c:pt>
                <c:pt idx="3">
                  <c:v>8.6999999999999993</c:v>
                </c:pt>
                <c:pt idx="4">
                  <c:v>10.3</c:v>
                </c:pt>
                <c:pt idx="5">
                  <c:v>10.8</c:v>
                </c:pt>
                <c:pt idx="6">
                  <c:v>11</c:v>
                </c:pt>
                <c:pt idx="7">
                  <c:v>10.8</c:v>
                </c:pt>
                <c:pt idx="8">
                  <c:v>10</c:v>
                </c:pt>
                <c:pt idx="9">
                  <c:v>11.3</c:v>
                </c:pt>
                <c:pt idx="10">
                  <c:v>10.4</c:v>
                </c:pt>
                <c:pt idx="11">
                  <c:v>11.8</c:v>
                </c:pt>
                <c:pt idx="12">
                  <c:v>14.3</c:v>
                </c:pt>
                <c:pt idx="13">
                  <c:v>10.4</c:v>
                </c:pt>
              </c:numCache>
            </c:numRef>
          </c:val>
          <c:extLst>
            <c:ext xmlns:c16="http://schemas.microsoft.com/office/drawing/2014/chart" uri="{C3380CC4-5D6E-409C-BE32-E72D297353CC}">
              <c16:uniqueId val="{00000006-AE03-4693-AAF0-EA4A737498C8}"/>
            </c:ext>
          </c:extLst>
        </c:ser>
        <c:ser>
          <c:idx val="3"/>
          <c:order val="3"/>
          <c:tx>
            <c:strRef>
              <c:f>Sheet1!$E$3</c:f>
              <c:strCache>
                <c:ptCount val="1"/>
                <c:pt idx="0">
                  <c:v>Underdeveloped</c:v>
                </c:pt>
              </c:strCache>
            </c:strRef>
          </c:tx>
          <c:spPr>
            <a:solidFill>
              <a:srgbClr val="FF7D7D"/>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03-4693-AAF0-EA4A737498C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03-4693-AAF0-EA4A737498C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Sheet1!$A$4:$A$17</c:f>
              <c:strCache>
                <c:ptCount val="14"/>
                <c:pt idx="0">
                  <c:v>Educational Conditions</c:v>
                </c:pt>
                <c:pt idx="1">
                  <c:v>Social Security</c:v>
                </c:pt>
                <c:pt idx="2">
                  <c:v>Social Justice</c:v>
                </c:pt>
                <c:pt idx="3">
                  <c:v>Human Rights</c:v>
                </c:pt>
                <c:pt idx="4">
                  <c:v>Animal Rights</c:v>
                </c:pt>
                <c:pt idx="5">
                  <c:v>Social Welfare</c:v>
                </c:pt>
                <c:pt idx="6">
                  <c:v>Economy</c:v>
                </c:pt>
                <c:pt idx="7">
                  <c:v>Tourism</c:v>
                </c:pt>
                <c:pt idx="8">
                  <c:v>Environmental Consciousness</c:v>
                </c:pt>
                <c:pt idx="9">
                  <c:v>Infrastructure</c:v>
                </c:pt>
                <c:pt idx="10">
                  <c:v>Military Strength</c:v>
                </c:pt>
                <c:pt idx="11">
                  <c:v>Culture and Art</c:v>
                </c:pt>
                <c:pt idx="12">
                  <c:v>Health Conditions</c:v>
                </c:pt>
                <c:pt idx="13">
                  <c:v>Employment Opportunities</c:v>
                </c:pt>
              </c:strCache>
            </c:strRef>
          </c:cat>
          <c:val>
            <c:numRef>
              <c:f>Sheet1!$E$4:$E$17</c:f>
              <c:numCache>
                <c:formatCode>0.0</c:formatCode>
                <c:ptCount val="14"/>
                <c:pt idx="0">
                  <c:v>1.9</c:v>
                </c:pt>
                <c:pt idx="1">
                  <c:v>2.1</c:v>
                </c:pt>
                <c:pt idx="2">
                  <c:v>2.1</c:v>
                </c:pt>
                <c:pt idx="3">
                  <c:v>2.5</c:v>
                </c:pt>
                <c:pt idx="4">
                  <c:v>2.4</c:v>
                </c:pt>
                <c:pt idx="5">
                  <c:v>2.2000000000000002</c:v>
                </c:pt>
                <c:pt idx="6">
                  <c:v>2.2999999999999998</c:v>
                </c:pt>
                <c:pt idx="7">
                  <c:v>2.4</c:v>
                </c:pt>
                <c:pt idx="8">
                  <c:v>2.7</c:v>
                </c:pt>
                <c:pt idx="9">
                  <c:v>2.2999999999999998</c:v>
                </c:pt>
                <c:pt idx="10">
                  <c:v>2.5</c:v>
                </c:pt>
                <c:pt idx="11">
                  <c:v>2</c:v>
                </c:pt>
                <c:pt idx="12">
                  <c:v>1.8</c:v>
                </c:pt>
                <c:pt idx="13">
                  <c:v>2</c:v>
                </c:pt>
              </c:numCache>
            </c:numRef>
          </c:val>
          <c:extLst>
            <c:ext xmlns:c16="http://schemas.microsoft.com/office/drawing/2014/chart" uri="{C3380CC4-5D6E-409C-BE32-E72D297353CC}">
              <c16:uniqueId val="{00000009-AE03-4693-AAF0-EA4A737498C8}"/>
            </c:ext>
          </c:extLst>
        </c:ser>
        <c:ser>
          <c:idx val="4"/>
          <c:order val="4"/>
          <c:tx>
            <c:strRef>
              <c:f>Sheet1!$F$3</c:f>
              <c:strCache>
                <c:ptCount val="1"/>
                <c:pt idx="0">
                  <c:v>Definitely Underdeveloped</c:v>
                </c:pt>
              </c:strCache>
            </c:strRef>
          </c:tx>
          <c:spPr>
            <a:solidFill>
              <a:srgbClr val="FF5050"/>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03-4693-AAF0-EA4A737498C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Sheet1!$A$4:$A$17</c:f>
              <c:strCache>
                <c:ptCount val="14"/>
                <c:pt idx="0">
                  <c:v>Educational Conditions</c:v>
                </c:pt>
                <c:pt idx="1">
                  <c:v>Social Security</c:v>
                </c:pt>
                <c:pt idx="2">
                  <c:v>Social Justice</c:v>
                </c:pt>
                <c:pt idx="3">
                  <c:v>Human Rights</c:v>
                </c:pt>
                <c:pt idx="4">
                  <c:v>Animal Rights</c:v>
                </c:pt>
                <c:pt idx="5">
                  <c:v>Social Welfare</c:v>
                </c:pt>
                <c:pt idx="6">
                  <c:v>Economy</c:v>
                </c:pt>
                <c:pt idx="7">
                  <c:v>Tourism</c:v>
                </c:pt>
                <c:pt idx="8">
                  <c:v>Environmental Consciousness</c:v>
                </c:pt>
                <c:pt idx="9">
                  <c:v>Infrastructure</c:v>
                </c:pt>
                <c:pt idx="10">
                  <c:v>Military Strength</c:v>
                </c:pt>
                <c:pt idx="11">
                  <c:v>Culture and Art</c:v>
                </c:pt>
                <c:pt idx="12">
                  <c:v>Health Conditions</c:v>
                </c:pt>
                <c:pt idx="13">
                  <c:v>Employment Opportunities</c:v>
                </c:pt>
              </c:strCache>
            </c:strRef>
          </c:cat>
          <c:val>
            <c:numRef>
              <c:f>Sheet1!$F$4:$F$17</c:f>
              <c:numCache>
                <c:formatCode>0.0</c:formatCode>
                <c:ptCount val="14"/>
                <c:pt idx="0">
                  <c:v>0.1</c:v>
                </c:pt>
                <c:pt idx="1">
                  <c:v>0.1</c:v>
                </c:pt>
                <c:pt idx="2">
                  <c:v>0.1</c:v>
                </c:pt>
                <c:pt idx="3">
                  <c:v>0.4</c:v>
                </c:pt>
                <c:pt idx="4">
                  <c:v>0.5</c:v>
                </c:pt>
                <c:pt idx="5">
                  <c:v>0.1</c:v>
                </c:pt>
                <c:pt idx="6">
                  <c:v>0.1</c:v>
                </c:pt>
                <c:pt idx="7">
                  <c:v>0.1</c:v>
                </c:pt>
                <c:pt idx="8">
                  <c:v>0.3</c:v>
                </c:pt>
                <c:pt idx="10">
                  <c:v>0.4</c:v>
                </c:pt>
                <c:pt idx="11">
                  <c:v>0.3</c:v>
                </c:pt>
                <c:pt idx="12">
                  <c:v>0.2</c:v>
                </c:pt>
                <c:pt idx="13">
                  <c:v>0.1</c:v>
                </c:pt>
              </c:numCache>
            </c:numRef>
          </c:val>
          <c:extLst>
            <c:ext xmlns:c16="http://schemas.microsoft.com/office/drawing/2014/chart" uri="{C3380CC4-5D6E-409C-BE32-E72D297353CC}">
              <c16:uniqueId val="{0000000D-AE03-4693-AAF0-EA4A737498C8}"/>
            </c:ext>
          </c:extLst>
        </c:ser>
        <c:ser>
          <c:idx val="5"/>
          <c:order val="5"/>
          <c:tx>
            <c:strRef>
              <c:f>Sheet1!$G$3</c:f>
              <c:strCache>
                <c:ptCount val="1"/>
                <c:pt idx="0">
                  <c:v>No idea</c:v>
                </c:pt>
              </c:strCache>
            </c:strRef>
          </c:tx>
          <c:spPr>
            <a:solidFill>
              <a:srgbClr val="FFFFFF">
                <a:lumMod val="75000"/>
              </a:srgbClr>
            </a:solidFill>
          </c:spPr>
          <c:invertIfNegative val="0"/>
          <c:dLbls>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E03-4693-AAF0-EA4A737498C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Sheet1!$A$4:$A$17</c:f>
              <c:strCache>
                <c:ptCount val="14"/>
                <c:pt idx="0">
                  <c:v>Educational Conditions</c:v>
                </c:pt>
                <c:pt idx="1">
                  <c:v>Social Security</c:v>
                </c:pt>
                <c:pt idx="2">
                  <c:v>Social Justice</c:v>
                </c:pt>
                <c:pt idx="3">
                  <c:v>Human Rights</c:v>
                </c:pt>
                <c:pt idx="4">
                  <c:v>Animal Rights</c:v>
                </c:pt>
                <c:pt idx="5">
                  <c:v>Social Welfare</c:v>
                </c:pt>
                <c:pt idx="6">
                  <c:v>Economy</c:v>
                </c:pt>
                <c:pt idx="7">
                  <c:v>Tourism</c:v>
                </c:pt>
                <c:pt idx="8">
                  <c:v>Environmental Consciousness</c:v>
                </c:pt>
                <c:pt idx="9">
                  <c:v>Infrastructure</c:v>
                </c:pt>
                <c:pt idx="10">
                  <c:v>Military Strength</c:v>
                </c:pt>
                <c:pt idx="11">
                  <c:v>Culture and Art</c:v>
                </c:pt>
                <c:pt idx="12">
                  <c:v>Health Conditions</c:v>
                </c:pt>
                <c:pt idx="13">
                  <c:v>Employment Opportunities</c:v>
                </c:pt>
              </c:strCache>
            </c:strRef>
          </c:cat>
          <c:val>
            <c:numRef>
              <c:f>Sheet1!$G$4:$G$17</c:f>
              <c:numCache>
                <c:formatCode>0.0</c:formatCode>
                <c:ptCount val="14"/>
                <c:pt idx="0">
                  <c:v>0.4</c:v>
                </c:pt>
                <c:pt idx="1">
                  <c:v>2.5</c:v>
                </c:pt>
                <c:pt idx="2">
                  <c:v>2.7</c:v>
                </c:pt>
                <c:pt idx="3">
                  <c:v>2.8</c:v>
                </c:pt>
                <c:pt idx="4">
                  <c:v>1.8</c:v>
                </c:pt>
                <c:pt idx="5">
                  <c:v>2.2999999999999998</c:v>
                </c:pt>
                <c:pt idx="6">
                  <c:v>2</c:v>
                </c:pt>
                <c:pt idx="7">
                  <c:v>2.2000000000000002</c:v>
                </c:pt>
                <c:pt idx="8">
                  <c:v>2.5</c:v>
                </c:pt>
                <c:pt idx="9">
                  <c:v>2.9</c:v>
                </c:pt>
                <c:pt idx="10">
                  <c:v>3.2</c:v>
                </c:pt>
                <c:pt idx="11">
                  <c:v>2.6</c:v>
                </c:pt>
                <c:pt idx="12">
                  <c:v>1</c:v>
                </c:pt>
                <c:pt idx="13">
                  <c:v>5.2</c:v>
                </c:pt>
              </c:numCache>
            </c:numRef>
          </c:val>
          <c:extLst>
            <c:ext xmlns:c16="http://schemas.microsoft.com/office/drawing/2014/chart" uri="{C3380CC4-5D6E-409C-BE32-E72D297353CC}">
              <c16:uniqueId val="{00000013-AE03-4693-AAF0-EA4A737498C8}"/>
            </c:ext>
          </c:extLst>
        </c:ser>
        <c:dLbls>
          <c:dLblPos val="ctr"/>
          <c:showLegendKey val="0"/>
          <c:showVal val="1"/>
          <c:showCatName val="0"/>
          <c:showSerName val="0"/>
          <c:showPercent val="0"/>
          <c:showBubbleSize val="0"/>
        </c:dLbls>
        <c:gapWidth val="75"/>
        <c:overlap val="100"/>
        <c:axId val="187223624"/>
        <c:axId val="187224016"/>
      </c:barChart>
      <c:date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ln>
                  <a:noFill/>
                </a:ln>
                <a:solidFill>
                  <a:schemeClr val="tx1"/>
                </a:solidFill>
              </a:defRPr>
            </a:pPr>
            <a:endParaRPr lang="en-TR"/>
          </a:p>
        </c:txPr>
        <c:crossAx val="187224016"/>
        <c:crosses val="autoZero"/>
        <c:auto val="0"/>
        <c:lblOffset val="100"/>
        <c:baseTimeUnit val="days"/>
        <c:majorUnit val="1"/>
        <c:minorUnit val="1"/>
      </c:date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b"/>
      <c:layout>
        <c:manualLayout>
          <c:xMode val="edge"/>
          <c:yMode val="edge"/>
          <c:x val="0.16884140307663401"/>
          <c:y val="0.90160489477177563"/>
          <c:w val="0.83115859692336602"/>
          <c:h val="9.5521099164750475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832049524719159"/>
          <c:y val="0"/>
          <c:w val="0.67167950475280847"/>
          <c:h val="0.93543896142925453"/>
        </c:manualLayout>
      </c:layout>
      <c:barChart>
        <c:barDir val="bar"/>
        <c:grouping val="stacked"/>
        <c:varyColors val="0"/>
        <c:ser>
          <c:idx val="0"/>
          <c:order val="0"/>
          <c:tx>
            <c:strRef>
              <c:f>Sheet1!$B$3</c:f>
              <c:strCache>
                <c:ptCount val="1"/>
                <c:pt idx="0">
                  <c:v>Definitely I agree</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1153-4909-BB9F-3E58F8AC71FF}"/>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53-4909-BB9F-3E58F8AC71FF}"/>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53-4909-BB9F-3E58F8AC71FF}"/>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53-4909-BB9F-3E58F8AC71FF}"/>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Sheet1!$A$4:$A$10</c:f>
              <c:strCache>
                <c:ptCount val="7"/>
                <c:pt idx="0">
                  <c:v>I like to visit Germany</c:v>
                </c:pt>
                <c:pt idx="1">
                  <c:v>I support all kinds of societal connections with Germany</c:v>
                </c:pt>
                <c:pt idx="2">
                  <c:v>I would like to work in the same workplace with Germans</c:v>
                </c:pt>
                <c:pt idx="3">
                  <c:v>I would like to live in the same apartment with Germans</c:v>
                </c:pt>
                <c:pt idx="4">
                  <c:v>I support all kinds of business activities with Germany</c:v>
                </c:pt>
                <c:pt idx="5">
                  <c:v>If possible, I would like to live in Germany</c:v>
                </c:pt>
                <c:pt idx="6">
                  <c:v>I don't mind if a family member marries someone of German descent.</c:v>
                </c:pt>
              </c:strCache>
            </c:strRef>
          </c:cat>
          <c:val>
            <c:numRef>
              <c:f>Sheet1!$B$4:$B$10</c:f>
              <c:numCache>
                <c:formatCode>###0.0</c:formatCode>
                <c:ptCount val="7"/>
                <c:pt idx="0">
                  <c:v>31.093279839518555</c:v>
                </c:pt>
                <c:pt idx="1">
                  <c:v>33.233233233233236</c:v>
                </c:pt>
                <c:pt idx="2">
                  <c:v>31.362725450901802</c:v>
                </c:pt>
                <c:pt idx="3">
                  <c:v>34.23694779116466</c:v>
                </c:pt>
                <c:pt idx="4">
                  <c:v>30.692076228686059</c:v>
                </c:pt>
                <c:pt idx="5">
                  <c:v>30.653266331658291</c:v>
                </c:pt>
                <c:pt idx="6">
                  <c:v>29.258517034068138</c:v>
                </c:pt>
              </c:numCache>
            </c:numRef>
          </c:val>
          <c:extLst>
            <c:ext xmlns:c16="http://schemas.microsoft.com/office/drawing/2014/chart" uri="{C3380CC4-5D6E-409C-BE32-E72D297353CC}">
              <c16:uniqueId val="{00000004-1153-4909-BB9F-3E58F8AC71FF}"/>
            </c:ext>
          </c:extLst>
        </c:ser>
        <c:ser>
          <c:idx val="1"/>
          <c:order val="1"/>
          <c:tx>
            <c:strRef>
              <c:f>Sheet1!$C$3</c:f>
              <c:strCache>
                <c:ptCount val="1"/>
                <c:pt idx="0">
                  <c:v>I agree</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Sheet1!$A$4:$A$10</c:f>
              <c:strCache>
                <c:ptCount val="7"/>
                <c:pt idx="0">
                  <c:v>I like to visit Germany</c:v>
                </c:pt>
                <c:pt idx="1">
                  <c:v>I support all kinds of societal connections with Germany</c:v>
                </c:pt>
                <c:pt idx="2">
                  <c:v>I would like to work in the same workplace with Germans</c:v>
                </c:pt>
                <c:pt idx="3">
                  <c:v>I would like to live in the same apartment with Germans</c:v>
                </c:pt>
                <c:pt idx="4">
                  <c:v>I support all kinds of business activities with Germany</c:v>
                </c:pt>
                <c:pt idx="5">
                  <c:v>If possible, I would like to live in Germany</c:v>
                </c:pt>
                <c:pt idx="6">
                  <c:v>I don't mind if a family member marries someone of German descent.</c:v>
                </c:pt>
              </c:strCache>
            </c:strRef>
          </c:cat>
          <c:val>
            <c:numRef>
              <c:f>Sheet1!$C$4:$C$10</c:f>
              <c:numCache>
                <c:formatCode>###0.0</c:formatCode>
                <c:ptCount val="7"/>
                <c:pt idx="0">
                  <c:v>59.979939819458373</c:v>
                </c:pt>
                <c:pt idx="1">
                  <c:v>56.656656656656658</c:v>
                </c:pt>
                <c:pt idx="2">
                  <c:v>58.316633266533067</c:v>
                </c:pt>
                <c:pt idx="3">
                  <c:v>55.120481927710841</c:v>
                </c:pt>
                <c:pt idx="4">
                  <c:v>57.973921765295884</c:v>
                </c:pt>
                <c:pt idx="5">
                  <c:v>57.48743718592965</c:v>
                </c:pt>
                <c:pt idx="6">
                  <c:v>56.012024048096194</c:v>
                </c:pt>
              </c:numCache>
            </c:numRef>
          </c:val>
          <c:extLst>
            <c:ext xmlns:c16="http://schemas.microsoft.com/office/drawing/2014/chart" uri="{C3380CC4-5D6E-409C-BE32-E72D297353CC}">
              <c16:uniqueId val="{00000005-1153-4909-BB9F-3E58F8AC71FF}"/>
            </c:ext>
          </c:extLst>
        </c:ser>
        <c:ser>
          <c:idx val="2"/>
          <c:order val="2"/>
          <c:tx>
            <c:strRef>
              <c:f>Sheet1!$D$3</c:f>
              <c:strCache>
                <c:ptCount val="1"/>
                <c:pt idx="0">
                  <c:v>I don't agree</c:v>
                </c:pt>
              </c:strCache>
            </c:strRef>
          </c:tx>
          <c:spPr>
            <a:solidFill>
              <a:srgbClr val="FF7D7D"/>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Sheet1!$A$4:$A$10</c:f>
              <c:strCache>
                <c:ptCount val="7"/>
                <c:pt idx="0">
                  <c:v>I like to visit Germany</c:v>
                </c:pt>
                <c:pt idx="1">
                  <c:v>I support all kinds of societal connections with Germany</c:v>
                </c:pt>
                <c:pt idx="2">
                  <c:v>I would like to work in the same workplace with Germans</c:v>
                </c:pt>
                <c:pt idx="3">
                  <c:v>I would like to live in the same apartment with Germans</c:v>
                </c:pt>
                <c:pt idx="4">
                  <c:v>I support all kinds of business activities with Germany</c:v>
                </c:pt>
                <c:pt idx="5">
                  <c:v>If possible, I would like to live in Germany</c:v>
                </c:pt>
                <c:pt idx="6">
                  <c:v>I don't mind if a family member marries someone of German descent.</c:v>
                </c:pt>
              </c:strCache>
            </c:strRef>
          </c:cat>
          <c:val>
            <c:numRef>
              <c:f>Sheet1!$D$4:$D$10</c:f>
              <c:numCache>
                <c:formatCode>###0.0</c:formatCode>
                <c:ptCount val="7"/>
                <c:pt idx="0">
                  <c:v>8.224674022066198</c:v>
                </c:pt>
                <c:pt idx="1">
                  <c:v>9.8098098098098099</c:v>
                </c:pt>
                <c:pt idx="2">
                  <c:v>9.8196392785571138</c:v>
                </c:pt>
                <c:pt idx="3">
                  <c:v>10.240963855421686</c:v>
                </c:pt>
                <c:pt idx="4">
                  <c:v>10.732196589769307</c:v>
                </c:pt>
                <c:pt idx="5">
                  <c:v>10.452261306532664</c:v>
                </c:pt>
                <c:pt idx="6">
                  <c:v>14.02805611222445</c:v>
                </c:pt>
              </c:numCache>
            </c:numRef>
          </c:val>
          <c:extLst>
            <c:ext xmlns:c16="http://schemas.microsoft.com/office/drawing/2014/chart" uri="{C3380CC4-5D6E-409C-BE32-E72D297353CC}">
              <c16:uniqueId val="{00000006-1153-4909-BB9F-3E58F8AC71FF}"/>
            </c:ext>
          </c:extLst>
        </c:ser>
        <c:ser>
          <c:idx val="3"/>
          <c:order val="3"/>
          <c:tx>
            <c:strRef>
              <c:f>Sheet1!$E$3</c:f>
              <c:strCache>
                <c:ptCount val="1"/>
                <c:pt idx="0">
                  <c:v>Definitely I don't agree</c:v>
                </c:pt>
              </c:strCache>
            </c:strRef>
          </c:tx>
          <c:spPr>
            <a:solidFill>
              <a:srgbClr val="FF5050"/>
            </a:solidFill>
          </c:spPr>
          <c:invertIfNegative val="0"/>
          <c:dLbls>
            <c:delete val="1"/>
          </c:dLbls>
          <c:cat>
            <c:strRef>
              <c:f>Sheet1!$A$4:$A$10</c:f>
              <c:strCache>
                <c:ptCount val="7"/>
                <c:pt idx="0">
                  <c:v>I like to visit Germany</c:v>
                </c:pt>
                <c:pt idx="1">
                  <c:v>I support all kinds of societal connections with Germany</c:v>
                </c:pt>
                <c:pt idx="2">
                  <c:v>I would like to work in the same workplace with Germans</c:v>
                </c:pt>
                <c:pt idx="3">
                  <c:v>I would like to live in the same apartment with Germans</c:v>
                </c:pt>
                <c:pt idx="4">
                  <c:v>I support all kinds of business activities with Germany</c:v>
                </c:pt>
                <c:pt idx="5">
                  <c:v>If possible, I would like to live in Germany</c:v>
                </c:pt>
                <c:pt idx="6">
                  <c:v>I don't mind if a family member marries someone of German descent.</c:v>
                </c:pt>
              </c:strCache>
            </c:strRef>
          </c:cat>
          <c:val>
            <c:numRef>
              <c:f>Sheet1!$E$4:$E$10</c:f>
              <c:numCache>
                <c:formatCode>###0.0</c:formatCode>
                <c:ptCount val="7"/>
                <c:pt idx="0">
                  <c:v>0.70210631895687059</c:v>
                </c:pt>
                <c:pt idx="1">
                  <c:v>0.3003003003003003</c:v>
                </c:pt>
                <c:pt idx="2">
                  <c:v>0.50100200400801598</c:v>
                </c:pt>
                <c:pt idx="3">
                  <c:v>0.40160642570281124</c:v>
                </c:pt>
                <c:pt idx="4">
                  <c:v>0.60180541624874628</c:v>
                </c:pt>
                <c:pt idx="5">
                  <c:v>1.4070351758793971</c:v>
                </c:pt>
                <c:pt idx="6">
                  <c:v>0.70140280561122248</c:v>
                </c:pt>
              </c:numCache>
            </c:numRef>
          </c:val>
          <c:extLst>
            <c:ext xmlns:c16="http://schemas.microsoft.com/office/drawing/2014/chart" uri="{C3380CC4-5D6E-409C-BE32-E72D297353CC}">
              <c16:uniqueId val="{00000008-1153-4909-BB9F-3E58F8AC71FF}"/>
            </c:ext>
          </c:extLst>
        </c:ser>
        <c:dLbls>
          <c:dLblPos val="ctr"/>
          <c:showLegendKey val="0"/>
          <c:showVal val="1"/>
          <c:showCatName val="0"/>
          <c:showSerName val="0"/>
          <c:showPercent val="0"/>
          <c:showBubbleSize val="0"/>
        </c:dLbls>
        <c:gapWidth val="50"/>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a:solidFill>
                  <a:schemeClr val="tx1"/>
                </a:solidFill>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9942252169402994"/>
          <c:y val="0.93399268011022607"/>
          <c:w val="0.69629901844325848"/>
          <c:h val="6.6007319889773944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3C8C93"/>
              </a:solidFill>
              <a:ln w="19050">
                <a:solidFill>
                  <a:schemeClr val="lt1"/>
                </a:solidFill>
              </a:ln>
              <a:effectLst/>
            </c:spPr>
            <c:extLst>
              <c:ext xmlns:c16="http://schemas.microsoft.com/office/drawing/2014/chart" uri="{C3380CC4-5D6E-409C-BE32-E72D297353CC}">
                <c16:uniqueId val="{00000001-6EDC-4DCF-8BD0-34A835B862AB}"/>
              </c:ext>
            </c:extLst>
          </c:dPt>
          <c:dPt>
            <c:idx val="1"/>
            <c:bubble3D val="0"/>
            <c:spPr>
              <a:solidFill>
                <a:srgbClr val="FF8181"/>
              </a:solidFill>
              <a:ln w="19050">
                <a:solidFill>
                  <a:schemeClr val="lt1"/>
                </a:solidFill>
              </a:ln>
              <a:effectLst/>
            </c:spPr>
            <c:extLst>
              <c:ext xmlns:c16="http://schemas.microsoft.com/office/drawing/2014/chart" uri="{C3380CC4-5D6E-409C-BE32-E72D297353CC}">
                <c16:uniqueId val="{00000003-6EDC-4DCF-8BD0-34A835B862AB}"/>
              </c:ext>
            </c:extLst>
          </c:dPt>
          <c:dPt>
            <c:idx val="2"/>
            <c:bubble3D val="0"/>
            <c:spPr>
              <a:solidFill>
                <a:srgbClr val="FF6161">
                  <a:alpha val="80000"/>
                </a:srgbClr>
              </a:solidFill>
              <a:ln w="19050">
                <a:solidFill>
                  <a:schemeClr val="lt1"/>
                </a:solidFill>
              </a:ln>
              <a:effectLst/>
            </c:spPr>
            <c:extLst>
              <c:ext xmlns:c16="http://schemas.microsoft.com/office/drawing/2014/chart" uri="{C3380CC4-5D6E-409C-BE32-E72D297353CC}">
                <c16:uniqueId val="{00000005-6EDC-4DCF-8BD0-34A835B862AB}"/>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6EDC-4DCF-8BD0-34A835B862AB}"/>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6EDC-4DCF-8BD0-34A835B862AB}"/>
              </c:ext>
            </c:extLst>
          </c:dPt>
          <c:dLbls>
            <c:dLbl>
              <c:idx val="0"/>
              <c:layout>
                <c:manualLayout>
                  <c:x val="0.124445036454185"/>
                  <c:y val="1.0778880188447481E-2"/>
                </c:manualLayout>
              </c:layout>
              <c:showLegendKey val="0"/>
              <c:showVal val="1"/>
              <c:showCatName val="1"/>
              <c:showSerName val="0"/>
              <c:showPercent val="0"/>
              <c:showBubbleSize val="0"/>
              <c:extLst>
                <c:ext xmlns:c15="http://schemas.microsoft.com/office/drawing/2012/chart" uri="{CE6537A1-D6FC-4f65-9D91-7224C49458BB}">
                  <c15:layout>
                    <c:manualLayout>
                      <c:w val="0.24966740479462246"/>
                      <c:h val="0.15977386538764557"/>
                    </c:manualLayout>
                  </c15:layout>
                </c:ext>
                <c:ext xmlns:c16="http://schemas.microsoft.com/office/drawing/2014/chart" uri="{C3380CC4-5D6E-409C-BE32-E72D297353CC}">
                  <c16:uniqueId val="{00000001-6EDC-4DCF-8BD0-34A835B862AB}"/>
                </c:ext>
              </c:extLst>
            </c:dLbl>
            <c:dLbl>
              <c:idx val="1"/>
              <c:layout>
                <c:manualLayout>
                  <c:x val="-7.3846118920290943E-2"/>
                  <c:y val="-0.20476783006615945"/>
                </c:manualLayout>
              </c:layout>
              <c:showLegendKey val="0"/>
              <c:showVal val="1"/>
              <c:showCatName val="1"/>
              <c:showSerName val="0"/>
              <c:showPercent val="0"/>
              <c:showBubbleSize val="0"/>
              <c:extLst>
                <c:ext xmlns:c15="http://schemas.microsoft.com/office/drawing/2012/chart" uri="{CE6537A1-D6FC-4f65-9D91-7224C49458BB}">
                  <c15:layout>
                    <c:manualLayout>
                      <c:w val="0.25702361207145541"/>
                      <c:h val="0.15533347701034741"/>
                    </c:manualLayout>
                  </c15:layout>
                </c:ext>
                <c:ext xmlns:c16="http://schemas.microsoft.com/office/drawing/2014/chart" uri="{C3380CC4-5D6E-409C-BE32-E72D297353CC}">
                  <c16:uniqueId val="{00000003-6EDC-4DCF-8BD0-34A835B862AB}"/>
                </c:ext>
              </c:extLst>
            </c:dLbl>
            <c:dLbl>
              <c:idx val="2"/>
              <c:layout>
                <c:manualLayout>
                  <c:x val="0.1169757303965759"/>
                  <c:y val="-0.18307097496679317"/>
                </c:manualLayout>
              </c:layout>
              <c:showLegendKey val="0"/>
              <c:showVal val="1"/>
              <c:showCatName val="1"/>
              <c:showSerName val="0"/>
              <c:showPercent val="0"/>
              <c:showBubbleSize val="0"/>
              <c:extLst>
                <c:ext xmlns:c15="http://schemas.microsoft.com/office/drawing/2012/chart" uri="{CE6537A1-D6FC-4f65-9D91-7224C49458BB}">
                  <c15:layout>
                    <c:manualLayout>
                      <c:w val="0.38841376156424773"/>
                      <c:h val="0.22628981900539435"/>
                    </c:manualLayout>
                  </c15:layout>
                </c:ext>
                <c:ext xmlns:c16="http://schemas.microsoft.com/office/drawing/2014/chart" uri="{C3380CC4-5D6E-409C-BE32-E72D297353CC}">
                  <c16:uniqueId val="{00000005-6EDC-4DCF-8BD0-34A835B862AB}"/>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6EDC-4DCF-8BD0-34A835B862AB}"/>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6EDC-4DCF-8BD0-34A835B862A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Yes</c:v>
                </c:pt>
                <c:pt idx="1">
                  <c:v>No</c:v>
                </c:pt>
              </c:strCache>
            </c:strRef>
          </c:cat>
          <c:val>
            <c:numRef>
              <c:f>Sheet1!$B$2:$B$6</c:f>
              <c:numCache>
                <c:formatCode>###0.0</c:formatCode>
                <c:ptCount val="5"/>
                <c:pt idx="0">
                  <c:v>3.1</c:v>
                </c:pt>
                <c:pt idx="1">
                  <c:v>96.9</c:v>
                </c:pt>
              </c:numCache>
            </c:numRef>
          </c:val>
          <c:extLst>
            <c:ext xmlns:c16="http://schemas.microsoft.com/office/drawing/2014/chart" uri="{C3380CC4-5D6E-409C-BE32-E72D297353CC}">
              <c16:uniqueId val="{0000000A-6EDC-4DCF-8BD0-34A835B862AB}"/>
            </c:ext>
          </c:extLst>
        </c:ser>
        <c:dLbls>
          <c:showLegendKey val="0"/>
          <c:showVal val="0"/>
          <c:showCatName val="0"/>
          <c:showSerName val="0"/>
          <c:showPercent val="0"/>
          <c:showBubbleSize val="0"/>
          <c:showLeaderLines val="0"/>
        </c:dLbls>
        <c:firstSliceAng val="9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51843328000332578"/>
          <c:h val="0.88637804311149104"/>
        </c:manualLayout>
      </c:layout>
      <c:barChart>
        <c:barDir val="col"/>
        <c:grouping val="percentStacked"/>
        <c:varyColors val="0"/>
        <c:ser>
          <c:idx val="0"/>
          <c:order val="0"/>
          <c:tx>
            <c:strRef>
              <c:f>Sheet1!$B$1</c:f>
              <c:strCache>
                <c:ptCount val="1"/>
                <c:pt idx="0">
                  <c:v>1</c:v>
                </c:pt>
              </c:strCache>
            </c:strRef>
          </c:tx>
          <c:spPr>
            <a:solidFill>
              <a:srgbClr val="FF5050"/>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###0.0</c:formatCode>
                <c:ptCount val="1"/>
                <c:pt idx="0">
                  <c:v>12.7</c:v>
                </c:pt>
              </c:numCache>
            </c:numRef>
          </c:val>
          <c:extLst>
            <c:ext xmlns:c16="http://schemas.microsoft.com/office/drawing/2014/chart" uri="{C3380CC4-5D6E-409C-BE32-E72D297353CC}">
              <c16:uniqueId val="{00000000-7DE0-4714-9940-A1736B097A60}"/>
            </c:ext>
          </c:extLst>
        </c:ser>
        <c:ser>
          <c:idx val="1"/>
          <c:order val="1"/>
          <c:tx>
            <c:strRef>
              <c:f>Sheet1!$C$1</c:f>
              <c:strCache>
                <c:ptCount val="1"/>
                <c:pt idx="0">
                  <c:v>2</c:v>
                </c:pt>
              </c:strCache>
            </c:strRef>
          </c:tx>
          <c:spPr>
            <a:solidFill>
              <a:srgbClr val="37A7B6"/>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###0.0</c:formatCode>
                <c:ptCount val="1"/>
                <c:pt idx="0">
                  <c:v>22.3</c:v>
                </c:pt>
              </c:numCache>
            </c:numRef>
          </c:val>
          <c:extLst>
            <c:ext xmlns:c16="http://schemas.microsoft.com/office/drawing/2014/chart" uri="{C3380CC4-5D6E-409C-BE32-E72D297353CC}">
              <c16:uniqueId val="{00000001-7DE0-4714-9940-A1736B097A60}"/>
            </c:ext>
          </c:extLst>
        </c:ser>
        <c:ser>
          <c:idx val="2"/>
          <c:order val="2"/>
          <c:tx>
            <c:strRef>
              <c:f>Sheet1!$D$1</c:f>
              <c:strCache>
                <c:ptCount val="1"/>
                <c:pt idx="0">
                  <c:v>3</c:v>
                </c:pt>
              </c:strCache>
            </c:strRef>
          </c:tx>
          <c:spPr>
            <a:solidFill>
              <a:schemeClr val="accent3"/>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###0.0</c:formatCode>
                <c:ptCount val="1"/>
                <c:pt idx="0">
                  <c:v>29.799999999999997</c:v>
                </c:pt>
              </c:numCache>
            </c:numRef>
          </c:val>
          <c:extLst>
            <c:ext xmlns:c16="http://schemas.microsoft.com/office/drawing/2014/chart" uri="{C3380CC4-5D6E-409C-BE32-E72D297353CC}">
              <c16:uniqueId val="{00000002-7DE0-4714-9940-A1736B097A60}"/>
            </c:ext>
          </c:extLst>
        </c:ser>
        <c:ser>
          <c:idx val="3"/>
          <c:order val="3"/>
          <c:tx>
            <c:strRef>
              <c:f>Sheet1!$E$1</c:f>
              <c:strCache>
                <c:ptCount val="1"/>
                <c:pt idx="0">
                  <c:v>4</c:v>
                </c:pt>
              </c:strCache>
            </c:strRef>
          </c:tx>
          <c:spPr>
            <a:solidFill>
              <a:schemeClr val="accent4"/>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###0.0</c:formatCode>
                <c:ptCount val="1"/>
                <c:pt idx="0">
                  <c:v>25</c:v>
                </c:pt>
              </c:numCache>
            </c:numRef>
          </c:val>
          <c:extLst>
            <c:ext xmlns:c16="http://schemas.microsoft.com/office/drawing/2014/chart" uri="{C3380CC4-5D6E-409C-BE32-E72D297353CC}">
              <c16:uniqueId val="{00000003-7DE0-4714-9940-A1736B097A60}"/>
            </c:ext>
          </c:extLst>
        </c:ser>
        <c:ser>
          <c:idx val="4"/>
          <c:order val="4"/>
          <c:tx>
            <c:strRef>
              <c:f>Sheet1!$F$1</c:f>
              <c:strCache>
                <c:ptCount val="1"/>
                <c:pt idx="0">
                  <c:v>5 and above</c:v>
                </c:pt>
              </c:strCache>
            </c:strRef>
          </c:tx>
          <c:spPr>
            <a:solidFill>
              <a:srgbClr val="8AC6CD"/>
            </a:solidFill>
          </c:spPr>
          <c:invertIfNegative val="0"/>
          <c:dLbls>
            <c:spPr>
              <a:noFill/>
              <a:ln>
                <a:noFill/>
              </a:ln>
              <a:effectLst/>
            </c:spPr>
            <c:txPr>
              <a:bodyPr/>
              <a:lstStyle/>
              <a:p>
                <a:pPr>
                  <a:defRPr sz="1100">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###0.0</c:formatCode>
                <c:ptCount val="1"/>
                <c:pt idx="0">
                  <c:v>10.199999999999999</c:v>
                </c:pt>
              </c:numCache>
            </c:numRef>
          </c:val>
          <c:extLst>
            <c:ext xmlns:c16="http://schemas.microsoft.com/office/drawing/2014/chart" uri="{C3380CC4-5D6E-409C-BE32-E72D297353CC}">
              <c16:uniqueId val="{00000004-7DE0-4714-9940-A1736B097A60}"/>
            </c:ext>
          </c:extLst>
        </c:ser>
        <c:dLbls>
          <c:showLegendKey val="0"/>
          <c:showVal val="0"/>
          <c:showCatName val="0"/>
          <c:showSerName val="0"/>
          <c:showPercent val="0"/>
          <c:showBubbleSize val="0"/>
        </c:dLbls>
        <c:gapWidth val="150"/>
        <c:overlap val="100"/>
        <c:axId val="229700024"/>
        <c:axId val="229700416"/>
      </c:barChart>
      <c:catAx>
        <c:axId val="229700024"/>
        <c:scaling>
          <c:orientation val="minMax"/>
        </c:scaling>
        <c:delete val="1"/>
        <c:axPos val="b"/>
        <c:numFmt formatCode="General" sourceLinked="0"/>
        <c:majorTickMark val="out"/>
        <c:minorTickMark val="none"/>
        <c:tickLblPos val="nextTo"/>
        <c:crossAx val="229700416"/>
        <c:crosses val="autoZero"/>
        <c:auto val="1"/>
        <c:lblAlgn val="ctr"/>
        <c:lblOffset val="100"/>
        <c:noMultiLvlLbl val="0"/>
      </c:catAx>
      <c:valAx>
        <c:axId val="229700416"/>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sz="1100">
                <a:solidFill>
                  <a:schemeClr val="tx1"/>
                </a:solidFill>
              </a:defRPr>
            </a:pPr>
            <a:endParaRPr lang="en-TR"/>
          </a:p>
        </c:txPr>
        <c:crossAx val="229700024"/>
        <c:crosses val="autoZero"/>
        <c:crossBetween val="between"/>
      </c:valAx>
    </c:plotArea>
    <c:legend>
      <c:legendPos val="r"/>
      <c:layout>
        <c:manualLayout>
          <c:xMode val="edge"/>
          <c:yMode val="edge"/>
          <c:x val="0.484441721532267"/>
          <c:y val="4.1159548751986574E-2"/>
          <c:w val="0.25550040095617238"/>
          <c:h val="0.90047450964028763"/>
        </c:manualLayout>
      </c:layout>
      <c:overlay val="0"/>
      <c:spPr>
        <a:solidFill>
          <a:srgbClr val="FFFFFF"/>
        </a:solidFill>
      </c:spPr>
      <c:txPr>
        <a:bodyPr/>
        <a:lstStyle/>
        <a:p>
          <a:pPr>
            <a:defRPr sz="1100">
              <a:solidFill>
                <a:schemeClr val="tx1"/>
              </a:solidFill>
            </a:defRPr>
          </a:pPr>
          <a:endParaRPr lang="en-TR"/>
        </a:p>
      </c:txPr>
    </c:legend>
    <c:plotVisOnly val="1"/>
    <c:dispBlanksAs val="gap"/>
    <c:showDLblsOverMax val="0"/>
  </c:chart>
  <c:txPr>
    <a:bodyPr/>
    <a:lstStyle/>
    <a:p>
      <a:pPr>
        <a:defRPr sz="12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pPr>
      <a:endParaRPr lang="en-TR"/>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393973295340021"/>
          <c:y val="1.0194072536784546E-2"/>
          <c:w val="0.43315226127905915"/>
          <c:h val="0.96927021816628312"/>
        </c:manualLayout>
      </c:layout>
      <c:barChart>
        <c:barDir val="bar"/>
        <c:grouping val="clustered"/>
        <c:varyColors val="0"/>
        <c:ser>
          <c:idx val="0"/>
          <c:order val="0"/>
          <c:spPr>
            <a:solidFill>
              <a:srgbClr val="3C8C93"/>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47-4EDF-BB14-5B9B4457A87E}"/>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Racism</c:v>
                </c:pt>
                <c:pt idx="1">
                  <c:v>Inadequate Military Strength</c:v>
                </c:pt>
                <c:pt idx="2">
                  <c:v>Interfering with Turkey's Domestic Issues</c:v>
                </c:pt>
                <c:pt idx="3">
                  <c:v>Supporting FETO</c:v>
                </c:pt>
                <c:pt idx="4">
                  <c:v>Selfish</c:v>
                </c:pt>
                <c:pt idx="5">
                  <c:v>Difficulties in Settling in Germany </c:v>
                </c:pt>
                <c:pt idx="6">
                  <c:v>Hindering Turkey's Development</c:v>
                </c:pt>
                <c:pt idx="7">
                  <c:v>Imperialist</c:v>
                </c:pt>
                <c:pt idx="8">
                  <c:v>Not Being Close to Turkey</c:v>
                </c:pt>
                <c:pt idx="9">
                  <c:v>Discriminative Behaviour</c:v>
                </c:pt>
                <c:pt idx="10">
                  <c:v>Does not Support Turkey's EU Membership</c:v>
                </c:pt>
                <c:pt idx="11">
                  <c:v>Does not like Germany</c:v>
                </c:pt>
                <c:pt idx="12">
                  <c:v>Cultural Differences</c:v>
                </c:pt>
              </c:strCache>
            </c:strRef>
          </c:cat>
          <c:val>
            <c:numRef>
              <c:f>Sheet1!$B$2:$B$14</c:f>
              <c:numCache>
                <c:formatCode>###0.0</c:formatCode>
                <c:ptCount val="13"/>
                <c:pt idx="0">
                  <c:v>29.032258064516128</c:v>
                </c:pt>
                <c:pt idx="1">
                  <c:v>16.129032258064516</c:v>
                </c:pt>
                <c:pt idx="2">
                  <c:v>12.903225806451612</c:v>
                </c:pt>
                <c:pt idx="3">
                  <c:v>9.67741935483871</c:v>
                </c:pt>
                <c:pt idx="4">
                  <c:v>6.4516129032258061</c:v>
                </c:pt>
                <c:pt idx="5">
                  <c:v>3.225806451612903</c:v>
                </c:pt>
                <c:pt idx="6">
                  <c:v>3.225806451612903</c:v>
                </c:pt>
                <c:pt idx="7">
                  <c:v>3.225806451612903</c:v>
                </c:pt>
                <c:pt idx="8">
                  <c:v>3.225806451612903</c:v>
                </c:pt>
                <c:pt idx="9">
                  <c:v>3.225806451612903</c:v>
                </c:pt>
                <c:pt idx="10">
                  <c:v>3.225806451612903</c:v>
                </c:pt>
                <c:pt idx="11">
                  <c:v>3.225806451612903</c:v>
                </c:pt>
                <c:pt idx="12">
                  <c:v>3.225806451612903</c:v>
                </c:pt>
              </c:numCache>
            </c:numRef>
          </c:val>
          <c:extLst>
            <c:ext xmlns:c16="http://schemas.microsoft.com/office/drawing/2014/chart" uri="{C3380CC4-5D6E-409C-BE32-E72D297353CC}">
              <c16:uniqueId val="{00000001-1847-4EDF-BB14-5B9B4457A87E}"/>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5162525801219"/>
          <c:y val="1.2601177168823413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1C-4A36-9137-077DAED768D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Friends</c:v>
                </c:pt>
                <c:pt idx="1">
                  <c:v> TV programs</c:v>
                </c:pt>
                <c:pt idx="2">
                  <c:v>Social Media Comments</c:v>
                </c:pt>
                <c:pt idx="3">
                  <c:v>Newspaper Reports</c:v>
                </c:pt>
                <c:pt idx="4">
                  <c:v>Relative/neighbor living in Germany</c:v>
                </c:pt>
                <c:pt idx="5">
                  <c:v>Living in Germany</c:v>
                </c:pt>
                <c:pt idx="6">
                  <c:v>Reading books about Germany</c:v>
                </c:pt>
                <c:pt idx="7">
                  <c:v>Activities of Companies</c:v>
                </c:pt>
                <c:pt idx="8">
                  <c:v>Activities of German foundations</c:v>
                </c:pt>
                <c:pt idx="9">
                  <c:v>Activities of official German institutions, such as the Embassy</c:v>
                </c:pt>
              </c:strCache>
            </c:strRef>
          </c:cat>
          <c:val>
            <c:numRef>
              <c:f>Sheet1!$B$2:$B$11</c:f>
              <c:numCache>
                <c:formatCode>0.0</c:formatCode>
                <c:ptCount val="10"/>
                <c:pt idx="0">
                  <c:v>66.5</c:v>
                </c:pt>
                <c:pt idx="1">
                  <c:v>65.400000000000006</c:v>
                </c:pt>
                <c:pt idx="2">
                  <c:v>59.9</c:v>
                </c:pt>
                <c:pt idx="3">
                  <c:v>50</c:v>
                </c:pt>
                <c:pt idx="4">
                  <c:v>21.8</c:v>
                </c:pt>
                <c:pt idx="5">
                  <c:v>6.2</c:v>
                </c:pt>
                <c:pt idx="6">
                  <c:v>2.4</c:v>
                </c:pt>
                <c:pt idx="7">
                  <c:v>2.1</c:v>
                </c:pt>
                <c:pt idx="8">
                  <c:v>1.6</c:v>
                </c:pt>
                <c:pt idx="9">
                  <c:v>1.0999999999999999</c:v>
                </c:pt>
              </c:numCache>
            </c:numRef>
          </c:val>
          <c:extLst>
            <c:ext xmlns:c16="http://schemas.microsoft.com/office/drawing/2014/chart" uri="{C3380CC4-5D6E-409C-BE32-E72D297353CC}">
              <c16:uniqueId val="{00000001-8C1C-4A36-9137-077DAED768DD}"/>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7169384044639769"/>
          <c:y val="0"/>
          <c:w val="0.62830615955360225"/>
          <c:h val="0.90095083473701232"/>
        </c:manualLayout>
      </c:layout>
      <c:barChart>
        <c:barDir val="bar"/>
        <c:grouping val="stacked"/>
        <c:varyColors val="0"/>
        <c:ser>
          <c:idx val="0"/>
          <c:order val="0"/>
          <c:tx>
            <c:strRef>
              <c:f>Sheet1!$B$3</c:f>
              <c:strCache>
                <c:ptCount val="1"/>
                <c:pt idx="0">
                  <c:v>Definitely agree</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86EE-49AD-AADF-28FE2CB7FDCD}"/>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EE-49AD-AADF-28FE2CB7FDCD}"/>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EE-49AD-AADF-28FE2CB7FDCD}"/>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EE-49AD-AADF-28FE2CB7FDCD}"/>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It is politically the most influential country in the EU </c:v>
                </c:pt>
                <c:pt idx="1">
                  <c:v>It is an important political partner for Turkey in Europe</c:v>
                </c:pt>
                <c:pt idx="2">
                  <c:v>It is a peaceful country in international relations</c:v>
                </c:pt>
                <c:pt idx="3">
                  <c:v>It is important for the Turkish economy</c:v>
                </c:pt>
                <c:pt idx="4">
                  <c:v>It is a democratic country</c:v>
                </c:pt>
                <c:pt idx="5">
                  <c:v>It leads the world in climate and environmental issues</c:v>
                </c:pt>
                <c:pt idx="6">
                  <c:v>It is Turkey's historical friend</c:v>
                </c:pt>
                <c:pt idx="7">
                  <c:v>It respects human rights</c:v>
                </c:pt>
                <c:pt idx="8">
                  <c:v>It respects refugee rights </c:v>
                </c:pt>
                <c:pt idx="9">
                  <c:v>It respects minority rights</c:v>
                </c:pt>
                <c:pt idx="10">
                  <c:v>It is damaging for Turkish interests</c:v>
                </c:pt>
                <c:pt idx="11">
                  <c:v>It poses threat to Turkey's security</c:v>
                </c:pt>
              </c:strCache>
            </c:strRef>
          </c:cat>
          <c:val>
            <c:numRef>
              <c:f>Sheet1!$B$4:$B$15</c:f>
              <c:numCache>
                <c:formatCode>###0.0</c:formatCode>
                <c:ptCount val="12"/>
                <c:pt idx="0">
                  <c:v>33.1</c:v>
                </c:pt>
                <c:pt idx="1">
                  <c:v>26.9</c:v>
                </c:pt>
                <c:pt idx="2">
                  <c:v>33.5</c:v>
                </c:pt>
                <c:pt idx="3">
                  <c:v>30.3</c:v>
                </c:pt>
                <c:pt idx="4">
                  <c:v>27.8</c:v>
                </c:pt>
                <c:pt idx="5">
                  <c:v>34.700000000000003</c:v>
                </c:pt>
                <c:pt idx="6">
                  <c:v>25.3</c:v>
                </c:pt>
                <c:pt idx="7">
                  <c:v>27.5</c:v>
                </c:pt>
                <c:pt idx="8">
                  <c:v>25.6</c:v>
                </c:pt>
                <c:pt idx="9">
                  <c:v>25.7</c:v>
                </c:pt>
                <c:pt idx="10">
                  <c:v>25.4</c:v>
                </c:pt>
                <c:pt idx="11">
                  <c:v>30.1</c:v>
                </c:pt>
              </c:numCache>
            </c:numRef>
          </c:val>
          <c:extLst>
            <c:ext xmlns:c16="http://schemas.microsoft.com/office/drawing/2014/chart" uri="{C3380CC4-5D6E-409C-BE32-E72D297353CC}">
              <c16:uniqueId val="{00000004-86EE-49AD-AADF-28FE2CB7FDCD}"/>
            </c:ext>
          </c:extLst>
        </c:ser>
        <c:ser>
          <c:idx val="1"/>
          <c:order val="1"/>
          <c:tx>
            <c:strRef>
              <c:f>Sheet1!$C$3</c:f>
              <c:strCache>
                <c:ptCount val="1"/>
                <c:pt idx="0">
                  <c:v>Agree</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It is politically the most influential country in the EU </c:v>
                </c:pt>
                <c:pt idx="1">
                  <c:v>It is an important political partner for Turkey in Europe</c:v>
                </c:pt>
                <c:pt idx="2">
                  <c:v>It is a peaceful country in international relations</c:v>
                </c:pt>
                <c:pt idx="3">
                  <c:v>It is important for the Turkish economy</c:v>
                </c:pt>
                <c:pt idx="4">
                  <c:v>It is a democratic country</c:v>
                </c:pt>
                <c:pt idx="5">
                  <c:v>It leads the world in climate and environmental issues</c:v>
                </c:pt>
                <c:pt idx="6">
                  <c:v>It is Turkey's historical friend</c:v>
                </c:pt>
                <c:pt idx="7">
                  <c:v>It respects human rights</c:v>
                </c:pt>
                <c:pt idx="8">
                  <c:v>It respects refugee rights </c:v>
                </c:pt>
                <c:pt idx="9">
                  <c:v>It respects minority rights</c:v>
                </c:pt>
                <c:pt idx="10">
                  <c:v>It is damaging for Turkish interests</c:v>
                </c:pt>
                <c:pt idx="11">
                  <c:v>It poses threat to Turkey's security</c:v>
                </c:pt>
              </c:strCache>
            </c:strRef>
          </c:cat>
          <c:val>
            <c:numRef>
              <c:f>Sheet1!$C$4:$C$15</c:f>
              <c:numCache>
                <c:formatCode>###0.0</c:formatCode>
                <c:ptCount val="12"/>
                <c:pt idx="0">
                  <c:v>49.4</c:v>
                </c:pt>
                <c:pt idx="1">
                  <c:v>52.9</c:v>
                </c:pt>
                <c:pt idx="2">
                  <c:v>45.2</c:v>
                </c:pt>
                <c:pt idx="3">
                  <c:v>47.9</c:v>
                </c:pt>
                <c:pt idx="4">
                  <c:v>50.2</c:v>
                </c:pt>
                <c:pt idx="5">
                  <c:v>43.2</c:v>
                </c:pt>
                <c:pt idx="6">
                  <c:v>51.8</c:v>
                </c:pt>
                <c:pt idx="7">
                  <c:v>45.6</c:v>
                </c:pt>
                <c:pt idx="8">
                  <c:v>43.5</c:v>
                </c:pt>
                <c:pt idx="9">
                  <c:v>43.3</c:v>
                </c:pt>
                <c:pt idx="10">
                  <c:v>41.4</c:v>
                </c:pt>
                <c:pt idx="11">
                  <c:v>35.299999999999997</c:v>
                </c:pt>
              </c:numCache>
            </c:numRef>
          </c:val>
          <c:extLst>
            <c:ext xmlns:c16="http://schemas.microsoft.com/office/drawing/2014/chart" uri="{C3380CC4-5D6E-409C-BE32-E72D297353CC}">
              <c16:uniqueId val="{00000005-86EE-49AD-AADF-28FE2CB7FDCD}"/>
            </c:ext>
          </c:extLst>
        </c:ser>
        <c:ser>
          <c:idx val="2"/>
          <c:order val="2"/>
          <c:tx>
            <c:strRef>
              <c:f>Sheet1!$D$3</c:f>
              <c:strCache>
                <c:ptCount val="1"/>
                <c:pt idx="0">
                  <c:v>Neither agree nor don't agree</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It is politically the most influential country in the EU </c:v>
                </c:pt>
                <c:pt idx="1">
                  <c:v>It is an important political partner for Turkey in Europe</c:v>
                </c:pt>
                <c:pt idx="2">
                  <c:v>It is a peaceful country in international relations</c:v>
                </c:pt>
                <c:pt idx="3">
                  <c:v>It is important for the Turkish economy</c:v>
                </c:pt>
                <c:pt idx="4">
                  <c:v>It is a democratic country</c:v>
                </c:pt>
                <c:pt idx="5">
                  <c:v>It leads the world in climate and environmental issues</c:v>
                </c:pt>
                <c:pt idx="6">
                  <c:v>It is Turkey's historical friend</c:v>
                </c:pt>
                <c:pt idx="7">
                  <c:v>It respects human rights</c:v>
                </c:pt>
                <c:pt idx="8">
                  <c:v>It respects refugee rights </c:v>
                </c:pt>
                <c:pt idx="9">
                  <c:v>It respects minority rights</c:v>
                </c:pt>
                <c:pt idx="10">
                  <c:v>It is damaging for Turkish interests</c:v>
                </c:pt>
                <c:pt idx="11">
                  <c:v>It poses threat to Turkey's security</c:v>
                </c:pt>
              </c:strCache>
            </c:strRef>
          </c:cat>
          <c:val>
            <c:numRef>
              <c:f>Sheet1!$D$4:$D$15</c:f>
              <c:numCache>
                <c:formatCode>###0.0</c:formatCode>
                <c:ptCount val="12"/>
                <c:pt idx="0">
                  <c:v>13.7</c:v>
                </c:pt>
                <c:pt idx="1">
                  <c:v>16</c:v>
                </c:pt>
                <c:pt idx="2">
                  <c:v>16.5</c:v>
                </c:pt>
                <c:pt idx="3">
                  <c:v>17.5</c:v>
                </c:pt>
                <c:pt idx="4">
                  <c:v>16.600000000000001</c:v>
                </c:pt>
                <c:pt idx="5">
                  <c:v>16.2</c:v>
                </c:pt>
                <c:pt idx="6">
                  <c:v>15.1</c:v>
                </c:pt>
                <c:pt idx="7">
                  <c:v>17.600000000000001</c:v>
                </c:pt>
                <c:pt idx="8">
                  <c:v>19.8</c:v>
                </c:pt>
                <c:pt idx="9">
                  <c:v>19.899999999999999</c:v>
                </c:pt>
                <c:pt idx="10">
                  <c:v>16</c:v>
                </c:pt>
                <c:pt idx="11">
                  <c:v>16.100000000000001</c:v>
                </c:pt>
              </c:numCache>
            </c:numRef>
          </c:val>
          <c:extLst>
            <c:ext xmlns:c16="http://schemas.microsoft.com/office/drawing/2014/chart" uri="{C3380CC4-5D6E-409C-BE32-E72D297353CC}">
              <c16:uniqueId val="{00000006-86EE-49AD-AADF-28FE2CB7FDCD}"/>
            </c:ext>
          </c:extLst>
        </c:ser>
        <c:ser>
          <c:idx val="3"/>
          <c:order val="3"/>
          <c:tx>
            <c:strRef>
              <c:f>Sheet1!$E$3</c:f>
              <c:strCache>
                <c:ptCount val="1"/>
                <c:pt idx="0">
                  <c:v>Don't agree</c:v>
                </c:pt>
              </c:strCache>
            </c:strRef>
          </c:tx>
          <c:spPr>
            <a:solidFill>
              <a:srgbClr val="FF7D7D"/>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13-86EE-49AD-AADF-28FE2CB7FDCD}"/>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Sheet1!$A$4:$A$15</c:f>
              <c:strCache>
                <c:ptCount val="12"/>
                <c:pt idx="0">
                  <c:v>It is politically the most influential country in the EU </c:v>
                </c:pt>
                <c:pt idx="1">
                  <c:v>It is an important political partner for Turkey in Europe</c:v>
                </c:pt>
                <c:pt idx="2">
                  <c:v>It is a peaceful country in international relations</c:v>
                </c:pt>
                <c:pt idx="3">
                  <c:v>It is important for the Turkish economy</c:v>
                </c:pt>
                <c:pt idx="4">
                  <c:v>It is a democratic country</c:v>
                </c:pt>
                <c:pt idx="5">
                  <c:v>It leads the world in climate and environmental issues</c:v>
                </c:pt>
                <c:pt idx="6">
                  <c:v>It is Turkey's historical friend</c:v>
                </c:pt>
                <c:pt idx="7">
                  <c:v>It respects human rights</c:v>
                </c:pt>
                <c:pt idx="8">
                  <c:v>It respects refugee rights </c:v>
                </c:pt>
                <c:pt idx="9">
                  <c:v>It respects minority rights</c:v>
                </c:pt>
                <c:pt idx="10">
                  <c:v>It is damaging for Turkish interests</c:v>
                </c:pt>
                <c:pt idx="11">
                  <c:v>It poses threat to Turkey's security</c:v>
                </c:pt>
              </c:strCache>
            </c:strRef>
          </c:cat>
          <c:val>
            <c:numRef>
              <c:f>Sheet1!$E$4:$E$15</c:f>
              <c:numCache>
                <c:formatCode>###0.0</c:formatCode>
                <c:ptCount val="12"/>
                <c:pt idx="0">
                  <c:v>1.7</c:v>
                </c:pt>
                <c:pt idx="1">
                  <c:v>1.3</c:v>
                </c:pt>
                <c:pt idx="2">
                  <c:v>2.4</c:v>
                </c:pt>
                <c:pt idx="3" formatCode="####.0">
                  <c:v>0.8</c:v>
                </c:pt>
                <c:pt idx="4">
                  <c:v>2</c:v>
                </c:pt>
                <c:pt idx="5">
                  <c:v>2.2999999999999998</c:v>
                </c:pt>
                <c:pt idx="6">
                  <c:v>2.4</c:v>
                </c:pt>
                <c:pt idx="7">
                  <c:v>4.5999999999999996</c:v>
                </c:pt>
                <c:pt idx="8">
                  <c:v>6.1</c:v>
                </c:pt>
                <c:pt idx="9">
                  <c:v>7.1</c:v>
                </c:pt>
                <c:pt idx="10">
                  <c:v>12.8</c:v>
                </c:pt>
                <c:pt idx="11">
                  <c:v>13</c:v>
                </c:pt>
              </c:numCache>
            </c:numRef>
          </c:val>
          <c:extLst>
            <c:ext xmlns:c16="http://schemas.microsoft.com/office/drawing/2014/chart" uri="{C3380CC4-5D6E-409C-BE32-E72D297353CC}">
              <c16:uniqueId val="{00000007-86EE-49AD-AADF-28FE2CB7FDCD}"/>
            </c:ext>
          </c:extLst>
        </c:ser>
        <c:ser>
          <c:idx val="4"/>
          <c:order val="4"/>
          <c:tx>
            <c:strRef>
              <c:f>Sheet1!$F$3</c:f>
              <c:strCache>
                <c:ptCount val="1"/>
                <c:pt idx="0">
                  <c:v>Definitely don't agree</c:v>
                </c:pt>
              </c:strCache>
            </c:strRef>
          </c:tx>
          <c:spPr>
            <a:solidFill>
              <a:srgbClr val="FF5050"/>
            </a:solidFill>
          </c:spPr>
          <c:invertIfNegative val="0"/>
          <c:dLbls>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6EE-49AD-AADF-28FE2CB7FDCD}"/>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Sheet1!$A$4:$A$15</c:f>
              <c:strCache>
                <c:ptCount val="12"/>
                <c:pt idx="0">
                  <c:v>It is politically the most influential country in the EU </c:v>
                </c:pt>
                <c:pt idx="1">
                  <c:v>It is an important political partner for Turkey in Europe</c:v>
                </c:pt>
                <c:pt idx="2">
                  <c:v>It is a peaceful country in international relations</c:v>
                </c:pt>
                <c:pt idx="3">
                  <c:v>It is important for the Turkish economy</c:v>
                </c:pt>
                <c:pt idx="4">
                  <c:v>It is a democratic country</c:v>
                </c:pt>
                <c:pt idx="5">
                  <c:v>It leads the world in climate and environmental issues</c:v>
                </c:pt>
                <c:pt idx="6">
                  <c:v>It is Turkey's historical friend</c:v>
                </c:pt>
                <c:pt idx="7">
                  <c:v>It respects human rights</c:v>
                </c:pt>
                <c:pt idx="8">
                  <c:v>It respects refugee rights </c:v>
                </c:pt>
                <c:pt idx="9">
                  <c:v>It respects minority rights</c:v>
                </c:pt>
                <c:pt idx="10">
                  <c:v>It is damaging for Turkish interests</c:v>
                </c:pt>
                <c:pt idx="11">
                  <c:v>It poses threat to Turkey's security</c:v>
                </c:pt>
              </c:strCache>
            </c:strRef>
          </c:cat>
          <c:val>
            <c:numRef>
              <c:f>Sheet1!$F$4:$F$15</c:f>
              <c:numCache>
                <c:formatCode>####.0</c:formatCode>
                <c:ptCount val="12"/>
                <c:pt idx="0">
                  <c:v>0.3</c:v>
                </c:pt>
                <c:pt idx="1">
                  <c:v>0.3</c:v>
                </c:pt>
                <c:pt idx="2">
                  <c:v>0.3</c:v>
                </c:pt>
                <c:pt idx="3">
                  <c:v>0.7</c:v>
                </c:pt>
                <c:pt idx="4">
                  <c:v>0.3</c:v>
                </c:pt>
                <c:pt idx="5">
                  <c:v>0.3</c:v>
                </c:pt>
                <c:pt idx="6" formatCode="###0.0">
                  <c:v>1.1000000000000001</c:v>
                </c:pt>
                <c:pt idx="7">
                  <c:v>0.4</c:v>
                </c:pt>
                <c:pt idx="8" formatCode="###0.0">
                  <c:v>1.6</c:v>
                </c:pt>
                <c:pt idx="9" formatCode="###0.0">
                  <c:v>1.1000000000000001</c:v>
                </c:pt>
                <c:pt idx="10" formatCode="###0.0">
                  <c:v>2.6</c:v>
                </c:pt>
                <c:pt idx="11" formatCode="###0.0">
                  <c:v>3</c:v>
                </c:pt>
              </c:numCache>
            </c:numRef>
          </c:val>
          <c:extLst>
            <c:ext xmlns:c16="http://schemas.microsoft.com/office/drawing/2014/chart" uri="{C3380CC4-5D6E-409C-BE32-E72D297353CC}">
              <c16:uniqueId val="{00000008-86EE-49AD-AADF-28FE2CB7FDCD}"/>
            </c:ext>
          </c:extLst>
        </c:ser>
        <c:ser>
          <c:idx val="5"/>
          <c:order val="5"/>
          <c:tx>
            <c:strRef>
              <c:f>Sheet1!$G$3</c:f>
              <c:strCache>
                <c:ptCount val="1"/>
                <c:pt idx="0">
                  <c:v>No idea</c:v>
                </c:pt>
              </c:strCache>
            </c:strRef>
          </c:tx>
          <c:spPr>
            <a:solidFill>
              <a:srgbClr val="FFFFFF">
                <a:lumMod val="75000"/>
              </a:srgb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6EE-49AD-AADF-28FE2CB7FDCD}"/>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6EE-49AD-AADF-28FE2CB7FDCD}"/>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6EE-49AD-AADF-28FE2CB7FDCD}"/>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EE-49AD-AADF-28FE2CB7FDCD}"/>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6EE-49AD-AADF-28FE2CB7FDCD}"/>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6EE-49AD-AADF-28FE2CB7FDCD}"/>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Sheet1!$A$4:$A$15</c:f>
              <c:strCache>
                <c:ptCount val="12"/>
                <c:pt idx="0">
                  <c:v>It is politically the most influential country in the EU </c:v>
                </c:pt>
                <c:pt idx="1">
                  <c:v>It is an important political partner for Turkey in Europe</c:v>
                </c:pt>
                <c:pt idx="2">
                  <c:v>It is a peaceful country in international relations</c:v>
                </c:pt>
                <c:pt idx="3">
                  <c:v>It is important for the Turkish economy</c:v>
                </c:pt>
                <c:pt idx="4">
                  <c:v>It is a democratic country</c:v>
                </c:pt>
                <c:pt idx="5">
                  <c:v>It leads the world in climate and environmental issues</c:v>
                </c:pt>
                <c:pt idx="6">
                  <c:v>It is Turkey's historical friend</c:v>
                </c:pt>
                <c:pt idx="7">
                  <c:v>It respects human rights</c:v>
                </c:pt>
                <c:pt idx="8">
                  <c:v>It respects refugee rights </c:v>
                </c:pt>
                <c:pt idx="9">
                  <c:v>It respects minority rights</c:v>
                </c:pt>
                <c:pt idx="10">
                  <c:v>It is damaging for Turkish interests</c:v>
                </c:pt>
                <c:pt idx="11">
                  <c:v>It poses threat to Turkey's security</c:v>
                </c:pt>
              </c:strCache>
            </c:strRef>
          </c:cat>
          <c:val>
            <c:numRef>
              <c:f>Sheet1!$G$4:$G$15</c:f>
              <c:numCache>
                <c:formatCode>###0.0</c:formatCode>
                <c:ptCount val="12"/>
                <c:pt idx="0">
                  <c:v>1.8</c:v>
                </c:pt>
                <c:pt idx="1">
                  <c:v>2.6</c:v>
                </c:pt>
                <c:pt idx="2">
                  <c:v>2.1</c:v>
                </c:pt>
                <c:pt idx="3">
                  <c:v>2.8</c:v>
                </c:pt>
                <c:pt idx="4">
                  <c:v>3.1</c:v>
                </c:pt>
                <c:pt idx="5">
                  <c:v>3.3</c:v>
                </c:pt>
                <c:pt idx="6">
                  <c:v>4.3</c:v>
                </c:pt>
                <c:pt idx="7">
                  <c:v>4.3</c:v>
                </c:pt>
                <c:pt idx="8">
                  <c:v>3.4</c:v>
                </c:pt>
                <c:pt idx="9">
                  <c:v>2.9</c:v>
                </c:pt>
                <c:pt idx="10">
                  <c:v>1.8</c:v>
                </c:pt>
                <c:pt idx="11">
                  <c:v>2.5</c:v>
                </c:pt>
              </c:numCache>
            </c:numRef>
          </c:val>
          <c:extLst>
            <c:ext xmlns:c16="http://schemas.microsoft.com/office/drawing/2014/chart" uri="{C3380CC4-5D6E-409C-BE32-E72D297353CC}">
              <c16:uniqueId val="{00000009-86EE-49AD-AADF-28FE2CB7FDCD}"/>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baseline="0">
                <a:solidFill>
                  <a:schemeClr val="tx1"/>
                </a:solidFill>
                <a:latin typeface="Calibri" panose="020F0502020204030204" pitchFamily="34" charset="0"/>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3.2075131845914671E-2"/>
          <c:y val="0.90525268840258621"/>
          <c:w val="0.96364641712853727"/>
          <c:h val="9.47473115974138E-2"/>
        </c:manualLayout>
      </c:layout>
      <c:overlay val="0"/>
      <c:txPr>
        <a:bodyPr/>
        <a:lstStyle/>
        <a:p>
          <a:pPr>
            <a:defRPr baseline="0">
              <a:solidFill>
                <a:schemeClr val="tx1"/>
              </a:solidFill>
              <a:latin typeface="Calibri" panose="020F0502020204030204" pitchFamily="34" charset="0"/>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5F90-4E24-ADE7-2885C2762839}"/>
              </c:ext>
            </c:extLst>
          </c:dPt>
          <c:dPt>
            <c:idx val="1"/>
            <c:invertIfNegative val="0"/>
            <c:bubble3D val="0"/>
            <c:spPr>
              <a:solidFill>
                <a:srgbClr val="FF6161"/>
              </a:solidFill>
              <a:ln>
                <a:noFill/>
              </a:ln>
              <a:effectLst/>
            </c:spPr>
            <c:extLst>
              <c:ext xmlns:c16="http://schemas.microsoft.com/office/drawing/2014/chart" uri="{C3380CC4-5D6E-409C-BE32-E72D297353CC}">
                <c16:uniqueId val="{00000003-5F90-4E24-ADE7-2885C2762839}"/>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5F90-4E24-ADE7-2885C2762839}"/>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5F90-4E24-ADE7-2885C2762839}"/>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5F90-4E24-ADE7-2885C276283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unsuccessful</c:v>
                </c:pt>
                <c:pt idx="1">
                  <c:v>Unsuccessful</c:v>
                </c:pt>
                <c:pt idx="2">
                  <c:v>Neither successful nor unsuccessful</c:v>
                </c:pt>
                <c:pt idx="3">
                  <c:v>Successful</c:v>
                </c:pt>
                <c:pt idx="4">
                  <c:v>Definitely successful</c:v>
                </c:pt>
              </c:strCache>
            </c:strRef>
          </c:cat>
          <c:val>
            <c:numRef>
              <c:f>Sheet1!$B$2:$B$6</c:f>
              <c:numCache>
                <c:formatCode>0.0</c:formatCode>
                <c:ptCount val="5"/>
                <c:pt idx="0">
                  <c:v>0.6</c:v>
                </c:pt>
                <c:pt idx="1">
                  <c:v>2.8</c:v>
                </c:pt>
                <c:pt idx="2">
                  <c:v>10.8</c:v>
                </c:pt>
                <c:pt idx="3">
                  <c:v>59</c:v>
                </c:pt>
                <c:pt idx="4">
                  <c:v>24.2</c:v>
                </c:pt>
              </c:numCache>
            </c:numRef>
          </c:val>
          <c:extLst>
            <c:ext xmlns:c16="http://schemas.microsoft.com/office/drawing/2014/chart" uri="{C3380CC4-5D6E-409C-BE32-E72D297353CC}">
              <c16:uniqueId val="{0000000A-5F90-4E24-ADE7-2885C2762839}"/>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47332223949114821"/>
          <c:h val="0.90302183697456651"/>
        </c:manualLayout>
      </c:layout>
      <c:barChart>
        <c:barDir val="col"/>
        <c:grouping val="percentStacked"/>
        <c:varyColors val="0"/>
        <c:ser>
          <c:idx val="0"/>
          <c:order val="0"/>
          <c:tx>
            <c:strRef>
              <c:f>Sheet1!$B$1</c:f>
              <c:strCache>
                <c:ptCount val="1"/>
                <c:pt idx="0">
                  <c:v>0-1000</c:v>
                </c:pt>
              </c:strCache>
            </c:strRef>
          </c:tx>
          <c:spPr>
            <a:solidFill>
              <a:srgbClr val="FF5050"/>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Sheet1!$B$2</c:f>
              <c:numCache>
                <c:formatCode>###0.0</c:formatCode>
                <c:ptCount val="1"/>
                <c:pt idx="0">
                  <c:v>20.2</c:v>
                </c:pt>
              </c:numCache>
            </c:numRef>
          </c:val>
          <c:extLst>
            <c:ext xmlns:c16="http://schemas.microsoft.com/office/drawing/2014/chart" uri="{C3380CC4-5D6E-409C-BE32-E72D297353CC}">
              <c16:uniqueId val="{00000000-3559-4091-B125-472C109EA0D1}"/>
            </c:ext>
          </c:extLst>
        </c:ser>
        <c:ser>
          <c:idx val="1"/>
          <c:order val="1"/>
          <c:tx>
            <c:strRef>
              <c:f>Sheet1!$C$1</c:f>
              <c:strCache>
                <c:ptCount val="1"/>
                <c:pt idx="0">
                  <c:v>1.001-3.000</c:v>
                </c:pt>
              </c:strCache>
            </c:strRef>
          </c:tx>
          <c:spPr>
            <a:solidFill>
              <a:schemeClr val="accent2"/>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Sheet1!$C$2</c:f>
              <c:numCache>
                <c:formatCode>###0.0</c:formatCode>
                <c:ptCount val="1"/>
                <c:pt idx="0">
                  <c:v>16.2</c:v>
                </c:pt>
              </c:numCache>
            </c:numRef>
          </c:val>
          <c:extLst>
            <c:ext xmlns:c16="http://schemas.microsoft.com/office/drawing/2014/chart" uri="{C3380CC4-5D6E-409C-BE32-E72D297353CC}">
              <c16:uniqueId val="{00000001-3559-4091-B125-472C109EA0D1}"/>
            </c:ext>
          </c:extLst>
        </c:ser>
        <c:ser>
          <c:idx val="2"/>
          <c:order val="2"/>
          <c:tx>
            <c:strRef>
              <c:f>Sheet1!$D$1</c:f>
              <c:strCache>
                <c:ptCount val="1"/>
                <c:pt idx="0">
                  <c:v>3.001-5.000</c:v>
                </c:pt>
              </c:strCache>
            </c:strRef>
          </c:tx>
          <c:spPr>
            <a:solidFill>
              <a:schemeClr val="accent3"/>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Sheet1!$D$2</c:f>
              <c:numCache>
                <c:formatCode>###0.0</c:formatCode>
                <c:ptCount val="1"/>
                <c:pt idx="0">
                  <c:v>18.2</c:v>
                </c:pt>
              </c:numCache>
            </c:numRef>
          </c:val>
          <c:extLst>
            <c:ext xmlns:c16="http://schemas.microsoft.com/office/drawing/2014/chart" uri="{C3380CC4-5D6E-409C-BE32-E72D297353CC}">
              <c16:uniqueId val="{00000002-3559-4091-B125-472C109EA0D1}"/>
            </c:ext>
          </c:extLst>
        </c:ser>
        <c:ser>
          <c:idx val="3"/>
          <c:order val="3"/>
          <c:tx>
            <c:strRef>
              <c:f>Sheet1!$E$1</c:f>
              <c:strCache>
                <c:ptCount val="1"/>
                <c:pt idx="0">
                  <c:v>5001-10.000</c:v>
                </c:pt>
              </c:strCache>
            </c:strRef>
          </c:tx>
          <c:spPr>
            <a:solidFill>
              <a:schemeClr val="accent4"/>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Sheet1!$E$2</c:f>
              <c:numCache>
                <c:formatCode>###0.0</c:formatCode>
                <c:ptCount val="1"/>
                <c:pt idx="0">
                  <c:v>14.1</c:v>
                </c:pt>
              </c:numCache>
            </c:numRef>
          </c:val>
          <c:extLst>
            <c:ext xmlns:c16="http://schemas.microsoft.com/office/drawing/2014/chart" uri="{C3380CC4-5D6E-409C-BE32-E72D297353CC}">
              <c16:uniqueId val="{00000003-3559-4091-B125-472C109EA0D1}"/>
            </c:ext>
          </c:extLst>
        </c:ser>
        <c:ser>
          <c:idx val="4"/>
          <c:order val="4"/>
          <c:tx>
            <c:strRef>
              <c:f>Sheet1!$F$1</c:f>
              <c:strCache>
                <c:ptCount val="1"/>
                <c:pt idx="0">
                  <c:v>10.001-150.000</c:v>
                </c:pt>
              </c:strCache>
            </c:strRef>
          </c:tx>
          <c:spPr>
            <a:solidFill>
              <a:srgbClr val="FFFFFF">
                <a:lumMod val="85000"/>
              </a:srgbClr>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f>
              <c:strCache>
                <c:ptCount val="1"/>
                <c:pt idx="0">
                  <c:v>Column1</c:v>
                </c:pt>
              </c:strCache>
            </c:strRef>
          </c:cat>
          <c:val>
            <c:numRef>
              <c:f>Sheet1!$F$2</c:f>
              <c:numCache>
                <c:formatCode>###0.0</c:formatCode>
                <c:ptCount val="1"/>
                <c:pt idx="0">
                  <c:v>16.399999999999999</c:v>
                </c:pt>
              </c:numCache>
            </c:numRef>
          </c:val>
          <c:extLst>
            <c:ext xmlns:c16="http://schemas.microsoft.com/office/drawing/2014/chart" uri="{C3380CC4-5D6E-409C-BE32-E72D297353CC}">
              <c16:uniqueId val="{00000004-3559-4091-B125-472C109EA0D1}"/>
            </c:ext>
          </c:extLst>
        </c:ser>
        <c:ser>
          <c:idx val="5"/>
          <c:order val="5"/>
          <c:tx>
            <c:strRef>
              <c:f>Sheet1!$G$1</c:f>
              <c:strCache>
                <c:ptCount val="1"/>
                <c:pt idx="0">
                  <c:v>150.001 and above</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59-4091-B125-472C109EA0D1}"/>
                </c:ext>
              </c:extLst>
            </c:dLbl>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c:f>
              <c:strCache>
                <c:ptCount val="1"/>
                <c:pt idx="0">
                  <c:v>Column1</c:v>
                </c:pt>
              </c:strCache>
            </c:strRef>
          </c:cat>
          <c:val>
            <c:numRef>
              <c:f>Sheet1!$G$2</c:f>
              <c:numCache>
                <c:formatCode>###0.0</c:formatCode>
                <c:ptCount val="1"/>
                <c:pt idx="0">
                  <c:v>14.9</c:v>
                </c:pt>
              </c:numCache>
            </c:numRef>
          </c:val>
          <c:extLst>
            <c:ext xmlns:c16="http://schemas.microsoft.com/office/drawing/2014/chart" uri="{C3380CC4-5D6E-409C-BE32-E72D297353CC}">
              <c16:uniqueId val="{00000005-3559-4091-B125-472C109EA0D1}"/>
            </c:ext>
          </c:extLst>
        </c:ser>
        <c:dLbls>
          <c:showLegendKey val="0"/>
          <c:showVal val="0"/>
          <c:showCatName val="0"/>
          <c:showSerName val="0"/>
          <c:showPercent val="0"/>
          <c:showBubbleSize val="0"/>
        </c:dLbls>
        <c:gapWidth val="150"/>
        <c:overlap val="100"/>
        <c:axId val="271407248"/>
        <c:axId val="271407640"/>
      </c:barChart>
      <c:catAx>
        <c:axId val="271407248"/>
        <c:scaling>
          <c:orientation val="minMax"/>
        </c:scaling>
        <c:delete val="1"/>
        <c:axPos val="b"/>
        <c:majorGridlines>
          <c:spPr>
            <a:ln>
              <a:solidFill>
                <a:schemeClr val="bg1">
                  <a:lumMod val="75000"/>
                </a:schemeClr>
              </a:solidFill>
            </a:ln>
          </c:spPr>
        </c:majorGridlines>
        <c:numFmt formatCode="General" sourceLinked="0"/>
        <c:majorTickMark val="out"/>
        <c:minorTickMark val="none"/>
        <c:tickLblPos val="nextTo"/>
        <c:crossAx val="271407640"/>
        <c:crosses val="autoZero"/>
        <c:auto val="1"/>
        <c:lblAlgn val="ctr"/>
        <c:lblOffset val="100"/>
        <c:noMultiLvlLbl val="0"/>
      </c:catAx>
      <c:valAx>
        <c:axId val="271407640"/>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a:solidFill>
                  <a:schemeClr val="tx1"/>
                </a:solidFill>
              </a:defRPr>
            </a:pPr>
            <a:endParaRPr lang="en-TR"/>
          </a:p>
        </c:txPr>
        <c:crossAx val="271407248"/>
        <c:crosses val="autoZero"/>
        <c:crossBetween val="between"/>
      </c:valAx>
    </c:plotArea>
    <c:legend>
      <c:legendPos val="r"/>
      <c:legendEntry>
        <c:idx val="0"/>
        <c:txPr>
          <a:bodyPr/>
          <a:lstStyle/>
          <a:p>
            <a:pPr>
              <a:defRPr baseline="0">
                <a:solidFill>
                  <a:schemeClr val="tx1"/>
                </a:solidFill>
              </a:defRPr>
            </a:pPr>
            <a:endParaRPr lang="en-TR"/>
          </a:p>
        </c:txPr>
      </c:legendEntry>
      <c:layout>
        <c:manualLayout>
          <c:xMode val="edge"/>
          <c:yMode val="edge"/>
          <c:x val="0.60244870787855553"/>
          <c:y val="6.4001275851171746E-3"/>
          <c:w val="0.29030737659274652"/>
          <c:h val="0.9256329685508573"/>
        </c:manualLayout>
      </c:layout>
      <c:overlay val="0"/>
      <c:txPr>
        <a:bodyPr/>
        <a:lstStyle/>
        <a:p>
          <a:pPr>
            <a:defRPr baseline="0">
              <a:solidFill>
                <a:schemeClr val="tx1"/>
              </a:solidFill>
            </a:defRPr>
          </a:pPr>
          <a:endParaRPr lang="en-TR"/>
        </a:p>
      </c:txPr>
    </c:legend>
    <c:plotVisOnly val="1"/>
    <c:dispBlanksAs val="gap"/>
    <c:showDLblsOverMax val="0"/>
  </c:chart>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8613-2946-8E49-2D1764E2AAA5}"/>
              </c:ext>
            </c:extLst>
          </c:dPt>
          <c:dPt>
            <c:idx val="1"/>
            <c:invertIfNegative val="0"/>
            <c:bubble3D val="0"/>
            <c:extLst>
              <c:ext xmlns:c16="http://schemas.microsoft.com/office/drawing/2014/chart" uri="{C3380CC4-5D6E-409C-BE32-E72D297353CC}">
                <c16:uniqueId val="{00000003-8613-2946-8E49-2D1764E2AAA5}"/>
              </c:ext>
            </c:extLst>
          </c:dPt>
          <c:dPt>
            <c:idx val="2"/>
            <c:invertIfNegative val="0"/>
            <c:bubble3D val="0"/>
            <c:spPr>
              <a:solidFill>
                <a:srgbClr val="A6A6A6"/>
              </a:solidFill>
              <a:ln>
                <a:noFill/>
              </a:ln>
              <a:effectLst/>
            </c:spPr>
            <c:extLst>
              <c:ext xmlns:c16="http://schemas.microsoft.com/office/drawing/2014/chart" uri="{C3380CC4-5D6E-409C-BE32-E72D297353CC}">
                <c16:uniqueId val="{00000005-8613-2946-8E49-2D1764E2AAA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613-2946-8E49-2D1764E2AAA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613-2946-8E49-2D1764E2AAA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Unsuccessful</c:v>
                </c:pt>
                <c:pt idx="1">
                  <c:v>Unsuccessful</c:v>
                </c:pt>
                <c:pt idx="2">
                  <c:v>Neither Successful nor unsuccessful</c:v>
                </c:pt>
                <c:pt idx="3">
                  <c:v>Successful</c:v>
                </c:pt>
                <c:pt idx="4">
                  <c:v>Definitely Successful</c:v>
                </c:pt>
              </c:strCache>
            </c:strRef>
          </c:cat>
          <c:val>
            <c:numRef>
              <c:f>Sheet1!$B$2:$B$6</c:f>
              <c:numCache>
                <c:formatCode>###0.0</c:formatCode>
                <c:ptCount val="5"/>
                <c:pt idx="0">
                  <c:v>2.8</c:v>
                </c:pt>
                <c:pt idx="1">
                  <c:v>5.6</c:v>
                </c:pt>
                <c:pt idx="2">
                  <c:v>12.5</c:v>
                </c:pt>
                <c:pt idx="3">
                  <c:v>50.2</c:v>
                </c:pt>
                <c:pt idx="4">
                  <c:v>26.1</c:v>
                </c:pt>
              </c:numCache>
            </c:numRef>
          </c:val>
          <c:extLst>
            <c:ext xmlns:c16="http://schemas.microsoft.com/office/drawing/2014/chart" uri="{C3380CC4-5D6E-409C-BE32-E72D297353CC}">
              <c16:uniqueId val="{0000000A-8613-2946-8E49-2D1764E2AAA5}"/>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3657-4A05-9AB9-CA67972EFF5F}"/>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3657-4A05-9AB9-CA67972EFF5F}"/>
              </c:ext>
            </c:extLst>
          </c:dPt>
          <c:dPt>
            <c:idx val="2"/>
            <c:invertIfNegative val="0"/>
            <c:bubble3D val="0"/>
            <c:spPr>
              <a:solidFill>
                <a:srgbClr val="A6A6A6"/>
              </a:solidFill>
              <a:ln>
                <a:noFill/>
              </a:ln>
              <a:effectLst/>
            </c:spPr>
            <c:extLst>
              <c:ext xmlns:c16="http://schemas.microsoft.com/office/drawing/2014/chart" uri="{C3380CC4-5D6E-409C-BE32-E72D297353CC}">
                <c16:uniqueId val="{00000005-3657-4A05-9AB9-CA67972EFF5F}"/>
              </c:ext>
            </c:extLst>
          </c:dPt>
          <c:dPt>
            <c:idx val="3"/>
            <c:invertIfNegative val="0"/>
            <c:bubble3D val="0"/>
            <c:spPr>
              <a:solidFill>
                <a:srgbClr val="FF6161"/>
              </a:solidFill>
              <a:ln>
                <a:noFill/>
              </a:ln>
              <a:effectLst/>
            </c:spPr>
            <c:extLst>
              <c:ext xmlns:c16="http://schemas.microsoft.com/office/drawing/2014/chart" uri="{C3380CC4-5D6E-409C-BE32-E72D297353CC}">
                <c16:uniqueId val="{00000007-3657-4A05-9AB9-CA67972EFF5F}"/>
              </c:ext>
            </c:extLst>
          </c:dPt>
          <c:dPt>
            <c:idx val="4"/>
            <c:invertIfNegative val="0"/>
            <c:bubble3D val="0"/>
            <c:spPr>
              <a:solidFill>
                <a:srgbClr val="FF6161"/>
              </a:solidFill>
              <a:ln>
                <a:noFill/>
              </a:ln>
              <a:effectLst/>
            </c:spPr>
            <c:extLst>
              <c:ext xmlns:c16="http://schemas.microsoft.com/office/drawing/2014/chart" uri="{C3380CC4-5D6E-409C-BE32-E72D297353CC}">
                <c16:uniqueId val="{00000009-3657-4A05-9AB9-CA67972EFF5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positive</c:v>
                </c:pt>
                <c:pt idx="1">
                  <c:v>Positive</c:v>
                </c:pt>
                <c:pt idx="2">
                  <c:v>Neither positive nor negative</c:v>
                </c:pt>
                <c:pt idx="3">
                  <c:v>Negative</c:v>
                </c:pt>
                <c:pt idx="4">
                  <c:v>Definitely negative</c:v>
                </c:pt>
              </c:strCache>
            </c:strRef>
          </c:cat>
          <c:val>
            <c:numRef>
              <c:f>Sheet1!$B$2:$B$6</c:f>
              <c:numCache>
                <c:formatCode>###0.0</c:formatCode>
                <c:ptCount val="5"/>
                <c:pt idx="0">
                  <c:v>2.2000000000000002</c:v>
                </c:pt>
                <c:pt idx="1">
                  <c:v>6</c:v>
                </c:pt>
                <c:pt idx="2">
                  <c:v>13</c:v>
                </c:pt>
                <c:pt idx="3">
                  <c:v>52.8</c:v>
                </c:pt>
                <c:pt idx="4">
                  <c:v>21.4</c:v>
                </c:pt>
              </c:numCache>
            </c:numRef>
          </c:val>
          <c:extLst>
            <c:ext xmlns:c16="http://schemas.microsoft.com/office/drawing/2014/chart" uri="{C3380CC4-5D6E-409C-BE32-E72D297353CC}">
              <c16:uniqueId val="{0000000A-3657-4A05-9AB9-CA67972EFF5F}"/>
            </c:ext>
          </c:extLst>
        </c:ser>
        <c:dLbls>
          <c:showLegendKey val="0"/>
          <c:showVal val="0"/>
          <c:showCatName val="0"/>
          <c:showSerName val="0"/>
          <c:showPercent val="0"/>
          <c:showBubbleSize val="0"/>
        </c:dLbls>
        <c:gapWidth val="115"/>
        <c:axId val="1875585824"/>
        <c:axId val="1875588544"/>
      </c:barChart>
      <c:catAx>
        <c:axId val="187558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t"/>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594438626542471"/>
          <c:y val="1.0194155997184162E-2"/>
          <c:w val="0.45611830534656039"/>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B-8644-BFD9-0F0931BBEC25}"/>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has supported Turkey, though insufficiently</c:v>
                </c:pt>
                <c:pt idx="1">
                  <c:v>Germany has been the most supportive country in determining EU refugee policy on Turkey </c:v>
                </c:pt>
                <c:pt idx="2">
                  <c:v>Germany has adequately helped Turkey</c:v>
                </c:pt>
                <c:pt idx="3">
                  <c:v>Germany has not helped Turkey and left it alone</c:v>
                </c:pt>
                <c:pt idx="4">
                  <c:v>Germany has not been interested in this issue at all</c:v>
                </c:pt>
              </c:strCache>
            </c:strRef>
          </c:cat>
          <c:val>
            <c:numRef>
              <c:f>Sheet1!$B$2:$B$6</c:f>
              <c:numCache>
                <c:formatCode>###0.0</c:formatCode>
                <c:ptCount val="5"/>
                <c:pt idx="0">
                  <c:v>39.4</c:v>
                </c:pt>
                <c:pt idx="1">
                  <c:v>23.3</c:v>
                </c:pt>
                <c:pt idx="2">
                  <c:v>16.8</c:v>
                </c:pt>
                <c:pt idx="3">
                  <c:v>14.8</c:v>
                </c:pt>
                <c:pt idx="4">
                  <c:v>5.7</c:v>
                </c:pt>
              </c:numCache>
            </c:numRef>
          </c:val>
          <c:extLst>
            <c:ext xmlns:c16="http://schemas.microsoft.com/office/drawing/2014/chart" uri="{C3380CC4-5D6E-409C-BE32-E72D297353CC}">
              <c16:uniqueId val="{00000001-C4BB-8644-BFD9-0F0931BBEC25}"/>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3E1-4BEC-8994-3927A3BE655E}"/>
              </c:ext>
            </c:extLst>
          </c:dPt>
          <c:dPt>
            <c:idx val="1"/>
            <c:invertIfNegative val="0"/>
            <c:bubble3D val="0"/>
            <c:spPr>
              <a:solidFill>
                <a:srgbClr val="FF6161"/>
              </a:solidFill>
              <a:ln>
                <a:noFill/>
              </a:ln>
              <a:effectLst/>
            </c:spPr>
            <c:extLst>
              <c:ext xmlns:c16="http://schemas.microsoft.com/office/drawing/2014/chart" uri="{C3380CC4-5D6E-409C-BE32-E72D297353CC}">
                <c16:uniqueId val="{00000003-A3E1-4BEC-8994-3927A3BE655E}"/>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A3E1-4BEC-8994-3927A3BE655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3E1-4BEC-8994-3927A3BE655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3E1-4BEC-8994-3927A3BE655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1.8</c:v>
                </c:pt>
                <c:pt idx="1">
                  <c:v>3.5</c:v>
                </c:pt>
                <c:pt idx="2">
                  <c:v>17</c:v>
                </c:pt>
                <c:pt idx="3">
                  <c:v>57.9</c:v>
                </c:pt>
                <c:pt idx="4">
                  <c:v>17.2</c:v>
                </c:pt>
              </c:numCache>
            </c:numRef>
          </c:val>
          <c:extLst>
            <c:ext xmlns:c16="http://schemas.microsoft.com/office/drawing/2014/chart" uri="{C3380CC4-5D6E-409C-BE32-E72D297353CC}">
              <c16:uniqueId val="{0000000A-A3E1-4BEC-8994-3927A3BE655E}"/>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2C7C-4DF3-926C-AFAC778CABC2}"/>
              </c:ext>
            </c:extLst>
          </c:dPt>
          <c:dPt>
            <c:idx val="1"/>
            <c:invertIfNegative val="0"/>
            <c:bubble3D val="0"/>
            <c:extLst>
              <c:ext xmlns:c16="http://schemas.microsoft.com/office/drawing/2014/chart" uri="{C3380CC4-5D6E-409C-BE32-E72D297353CC}">
                <c16:uniqueId val="{00000003-2C7C-4DF3-926C-AFAC778CABC2}"/>
              </c:ext>
            </c:extLst>
          </c:dPt>
          <c:dPt>
            <c:idx val="2"/>
            <c:invertIfNegative val="0"/>
            <c:bubble3D val="0"/>
            <c:spPr>
              <a:solidFill>
                <a:srgbClr val="A6A6A6"/>
              </a:solidFill>
              <a:ln>
                <a:noFill/>
              </a:ln>
              <a:effectLst/>
            </c:spPr>
            <c:extLst>
              <c:ext xmlns:c16="http://schemas.microsoft.com/office/drawing/2014/chart" uri="{C3380CC4-5D6E-409C-BE32-E72D297353CC}">
                <c16:uniqueId val="{00000005-2C7C-4DF3-926C-AFAC778CABC2}"/>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2C7C-4DF3-926C-AFAC778CABC2}"/>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2C7C-4DF3-926C-AFAC778CABC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1.1000000000000001</c:v>
                </c:pt>
                <c:pt idx="1">
                  <c:v>3.3</c:v>
                </c:pt>
                <c:pt idx="2">
                  <c:v>15.4</c:v>
                </c:pt>
                <c:pt idx="3">
                  <c:v>47.1</c:v>
                </c:pt>
                <c:pt idx="4">
                  <c:v>29.5</c:v>
                </c:pt>
              </c:numCache>
            </c:numRef>
          </c:val>
          <c:extLst>
            <c:ext xmlns:c16="http://schemas.microsoft.com/office/drawing/2014/chart" uri="{C3380CC4-5D6E-409C-BE32-E72D297353CC}">
              <c16:uniqueId val="{0000000A-2C7C-4DF3-926C-AFAC778CABC2}"/>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2222901691002"/>
          <c:y val="2.7947209741012478E-2"/>
          <c:w val="0.51843328000332578"/>
          <c:h val="0.88637804311149104"/>
        </c:manualLayout>
      </c:layout>
      <c:barChart>
        <c:barDir val="col"/>
        <c:grouping val="percentStacked"/>
        <c:varyColors val="0"/>
        <c:ser>
          <c:idx val="0"/>
          <c:order val="0"/>
          <c:tx>
            <c:strRef>
              <c:f>Sheet1!$B$1</c:f>
              <c:strCache>
                <c:ptCount val="1"/>
                <c:pt idx="0">
                  <c:v>2.999 TL and below</c:v>
                </c:pt>
              </c:strCache>
            </c:strRef>
          </c:tx>
          <c:spPr>
            <a:solidFill>
              <a:srgbClr val="FF5050"/>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Sheet1!$B$2</c:f>
              <c:numCache>
                <c:formatCode>###0.0</c:formatCode>
                <c:ptCount val="1"/>
                <c:pt idx="0">
                  <c:v>10</c:v>
                </c:pt>
              </c:numCache>
            </c:numRef>
          </c:val>
          <c:extLst>
            <c:ext xmlns:c16="http://schemas.microsoft.com/office/drawing/2014/chart" uri="{C3380CC4-5D6E-409C-BE32-E72D297353CC}">
              <c16:uniqueId val="{00000000-94C4-449A-B2B5-3F591547E943}"/>
            </c:ext>
          </c:extLst>
        </c:ser>
        <c:ser>
          <c:idx val="1"/>
          <c:order val="1"/>
          <c:tx>
            <c:strRef>
              <c:f>Sheet1!$C$1</c:f>
              <c:strCache>
                <c:ptCount val="1"/>
                <c:pt idx="0">
                  <c:v>3.000 – 3.999 TL</c:v>
                </c:pt>
              </c:strCache>
            </c:strRef>
          </c:tx>
          <c:spPr>
            <a:solidFill>
              <a:schemeClr val="accent2"/>
            </a:solidFill>
          </c:spPr>
          <c:invertIfNegative val="0"/>
          <c:dLbls>
            <c:dLbl>
              <c:idx val="0"/>
              <c:layout>
                <c:manualLayout>
                  <c:x val="0"/>
                  <c:y val="-3.601460515798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4-449A-B2B5-3F591547E943}"/>
                </c:ext>
              </c:extLst>
            </c:dLbl>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Sheet1!$C$2</c:f>
              <c:numCache>
                <c:formatCode>###0.0</c:formatCode>
                <c:ptCount val="1"/>
                <c:pt idx="0">
                  <c:v>33.5</c:v>
                </c:pt>
              </c:numCache>
            </c:numRef>
          </c:val>
          <c:extLst>
            <c:ext xmlns:c16="http://schemas.microsoft.com/office/drawing/2014/chart" uri="{C3380CC4-5D6E-409C-BE32-E72D297353CC}">
              <c16:uniqueId val="{00000002-94C4-449A-B2B5-3F591547E943}"/>
            </c:ext>
          </c:extLst>
        </c:ser>
        <c:ser>
          <c:idx val="2"/>
          <c:order val="2"/>
          <c:tx>
            <c:strRef>
              <c:f>Sheet1!$D$1</c:f>
              <c:strCache>
                <c:ptCount val="1"/>
                <c:pt idx="0">
                  <c:v>4.000 – 4.999 TL</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Sheet1!$D$2</c:f>
              <c:numCache>
                <c:formatCode>###0.0</c:formatCode>
                <c:ptCount val="1"/>
                <c:pt idx="0">
                  <c:v>11.2</c:v>
                </c:pt>
              </c:numCache>
            </c:numRef>
          </c:val>
          <c:extLst>
            <c:ext xmlns:c16="http://schemas.microsoft.com/office/drawing/2014/chart" uri="{C3380CC4-5D6E-409C-BE32-E72D297353CC}">
              <c16:uniqueId val="{00000003-94C4-449A-B2B5-3F591547E943}"/>
            </c:ext>
          </c:extLst>
        </c:ser>
        <c:ser>
          <c:idx val="3"/>
          <c:order val="3"/>
          <c:tx>
            <c:strRef>
              <c:f>Sheet1!$E$1</c:f>
              <c:strCache>
                <c:ptCount val="1"/>
                <c:pt idx="0">
                  <c:v>5.000 – 5.999 TL</c:v>
                </c:pt>
              </c:strCache>
            </c:strRef>
          </c:tx>
          <c:spPr>
            <a:solidFill>
              <a:schemeClr val="accent4"/>
            </a:solidFill>
          </c:spPr>
          <c:invertIfNegative val="0"/>
          <c:dLbls>
            <c:spPr>
              <a:noFill/>
              <a:ln>
                <a:noFill/>
              </a:ln>
              <a:effectLst/>
            </c:spPr>
            <c:txPr>
              <a:bodyPr/>
              <a:lstStyle/>
              <a:p>
                <a:pPr>
                  <a:defRPr>
                    <a:solidFill>
                      <a:schemeClr val="bg1"/>
                    </a:solidFill>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Sheet1!$E$2</c:f>
              <c:numCache>
                <c:formatCode>###0.0</c:formatCode>
                <c:ptCount val="1"/>
                <c:pt idx="0">
                  <c:v>10.7</c:v>
                </c:pt>
              </c:numCache>
            </c:numRef>
          </c:val>
          <c:extLst>
            <c:ext xmlns:c16="http://schemas.microsoft.com/office/drawing/2014/chart" uri="{C3380CC4-5D6E-409C-BE32-E72D297353CC}">
              <c16:uniqueId val="{00000004-94C4-449A-B2B5-3F591547E943}"/>
            </c:ext>
          </c:extLst>
        </c:ser>
        <c:ser>
          <c:idx val="4"/>
          <c:order val="4"/>
          <c:tx>
            <c:strRef>
              <c:f>Sheet1!$F$1</c:f>
              <c:strCache>
                <c:ptCount val="1"/>
                <c:pt idx="0">
                  <c:v>6.000 – 6.999 TL</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C4-449A-B2B5-3F591547E943}"/>
                </c:ext>
              </c:extLst>
            </c:dLbl>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Yaş</c:v>
                </c:pt>
              </c:strCache>
            </c:strRef>
          </c:cat>
          <c:val>
            <c:numRef>
              <c:f>Sheet1!$F$2</c:f>
              <c:numCache>
                <c:formatCode>###0.0</c:formatCode>
                <c:ptCount val="1"/>
                <c:pt idx="0">
                  <c:v>5.5</c:v>
                </c:pt>
              </c:numCache>
            </c:numRef>
          </c:val>
          <c:extLst>
            <c:ext xmlns:c16="http://schemas.microsoft.com/office/drawing/2014/chart" uri="{C3380CC4-5D6E-409C-BE32-E72D297353CC}">
              <c16:uniqueId val="{00000006-94C4-449A-B2B5-3F591547E943}"/>
            </c:ext>
          </c:extLst>
        </c:ser>
        <c:ser>
          <c:idx val="5"/>
          <c:order val="5"/>
          <c:tx>
            <c:strRef>
              <c:f>Sheet1!$G$1</c:f>
              <c:strCache>
                <c:ptCount val="1"/>
                <c:pt idx="0">
                  <c:v>7.000 TL and above</c:v>
                </c:pt>
              </c:strCache>
            </c:strRef>
          </c:tx>
          <c:spPr>
            <a:solidFill>
              <a:srgbClr val="DAEDEF">
                <a:lumMod val="75000"/>
              </a:srgbClr>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Sheet1!$G$2</c:f>
              <c:numCache>
                <c:formatCode>###0.0</c:formatCode>
                <c:ptCount val="1"/>
                <c:pt idx="0">
                  <c:v>8.1</c:v>
                </c:pt>
              </c:numCache>
            </c:numRef>
          </c:val>
          <c:extLst>
            <c:ext xmlns:c16="http://schemas.microsoft.com/office/drawing/2014/chart" uri="{C3380CC4-5D6E-409C-BE32-E72D297353CC}">
              <c16:uniqueId val="{00000007-94C4-449A-B2B5-3F591547E943}"/>
            </c:ext>
          </c:extLst>
        </c:ser>
        <c:ser>
          <c:idx val="6"/>
          <c:order val="6"/>
          <c:tx>
            <c:strRef>
              <c:f>Sheet1!$H$1</c:f>
              <c:strCache>
                <c:ptCount val="1"/>
                <c:pt idx="0">
                  <c:v>No Comment</c:v>
                </c:pt>
              </c:strCache>
            </c:strRef>
          </c:tx>
          <c:spPr>
            <a:solidFill>
              <a:srgbClr val="FFFFFF">
                <a:lumMod val="65000"/>
              </a:srgbClr>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Yaş</c:v>
                </c:pt>
              </c:strCache>
            </c:strRef>
          </c:cat>
          <c:val>
            <c:numRef>
              <c:f>Sheet1!$H$2</c:f>
              <c:numCache>
                <c:formatCode>###0.0</c:formatCode>
                <c:ptCount val="1"/>
                <c:pt idx="0">
                  <c:v>21</c:v>
                </c:pt>
              </c:numCache>
            </c:numRef>
          </c:val>
          <c:extLst>
            <c:ext xmlns:c16="http://schemas.microsoft.com/office/drawing/2014/chart" uri="{C3380CC4-5D6E-409C-BE32-E72D297353CC}">
              <c16:uniqueId val="{00000008-94C4-449A-B2B5-3F591547E943}"/>
            </c:ext>
          </c:extLst>
        </c:ser>
        <c:dLbls>
          <c:showLegendKey val="0"/>
          <c:showVal val="0"/>
          <c:showCatName val="0"/>
          <c:showSerName val="0"/>
          <c:showPercent val="0"/>
          <c:showBubbleSize val="0"/>
        </c:dLbls>
        <c:gapWidth val="150"/>
        <c:overlap val="100"/>
        <c:axId val="229701200"/>
        <c:axId val="229701592"/>
      </c:barChart>
      <c:catAx>
        <c:axId val="229701200"/>
        <c:scaling>
          <c:orientation val="minMax"/>
        </c:scaling>
        <c:delete val="1"/>
        <c:axPos val="b"/>
        <c:majorGridlines>
          <c:spPr>
            <a:ln>
              <a:solidFill>
                <a:schemeClr val="bg1">
                  <a:lumMod val="75000"/>
                </a:schemeClr>
              </a:solidFill>
            </a:ln>
          </c:spPr>
        </c:majorGridlines>
        <c:numFmt formatCode="General" sourceLinked="0"/>
        <c:majorTickMark val="out"/>
        <c:minorTickMark val="none"/>
        <c:tickLblPos val="nextTo"/>
        <c:crossAx val="229701592"/>
        <c:crosses val="autoZero"/>
        <c:auto val="1"/>
        <c:lblAlgn val="ctr"/>
        <c:lblOffset val="100"/>
        <c:noMultiLvlLbl val="0"/>
      </c:catAx>
      <c:valAx>
        <c:axId val="229701592"/>
        <c:scaling>
          <c:orientation val="minMax"/>
        </c:scaling>
        <c:delete val="0"/>
        <c:axPos val="l"/>
        <c:numFmt formatCode="0%" sourceLinked="1"/>
        <c:majorTickMark val="none"/>
        <c:minorTickMark val="none"/>
        <c:tickLblPos val="nextTo"/>
        <c:spPr>
          <a:ln>
            <a:solidFill>
              <a:schemeClr val="bg1">
                <a:lumMod val="75000"/>
              </a:schemeClr>
            </a:solidFill>
          </a:ln>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701200"/>
        <c:crosses val="autoZero"/>
        <c:crossBetween val="between"/>
      </c:valAx>
    </c:plotArea>
    <c:legend>
      <c:legendPos val="r"/>
      <c:layout>
        <c:manualLayout>
          <c:xMode val="edge"/>
          <c:yMode val="edge"/>
          <c:x val="0.5076074116805348"/>
          <c:y val="5.659437953398154E-2"/>
          <c:w val="0.36923295853531962"/>
          <c:h val="0.86252103046333251"/>
        </c:manualLayout>
      </c:layout>
      <c:overlay val="0"/>
      <c:spPr>
        <a:solidFill>
          <a:srgbClr val="FFFFFF"/>
        </a:solidFill>
      </c:spPr>
      <c:txPr>
        <a:bodyPr/>
        <a:lstStyle/>
        <a:p>
          <a:pPr>
            <a:defRPr sz="11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showDLblsOverMax val="0"/>
  </c:chart>
  <c:txPr>
    <a:bodyPr/>
    <a:lstStyle/>
    <a:p>
      <a:pPr>
        <a:defRPr sz="1100">
          <a:solidFill>
            <a:schemeClr val="bg1">
              <a:lumMod val="50000"/>
            </a:schemeClr>
          </a:solidFill>
        </a:defRPr>
      </a:pPr>
      <a:endParaRPr lang="en-TR"/>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1B29-492F-89B9-EA96950DE730}"/>
              </c:ext>
            </c:extLst>
          </c:dPt>
          <c:dPt>
            <c:idx val="1"/>
            <c:invertIfNegative val="0"/>
            <c:bubble3D val="0"/>
            <c:spPr>
              <a:solidFill>
                <a:srgbClr val="FF6161"/>
              </a:solidFill>
              <a:ln>
                <a:noFill/>
              </a:ln>
              <a:effectLst/>
            </c:spPr>
            <c:extLst>
              <c:ext xmlns:c16="http://schemas.microsoft.com/office/drawing/2014/chart" uri="{C3380CC4-5D6E-409C-BE32-E72D297353CC}">
                <c16:uniqueId val="{00000003-1B29-492F-89B9-EA96950DE730}"/>
              </c:ext>
            </c:extLst>
          </c:dPt>
          <c:dPt>
            <c:idx val="2"/>
            <c:invertIfNegative val="0"/>
            <c:bubble3D val="0"/>
            <c:spPr>
              <a:solidFill>
                <a:srgbClr val="A6A6A6"/>
              </a:solidFill>
              <a:ln>
                <a:noFill/>
              </a:ln>
              <a:effectLst/>
            </c:spPr>
            <c:extLst>
              <c:ext xmlns:c16="http://schemas.microsoft.com/office/drawing/2014/chart" uri="{C3380CC4-5D6E-409C-BE32-E72D297353CC}">
                <c16:uniqueId val="{00000005-1B29-492F-89B9-EA96950DE730}"/>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B29-492F-89B9-EA96950DE730}"/>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1B29-492F-89B9-EA96950DE73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1.7</c:v>
                </c:pt>
                <c:pt idx="1">
                  <c:v>2.7</c:v>
                </c:pt>
                <c:pt idx="2">
                  <c:v>10.4</c:v>
                </c:pt>
                <c:pt idx="3">
                  <c:v>56.1</c:v>
                </c:pt>
                <c:pt idx="4">
                  <c:v>21.1</c:v>
                </c:pt>
              </c:numCache>
            </c:numRef>
          </c:val>
          <c:extLst>
            <c:ext xmlns:c16="http://schemas.microsoft.com/office/drawing/2014/chart" uri="{C3380CC4-5D6E-409C-BE32-E72D297353CC}">
              <c16:uniqueId val="{0000000A-1B29-492F-89B9-EA96950DE730}"/>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594438626542471"/>
          <c:y val="1.0194155997184162E-2"/>
          <c:w val="0.45611830534656039"/>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7D-426D-A0DD-A766E1454FEB}"/>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Conflict of Interest</c:v>
                </c:pt>
                <c:pt idx="1">
                  <c:v>Failure to support on refugees issue</c:v>
                </c:pt>
                <c:pt idx="2">
                  <c:v>Military Past</c:v>
                </c:pt>
                <c:pt idx="3">
                  <c:v>Not Being Sincere</c:v>
                </c:pt>
                <c:pt idx="4">
                  <c:v>Not Being Supportive</c:v>
                </c:pt>
                <c:pt idx="5">
                  <c:v>It's Political Structure</c:v>
                </c:pt>
                <c:pt idx="6">
                  <c:v>Economic Problems</c:v>
                </c:pt>
                <c:pt idx="7">
                  <c:v>Lack of Confidence</c:v>
                </c:pt>
                <c:pt idx="8">
                  <c:v>Because of human relations</c:v>
                </c:pt>
                <c:pt idx="9">
                  <c:v>Ambiguous Turkey Stance </c:v>
                </c:pt>
                <c:pt idx="10">
                  <c:v>Taking a Stand Against Our Country</c:v>
                </c:pt>
                <c:pt idx="11">
                  <c:v>Racism</c:v>
                </c:pt>
                <c:pt idx="12">
                  <c:v>Inequality</c:v>
                </c:pt>
              </c:strCache>
            </c:strRef>
          </c:cat>
          <c:val>
            <c:numRef>
              <c:f>Sheet1!$B$2:$B$14</c:f>
              <c:numCache>
                <c:formatCode>###0.0</c:formatCode>
                <c:ptCount val="13"/>
                <c:pt idx="0">
                  <c:v>10.810810810810811</c:v>
                </c:pt>
                <c:pt idx="1">
                  <c:v>10.135135135135135</c:v>
                </c:pt>
                <c:pt idx="2">
                  <c:v>8.7837837837837842</c:v>
                </c:pt>
                <c:pt idx="3">
                  <c:v>8.1081081081081088</c:v>
                </c:pt>
                <c:pt idx="4">
                  <c:v>5.4054054054054053</c:v>
                </c:pt>
                <c:pt idx="5">
                  <c:v>4.0540540540540544</c:v>
                </c:pt>
                <c:pt idx="6">
                  <c:v>4.0540540540540544</c:v>
                </c:pt>
                <c:pt idx="7">
                  <c:v>4.0540540540540544</c:v>
                </c:pt>
                <c:pt idx="8">
                  <c:v>4.0540540540540544</c:v>
                </c:pt>
                <c:pt idx="9">
                  <c:v>4.0540540540540544</c:v>
                </c:pt>
                <c:pt idx="10">
                  <c:v>4.0540540540540544</c:v>
                </c:pt>
                <c:pt idx="11">
                  <c:v>4.0540540540540544</c:v>
                </c:pt>
                <c:pt idx="12">
                  <c:v>4.0540540540540544</c:v>
                </c:pt>
              </c:numCache>
            </c:numRef>
          </c:val>
          <c:extLst>
            <c:ext xmlns:c16="http://schemas.microsoft.com/office/drawing/2014/chart" uri="{C3380CC4-5D6E-409C-BE32-E72D297353CC}">
              <c16:uniqueId val="{00000001-1B7D-426D-A0DD-A766E1454FEB}"/>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5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9E0E-4EC1-B1C7-CD89D37B7C3C}"/>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9E0E-4EC1-B1C7-CD89D37B7C3C}"/>
              </c:ext>
            </c:extLst>
          </c:dPt>
          <c:dPt>
            <c:idx val="2"/>
            <c:invertIfNegative val="0"/>
            <c:bubble3D val="0"/>
            <c:spPr>
              <a:solidFill>
                <a:srgbClr val="A6A6A6"/>
              </a:solidFill>
              <a:ln>
                <a:noFill/>
              </a:ln>
              <a:effectLst/>
            </c:spPr>
            <c:extLst>
              <c:ext xmlns:c16="http://schemas.microsoft.com/office/drawing/2014/chart" uri="{C3380CC4-5D6E-409C-BE32-E72D297353CC}">
                <c16:uniqueId val="{00000005-9E0E-4EC1-B1C7-CD89D37B7C3C}"/>
              </c:ext>
            </c:extLst>
          </c:dPt>
          <c:dPt>
            <c:idx val="3"/>
            <c:invertIfNegative val="0"/>
            <c:bubble3D val="0"/>
            <c:spPr>
              <a:solidFill>
                <a:srgbClr val="FF6161"/>
              </a:solidFill>
              <a:ln>
                <a:noFill/>
              </a:ln>
              <a:effectLst/>
            </c:spPr>
            <c:extLst>
              <c:ext xmlns:c16="http://schemas.microsoft.com/office/drawing/2014/chart" uri="{C3380CC4-5D6E-409C-BE32-E72D297353CC}">
                <c16:uniqueId val="{00000007-9E0E-4EC1-B1C7-CD89D37B7C3C}"/>
              </c:ext>
            </c:extLst>
          </c:dPt>
          <c:dPt>
            <c:idx val="4"/>
            <c:invertIfNegative val="0"/>
            <c:bubble3D val="0"/>
            <c:spPr>
              <a:solidFill>
                <a:srgbClr val="FF6161"/>
              </a:solidFill>
              <a:ln>
                <a:noFill/>
              </a:ln>
              <a:effectLst/>
            </c:spPr>
            <c:extLst>
              <c:ext xmlns:c16="http://schemas.microsoft.com/office/drawing/2014/chart" uri="{C3380CC4-5D6E-409C-BE32-E72D297353CC}">
                <c16:uniqueId val="{00000009-9E0E-4EC1-B1C7-CD89D37B7C3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Supportive</c:v>
                </c:pt>
                <c:pt idx="1">
                  <c:v>Supportive</c:v>
                </c:pt>
                <c:pt idx="2">
                  <c:v>Neither Supportive Nor Obstructive</c:v>
                </c:pt>
                <c:pt idx="3">
                  <c:v>Obstructive</c:v>
                </c:pt>
                <c:pt idx="4">
                  <c:v>Definitely Obstructive</c:v>
                </c:pt>
              </c:strCache>
            </c:strRef>
          </c:cat>
          <c:val>
            <c:numRef>
              <c:f>Sheet1!$B$2:$B$6</c:f>
              <c:numCache>
                <c:formatCode>###0.0</c:formatCode>
                <c:ptCount val="5"/>
                <c:pt idx="0">
                  <c:v>3.2</c:v>
                </c:pt>
                <c:pt idx="1">
                  <c:v>58.5</c:v>
                </c:pt>
                <c:pt idx="2">
                  <c:v>21.6</c:v>
                </c:pt>
                <c:pt idx="3">
                  <c:v>7.1</c:v>
                </c:pt>
                <c:pt idx="4">
                  <c:v>1.2</c:v>
                </c:pt>
              </c:numCache>
            </c:numRef>
          </c:val>
          <c:extLst>
            <c:ext xmlns:c16="http://schemas.microsoft.com/office/drawing/2014/chart" uri="{C3380CC4-5D6E-409C-BE32-E72D297353CC}">
              <c16:uniqueId val="{0000000A-9E0E-4EC1-B1C7-CD89D37B7C3C}"/>
            </c:ext>
          </c:extLst>
        </c:ser>
        <c:dLbls>
          <c:showLegendKey val="0"/>
          <c:showVal val="0"/>
          <c:showCatName val="0"/>
          <c:showSerName val="0"/>
          <c:showPercent val="0"/>
          <c:showBubbleSize val="0"/>
        </c:dLbls>
        <c:gapWidth val="115"/>
        <c:axId val="1875585824"/>
        <c:axId val="1875588544"/>
      </c:barChart>
      <c:catAx>
        <c:axId val="187558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t"/>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596260134362788"/>
          <c:y val="0"/>
          <c:w val="0.66403739865637201"/>
          <c:h val="0.90095083473701232"/>
        </c:manualLayout>
      </c:layout>
      <c:barChart>
        <c:barDir val="bar"/>
        <c:grouping val="stacked"/>
        <c:varyColors val="0"/>
        <c:ser>
          <c:idx val="0"/>
          <c:order val="0"/>
          <c:tx>
            <c:strRef>
              <c:f>Sheet1!$B$3</c:f>
              <c:strCache>
                <c:ptCount val="1"/>
                <c:pt idx="0">
                  <c:v>Definitely agree</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4DD1-482C-A64B-D2C3A4C7D141}"/>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D1-482C-A64B-D2C3A4C7D141}"/>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1-482C-A64B-D2C3A4C7D141}"/>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D1-482C-A64B-D2C3A4C7D141}"/>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Germany is Turkey’s strategic partner</c:v>
                </c:pt>
                <c:pt idx="1">
                  <c:v>Germany is a member of NATO </c:v>
                </c:pt>
                <c:pt idx="2">
                  <c:v>Germany supports Turkey’s defense industry</c:v>
                </c:pt>
                <c:pt idx="3">
                  <c:v>Germany is the main security provider in Europe. </c:v>
                </c:pt>
                <c:pt idx="4">
                  <c:v>Germany is stronger than Turkey in militarily terms</c:v>
                </c:pt>
                <c:pt idx="5">
                  <c:v>Germany is Turkey’s military ally</c:v>
                </c:pt>
                <c:pt idx="6">
                  <c:v>Germany poses threat to Europe’s security</c:v>
                </c:pt>
                <c:pt idx="7">
                  <c:v>Germany is a member of Shanghai Cooperation Organization </c:v>
                </c:pt>
                <c:pt idx="8">
                  <c:v>Germany imposes embargos on Turkey </c:v>
                </c:pt>
                <c:pt idx="9">
                  <c:v>Germany supports PKK </c:v>
                </c:pt>
                <c:pt idx="10">
                  <c:v>Germany suppports FETO</c:v>
                </c:pt>
              </c:strCache>
            </c:strRef>
          </c:cat>
          <c:val>
            <c:numRef>
              <c:f>Sheet1!$B$4:$B$14</c:f>
              <c:numCache>
                <c:formatCode>###0.0</c:formatCode>
                <c:ptCount val="11"/>
                <c:pt idx="0">
                  <c:v>30.2</c:v>
                </c:pt>
                <c:pt idx="1">
                  <c:v>23.3</c:v>
                </c:pt>
                <c:pt idx="2">
                  <c:v>26.5</c:v>
                </c:pt>
                <c:pt idx="3">
                  <c:v>32.9</c:v>
                </c:pt>
                <c:pt idx="4">
                  <c:v>23.9</c:v>
                </c:pt>
                <c:pt idx="5">
                  <c:v>26.8</c:v>
                </c:pt>
                <c:pt idx="6">
                  <c:v>30.5</c:v>
                </c:pt>
                <c:pt idx="7">
                  <c:v>26.5</c:v>
                </c:pt>
                <c:pt idx="8">
                  <c:v>22.3</c:v>
                </c:pt>
                <c:pt idx="9">
                  <c:v>28</c:v>
                </c:pt>
                <c:pt idx="10">
                  <c:v>26</c:v>
                </c:pt>
              </c:numCache>
            </c:numRef>
          </c:val>
          <c:extLst>
            <c:ext xmlns:c16="http://schemas.microsoft.com/office/drawing/2014/chart" uri="{C3380CC4-5D6E-409C-BE32-E72D297353CC}">
              <c16:uniqueId val="{00000004-4DD1-482C-A64B-D2C3A4C7D141}"/>
            </c:ext>
          </c:extLst>
        </c:ser>
        <c:ser>
          <c:idx val="1"/>
          <c:order val="1"/>
          <c:tx>
            <c:strRef>
              <c:f>Sheet1!$C$3</c:f>
              <c:strCache>
                <c:ptCount val="1"/>
                <c:pt idx="0">
                  <c:v>Agree</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Germany is Turkey’s strategic partner</c:v>
                </c:pt>
                <c:pt idx="1">
                  <c:v>Germany is a member of NATO </c:v>
                </c:pt>
                <c:pt idx="2">
                  <c:v>Germany supports Turkey’s defense industry</c:v>
                </c:pt>
                <c:pt idx="3">
                  <c:v>Germany is the main security provider in Europe. </c:v>
                </c:pt>
                <c:pt idx="4">
                  <c:v>Germany is stronger than Turkey in militarily terms</c:v>
                </c:pt>
                <c:pt idx="5">
                  <c:v>Germany is Turkey’s military ally</c:v>
                </c:pt>
                <c:pt idx="6">
                  <c:v>Germany poses threat to Europe’s security</c:v>
                </c:pt>
                <c:pt idx="7">
                  <c:v>Germany is a member of Shanghai Cooperation Organization </c:v>
                </c:pt>
                <c:pt idx="8">
                  <c:v>Germany imposes embargos on Turkey </c:v>
                </c:pt>
                <c:pt idx="9">
                  <c:v>Germany supports PKK </c:v>
                </c:pt>
                <c:pt idx="10">
                  <c:v>Germany suppports FETO</c:v>
                </c:pt>
              </c:strCache>
            </c:strRef>
          </c:cat>
          <c:val>
            <c:numRef>
              <c:f>Sheet1!$C$4:$C$14</c:f>
              <c:numCache>
                <c:formatCode>###0.0</c:formatCode>
                <c:ptCount val="11"/>
                <c:pt idx="0">
                  <c:v>52.4</c:v>
                </c:pt>
                <c:pt idx="1">
                  <c:v>55.6</c:v>
                </c:pt>
                <c:pt idx="2">
                  <c:v>52.1</c:v>
                </c:pt>
                <c:pt idx="3">
                  <c:v>43.3</c:v>
                </c:pt>
                <c:pt idx="4">
                  <c:v>47.6</c:v>
                </c:pt>
                <c:pt idx="5">
                  <c:v>44.4</c:v>
                </c:pt>
                <c:pt idx="6">
                  <c:v>40</c:v>
                </c:pt>
                <c:pt idx="7">
                  <c:v>40.299999999999997</c:v>
                </c:pt>
                <c:pt idx="8">
                  <c:v>44.1</c:v>
                </c:pt>
                <c:pt idx="9">
                  <c:v>34.299999999999997</c:v>
                </c:pt>
                <c:pt idx="10">
                  <c:v>34.6</c:v>
                </c:pt>
              </c:numCache>
            </c:numRef>
          </c:val>
          <c:extLst>
            <c:ext xmlns:c16="http://schemas.microsoft.com/office/drawing/2014/chart" uri="{C3380CC4-5D6E-409C-BE32-E72D297353CC}">
              <c16:uniqueId val="{00000005-4DD1-482C-A64B-D2C3A4C7D141}"/>
            </c:ext>
          </c:extLst>
        </c:ser>
        <c:ser>
          <c:idx val="2"/>
          <c:order val="2"/>
          <c:tx>
            <c:strRef>
              <c:f>Sheet1!$D$3</c:f>
              <c:strCache>
                <c:ptCount val="1"/>
                <c:pt idx="0">
                  <c:v>Neither agree nor don't agree</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Germany is Turkey’s strategic partner</c:v>
                </c:pt>
                <c:pt idx="1">
                  <c:v>Germany is a member of NATO </c:v>
                </c:pt>
                <c:pt idx="2">
                  <c:v>Germany supports Turkey’s defense industry</c:v>
                </c:pt>
                <c:pt idx="3">
                  <c:v>Germany is the main security provider in Europe. </c:v>
                </c:pt>
                <c:pt idx="4">
                  <c:v>Germany is stronger than Turkey in militarily terms</c:v>
                </c:pt>
                <c:pt idx="5">
                  <c:v>Germany is Turkey’s military ally</c:v>
                </c:pt>
                <c:pt idx="6">
                  <c:v>Germany poses threat to Europe’s security</c:v>
                </c:pt>
                <c:pt idx="7">
                  <c:v>Germany is a member of Shanghai Cooperation Organization </c:v>
                </c:pt>
                <c:pt idx="8">
                  <c:v>Germany imposes embargos on Turkey </c:v>
                </c:pt>
                <c:pt idx="9">
                  <c:v>Germany supports PKK </c:v>
                </c:pt>
                <c:pt idx="10">
                  <c:v>Germany suppports FETO</c:v>
                </c:pt>
              </c:strCache>
            </c:strRef>
          </c:cat>
          <c:val>
            <c:numRef>
              <c:f>Sheet1!$D$4:$D$14</c:f>
              <c:numCache>
                <c:formatCode>###0.0</c:formatCode>
                <c:ptCount val="11"/>
                <c:pt idx="0">
                  <c:v>14.2</c:v>
                </c:pt>
                <c:pt idx="1">
                  <c:v>13.2</c:v>
                </c:pt>
                <c:pt idx="2">
                  <c:v>14.3</c:v>
                </c:pt>
                <c:pt idx="3">
                  <c:v>16.2</c:v>
                </c:pt>
                <c:pt idx="4">
                  <c:v>16.899999999999999</c:v>
                </c:pt>
                <c:pt idx="5">
                  <c:v>21.9</c:v>
                </c:pt>
                <c:pt idx="6">
                  <c:v>15</c:v>
                </c:pt>
                <c:pt idx="7">
                  <c:v>18.5</c:v>
                </c:pt>
                <c:pt idx="8">
                  <c:v>18.100000000000001</c:v>
                </c:pt>
                <c:pt idx="9">
                  <c:v>14.8</c:v>
                </c:pt>
                <c:pt idx="10">
                  <c:v>16.399999999999999</c:v>
                </c:pt>
              </c:numCache>
            </c:numRef>
          </c:val>
          <c:extLst>
            <c:ext xmlns:c16="http://schemas.microsoft.com/office/drawing/2014/chart" uri="{C3380CC4-5D6E-409C-BE32-E72D297353CC}">
              <c16:uniqueId val="{00000006-4DD1-482C-A64B-D2C3A4C7D141}"/>
            </c:ext>
          </c:extLst>
        </c:ser>
        <c:ser>
          <c:idx val="3"/>
          <c:order val="3"/>
          <c:tx>
            <c:strRef>
              <c:f>Sheet1!$E$3</c:f>
              <c:strCache>
                <c:ptCount val="1"/>
                <c:pt idx="0">
                  <c:v>Don't agree</c:v>
                </c:pt>
              </c:strCache>
            </c:strRef>
          </c:tx>
          <c:spPr>
            <a:solidFill>
              <a:srgbClr val="FF7D7D"/>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D1-482C-A64B-D2C3A4C7D14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D1-482C-A64B-D2C3A4C7D141}"/>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Germany is Turkey’s strategic partner</c:v>
                </c:pt>
                <c:pt idx="1">
                  <c:v>Germany is a member of NATO </c:v>
                </c:pt>
                <c:pt idx="2">
                  <c:v>Germany supports Turkey’s defense industry</c:v>
                </c:pt>
                <c:pt idx="3">
                  <c:v>Germany is the main security provider in Europe. </c:v>
                </c:pt>
                <c:pt idx="4">
                  <c:v>Germany is stronger than Turkey in militarily terms</c:v>
                </c:pt>
                <c:pt idx="5">
                  <c:v>Germany is Turkey’s military ally</c:v>
                </c:pt>
                <c:pt idx="6">
                  <c:v>Germany poses threat to Europe’s security</c:v>
                </c:pt>
                <c:pt idx="7">
                  <c:v>Germany is a member of Shanghai Cooperation Organization </c:v>
                </c:pt>
                <c:pt idx="8">
                  <c:v>Germany imposes embargos on Turkey </c:v>
                </c:pt>
                <c:pt idx="9">
                  <c:v>Germany supports PKK </c:v>
                </c:pt>
                <c:pt idx="10">
                  <c:v>Germany suppports FETO</c:v>
                </c:pt>
              </c:strCache>
            </c:strRef>
          </c:cat>
          <c:val>
            <c:numRef>
              <c:f>Sheet1!$E$4:$E$14</c:f>
              <c:numCache>
                <c:formatCode>###0.0</c:formatCode>
                <c:ptCount val="11"/>
                <c:pt idx="0">
                  <c:v>2.2999999999999998</c:v>
                </c:pt>
                <c:pt idx="1">
                  <c:v>4.5</c:v>
                </c:pt>
                <c:pt idx="2">
                  <c:v>3.2</c:v>
                </c:pt>
                <c:pt idx="3">
                  <c:v>2.7</c:v>
                </c:pt>
                <c:pt idx="4">
                  <c:v>6.5</c:v>
                </c:pt>
                <c:pt idx="5">
                  <c:v>3.8</c:v>
                </c:pt>
                <c:pt idx="6">
                  <c:v>9</c:v>
                </c:pt>
                <c:pt idx="7">
                  <c:v>9.1999999999999993</c:v>
                </c:pt>
                <c:pt idx="8">
                  <c:v>10.1</c:v>
                </c:pt>
                <c:pt idx="9">
                  <c:v>16.2</c:v>
                </c:pt>
                <c:pt idx="10">
                  <c:v>15.2</c:v>
                </c:pt>
              </c:numCache>
            </c:numRef>
          </c:val>
          <c:extLst>
            <c:ext xmlns:c16="http://schemas.microsoft.com/office/drawing/2014/chart" uri="{C3380CC4-5D6E-409C-BE32-E72D297353CC}">
              <c16:uniqueId val="{00000009-4DD1-482C-A64B-D2C3A4C7D141}"/>
            </c:ext>
          </c:extLst>
        </c:ser>
        <c:ser>
          <c:idx val="4"/>
          <c:order val="4"/>
          <c:tx>
            <c:strRef>
              <c:f>Sheet1!$F$3</c:f>
              <c:strCache>
                <c:ptCount val="1"/>
                <c:pt idx="0">
                  <c:v>Definitely don't agree</c:v>
                </c:pt>
              </c:strCache>
            </c:strRef>
          </c:tx>
          <c:spPr>
            <a:solidFill>
              <a:srgbClr val="FF5050"/>
            </a:solidFill>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DD1-482C-A64B-D2C3A4C7D141}"/>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D1-482C-A64B-D2C3A4C7D141}"/>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D1-482C-A64B-D2C3A4C7D141}"/>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Germany is Turkey’s strategic partner</c:v>
                </c:pt>
                <c:pt idx="1">
                  <c:v>Germany is a member of NATO </c:v>
                </c:pt>
                <c:pt idx="2">
                  <c:v>Germany supports Turkey’s defense industry</c:v>
                </c:pt>
                <c:pt idx="3">
                  <c:v>Germany is the main security provider in Europe. </c:v>
                </c:pt>
                <c:pt idx="4">
                  <c:v>Germany is stronger than Turkey in militarily terms</c:v>
                </c:pt>
                <c:pt idx="5">
                  <c:v>Germany is Turkey’s military ally</c:v>
                </c:pt>
                <c:pt idx="6">
                  <c:v>Germany poses threat to Europe’s security</c:v>
                </c:pt>
                <c:pt idx="7">
                  <c:v>Germany is a member of Shanghai Cooperation Organization </c:v>
                </c:pt>
                <c:pt idx="8">
                  <c:v>Germany imposes embargos on Turkey </c:v>
                </c:pt>
                <c:pt idx="9">
                  <c:v>Germany supports PKK </c:v>
                </c:pt>
                <c:pt idx="10">
                  <c:v>Germany suppports FETO</c:v>
                </c:pt>
              </c:strCache>
            </c:strRef>
          </c:cat>
          <c:val>
            <c:numRef>
              <c:f>Sheet1!$F$4:$F$14</c:f>
              <c:numCache>
                <c:formatCode>###0.0</c:formatCode>
                <c:ptCount val="11"/>
                <c:pt idx="0">
                  <c:v>0.3</c:v>
                </c:pt>
                <c:pt idx="1">
                  <c:v>0.2</c:v>
                </c:pt>
                <c:pt idx="2">
                  <c:v>0.5</c:v>
                </c:pt>
                <c:pt idx="3">
                  <c:v>0.2</c:v>
                </c:pt>
                <c:pt idx="4">
                  <c:v>1.2</c:v>
                </c:pt>
                <c:pt idx="5">
                  <c:v>0.6</c:v>
                </c:pt>
                <c:pt idx="6">
                  <c:v>3.2</c:v>
                </c:pt>
                <c:pt idx="7">
                  <c:v>0.6</c:v>
                </c:pt>
                <c:pt idx="8">
                  <c:v>0.9</c:v>
                </c:pt>
                <c:pt idx="9">
                  <c:v>3.5</c:v>
                </c:pt>
                <c:pt idx="10">
                  <c:v>3.8</c:v>
                </c:pt>
              </c:numCache>
            </c:numRef>
          </c:val>
          <c:extLst>
            <c:ext xmlns:c16="http://schemas.microsoft.com/office/drawing/2014/chart" uri="{C3380CC4-5D6E-409C-BE32-E72D297353CC}">
              <c16:uniqueId val="{0000000D-4DD1-482C-A64B-D2C3A4C7D141}"/>
            </c:ext>
          </c:extLst>
        </c:ser>
        <c:ser>
          <c:idx val="5"/>
          <c:order val="5"/>
          <c:tx>
            <c:strRef>
              <c:f>Sheet1!$G$3</c:f>
              <c:strCache>
                <c:ptCount val="1"/>
                <c:pt idx="0">
                  <c:v>No idea</c:v>
                </c:pt>
              </c:strCache>
            </c:strRef>
          </c:tx>
          <c:spPr>
            <a:solidFill>
              <a:srgbClr val="FFFFFF">
                <a:lumMod val="75000"/>
              </a:srgb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D1-482C-A64B-D2C3A4C7D141}"/>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DD1-482C-A64B-D2C3A4C7D141}"/>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DD1-482C-A64B-D2C3A4C7D141}"/>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D1-482C-A64B-D2C3A4C7D141}"/>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D1-482C-A64B-D2C3A4C7D141}"/>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Germany is Turkey’s strategic partner</c:v>
                </c:pt>
                <c:pt idx="1">
                  <c:v>Germany is a member of NATO </c:v>
                </c:pt>
                <c:pt idx="2">
                  <c:v>Germany supports Turkey’s defense industry</c:v>
                </c:pt>
                <c:pt idx="3">
                  <c:v>Germany is the main security provider in Europe. </c:v>
                </c:pt>
                <c:pt idx="4">
                  <c:v>Germany is stronger than Turkey in militarily terms</c:v>
                </c:pt>
                <c:pt idx="5">
                  <c:v>Germany is Turkey’s military ally</c:v>
                </c:pt>
                <c:pt idx="6">
                  <c:v>Germany poses threat to Europe’s security</c:v>
                </c:pt>
                <c:pt idx="7">
                  <c:v>Germany is a member of Shanghai Cooperation Organization </c:v>
                </c:pt>
                <c:pt idx="8">
                  <c:v>Germany imposes embargos on Turkey </c:v>
                </c:pt>
                <c:pt idx="9">
                  <c:v>Germany supports PKK </c:v>
                </c:pt>
                <c:pt idx="10">
                  <c:v>Germany suppports FETO</c:v>
                </c:pt>
              </c:strCache>
            </c:strRef>
          </c:cat>
          <c:val>
            <c:numRef>
              <c:f>Sheet1!$G$4:$G$14</c:f>
              <c:numCache>
                <c:formatCode>###0.0</c:formatCode>
                <c:ptCount val="11"/>
                <c:pt idx="0">
                  <c:v>0.6</c:v>
                </c:pt>
                <c:pt idx="1">
                  <c:v>3.2</c:v>
                </c:pt>
                <c:pt idx="2">
                  <c:v>3.4</c:v>
                </c:pt>
                <c:pt idx="3">
                  <c:v>4.7</c:v>
                </c:pt>
                <c:pt idx="4">
                  <c:v>3.9</c:v>
                </c:pt>
                <c:pt idx="5">
                  <c:v>2.5</c:v>
                </c:pt>
                <c:pt idx="6">
                  <c:v>2.2999999999999998</c:v>
                </c:pt>
                <c:pt idx="7">
                  <c:v>4.9000000000000004</c:v>
                </c:pt>
                <c:pt idx="8">
                  <c:v>4.5</c:v>
                </c:pt>
                <c:pt idx="9">
                  <c:v>3.2</c:v>
                </c:pt>
                <c:pt idx="10">
                  <c:v>4</c:v>
                </c:pt>
              </c:numCache>
            </c:numRef>
          </c:val>
          <c:extLst>
            <c:ext xmlns:c16="http://schemas.microsoft.com/office/drawing/2014/chart" uri="{C3380CC4-5D6E-409C-BE32-E72D297353CC}">
              <c16:uniqueId val="{0000000E-4DD1-482C-A64B-D2C3A4C7D141}"/>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baseline="0">
                <a:solidFill>
                  <a:schemeClr val="tx1"/>
                </a:solidFill>
                <a:latin typeface="Calibri" panose="020F0502020204030204" pitchFamily="34" charset="0"/>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baseline="0">
              <a:solidFill>
                <a:schemeClr val="tx1"/>
              </a:solidFill>
              <a:latin typeface="Calibri" panose="020F0502020204030204" pitchFamily="34" charset="0"/>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8570920428261"/>
          <c:y val="1.0194180059859743E-2"/>
          <c:w val="0.61710070752369905"/>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11-4471-88F9-A1B617F9640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c:v>
                </c:pt>
                <c:pt idx="1">
                  <c:v>2-3. place</c:v>
                </c:pt>
                <c:pt idx="2">
                  <c:v>4-5. place</c:v>
                </c:pt>
                <c:pt idx="3">
                  <c:v>6-7. place</c:v>
                </c:pt>
                <c:pt idx="4">
                  <c:v>8-9. place</c:v>
                </c:pt>
                <c:pt idx="5">
                  <c:v>10 and above</c:v>
                </c:pt>
              </c:strCache>
            </c:strRef>
          </c:cat>
          <c:val>
            <c:numRef>
              <c:f>Sheet1!$B$2:$B$7</c:f>
              <c:numCache>
                <c:formatCode>###0.0</c:formatCode>
                <c:ptCount val="6"/>
                <c:pt idx="0">
                  <c:v>2.6</c:v>
                </c:pt>
                <c:pt idx="1">
                  <c:v>21.1</c:v>
                </c:pt>
                <c:pt idx="2">
                  <c:v>22.700000000000003</c:v>
                </c:pt>
                <c:pt idx="3">
                  <c:v>13.4</c:v>
                </c:pt>
                <c:pt idx="4">
                  <c:v>15</c:v>
                </c:pt>
                <c:pt idx="5">
                  <c:v>25.20000000000001</c:v>
                </c:pt>
              </c:numCache>
            </c:numRef>
          </c:val>
          <c:extLst>
            <c:ext xmlns:c16="http://schemas.microsoft.com/office/drawing/2014/chart" uri="{C3380CC4-5D6E-409C-BE32-E72D297353CC}">
              <c16:uniqueId val="{00000001-AA11-4471-88F9-A1B617F9640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8E-463F-83F5-C69D577854C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Germany</c:v>
                </c:pt>
                <c:pt idx="1">
                  <c:v>United Kingdom</c:v>
                </c:pt>
                <c:pt idx="2">
                  <c:v>Austria</c:v>
                </c:pt>
                <c:pt idx="3">
                  <c:v>France</c:v>
                </c:pt>
                <c:pt idx="4">
                  <c:v>Netherlands</c:v>
                </c:pt>
                <c:pt idx="5">
                  <c:v>Switzerland</c:v>
                </c:pt>
                <c:pt idx="6">
                  <c:v>Belgium</c:v>
                </c:pt>
                <c:pt idx="7">
                  <c:v>Denmark</c:v>
                </c:pt>
                <c:pt idx="8">
                  <c:v>Bulgaria</c:v>
                </c:pt>
                <c:pt idx="9">
                  <c:v>Italy</c:v>
                </c:pt>
                <c:pt idx="10">
                  <c:v>Norway</c:v>
                </c:pt>
              </c:strCache>
            </c:strRef>
          </c:cat>
          <c:val>
            <c:numRef>
              <c:f>Sheet1!$B$2:$B$12</c:f>
              <c:numCache>
                <c:formatCode>###0.0</c:formatCode>
                <c:ptCount val="11"/>
                <c:pt idx="0">
                  <c:v>49.1</c:v>
                </c:pt>
                <c:pt idx="1">
                  <c:v>9.9</c:v>
                </c:pt>
                <c:pt idx="2">
                  <c:v>9.1999999999999993</c:v>
                </c:pt>
                <c:pt idx="3">
                  <c:v>7.2</c:v>
                </c:pt>
                <c:pt idx="4">
                  <c:v>4.7</c:v>
                </c:pt>
                <c:pt idx="5">
                  <c:v>3.4</c:v>
                </c:pt>
                <c:pt idx="6">
                  <c:v>2.7</c:v>
                </c:pt>
                <c:pt idx="7">
                  <c:v>2.2999999999999998</c:v>
                </c:pt>
                <c:pt idx="8">
                  <c:v>2.1</c:v>
                </c:pt>
                <c:pt idx="9">
                  <c:v>2</c:v>
                </c:pt>
                <c:pt idx="10">
                  <c:v>1.9</c:v>
                </c:pt>
              </c:numCache>
            </c:numRef>
          </c:val>
          <c:extLst>
            <c:ext xmlns:c16="http://schemas.microsoft.com/office/drawing/2014/chart" uri="{C3380CC4-5D6E-409C-BE32-E72D297353CC}">
              <c16:uniqueId val="{00000001-E28E-463F-83F5-C69D577854C1}"/>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991971090845995"/>
          <c:y val="3.4999393750154246E-3"/>
          <c:w val="0.53950288515597222"/>
          <c:h val="0.95304128185896586"/>
        </c:manualLayout>
      </c:layout>
      <c:barChart>
        <c:barDir val="bar"/>
        <c:grouping val="stacked"/>
        <c:varyColors val="0"/>
        <c:ser>
          <c:idx val="0"/>
          <c:order val="0"/>
          <c:tx>
            <c:strRef>
              <c:f>Sheet1!$B$1</c:f>
              <c:strCache>
                <c:ptCount val="1"/>
                <c:pt idx="0">
                  <c:v>1. Country</c:v>
                </c:pt>
              </c:strCache>
            </c:strRef>
          </c:tx>
          <c:spPr>
            <a:solidFill>
              <a:schemeClr val="accent1">
                <a:lumMod val="50000"/>
                <a:alpha val="80000"/>
              </a:schemeClr>
            </a:solidFill>
            <a:ln>
              <a:noFill/>
            </a:ln>
            <a:effectLst/>
          </c:spPr>
          <c:invertIfNegative val="0"/>
          <c:dPt>
            <c:idx val="0"/>
            <c:invertIfNegative val="0"/>
            <c:bubble3D val="0"/>
            <c:extLst>
              <c:ext xmlns:c16="http://schemas.microsoft.com/office/drawing/2014/chart" uri="{C3380CC4-5D6E-409C-BE32-E72D297353CC}">
                <c16:uniqueId val="{00000000-5043-421A-A999-01D9B4E32970}"/>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43-421A-A999-01D9B4E329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43-421A-A999-01D9B4E32970}"/>
                </c:ext>
              </c:extLst>
            </c:dLbl>
            <c:dLbl>
              <c:idx val="4"/>
              <c:delete val="1"/>
              <c:extLst>
                <c:ext xmlns:c15="http://schemas.microsoft.com/office/drawing/2012/chart" uri="{CE6537A1-D6FC-4f65-9D91-7224C49458BB}"/>
                <c:ext xmlns:c16="http://schemas.microsoft.com/office/drawing/2014/chart" uri="{C3380CC4-5D6E-409C-BE32-E72D297353CC}">
                  <c16:uniqueId val="{00000003-5043-421A-A999-01D9B4E3297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43-421A-A999-01D9B4E32970}"/>
                </c:ext>
              </c:extLst>
            </c:dLbl>
            <c:dLbl>
              <c:idx val="6"/>
              <c:delete val="1"/>
              <c:extLst>
                <c:ext xmlns:c15="http://schemas.microsoft.com/office/drawing/2012/chart" uri="{CE6537A1-D6FC-4f65-9D91-7224C49458BB}"/>
                <c:ext xmlns:c16="http://schemas.microsoft.com/office/drawing/2014/chart" uri="{C3380CC4-5D6E-409C-BE32-E72D297353CC}">
                  <c16:uniqueId val="{00000005-5043-421A-A999-01D9B4E32970}"/>
                </c:ext>
              </c:extLst>
            </c:dLbl>
            <c:dLbl>
              <c:idx val="7"/>
              <c:delete val="1"/>
              <c:extLst>
                <c:ext xmlns:c15="http://schemas.microsoft.com/office/drawing/2012/chart" uri="{CE6537A1-D6FC-4f65-9D91-7224C49458BB}"/>
                <c:ext xmlns:c16="http://schemas.microsoft.com/office/drawing/2014/chart" uri="{C3380CC4-5D6E-409C-BE32-E72D297353CC}">
                  <c16:uniqueId val="{00000006-5043-421A-A999-01D9B4E32970}"/>
                </c:ext>
              </c:extLst>
            </c:dLbl>
            <c:dLbl>
              <c:idx val="8"/>
              <c:delete val="1"/>
              <c:extLst>
                <c:ext xmlns:c15="http://schemas.microsoft.com/office/drawing/2012/chart" uri="{CE6537A1-D6FC-4f65-9D91-7224C49458BB}"/>
                <c:ext xmlns:c16="http://schemas.microsoft.com/office/drawing/2014/chart" uri="{C3380CC4-5D6E-409C-BE32-E72D297353CC}">
                  <c16:uniqueId val="{00000007-5043-421A-A999-01D9B4E3297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43-421A-A999-01D9B4E32970}"/>
                </c:ext>
              </c:extLst>
            </c:dLbl>
            <c:dLbl>
              <c:idx val="10"/>
              <c:delete val="1"/>
              <c:extLst>
                <c:ext xmlns:c15="http://schemas.microsoft.com/office/drawing/2012/chart" uri="{CE6537A1-D6FC-4f65-9D91-7224C49458BB}"/>
                <c:ext xmlns:c16="http://schemas.microsoft.com/office/drawing/2014/chart" uri="{C3380CC4-5D6E-409C-BE32-E72D297353CC}">
                  <c16:uniqueId val="{00000009-5043-421A-A999-01D9B4E32970}"/>
                </c:ext>
              </c:extLst>
            </c:dLbl>
            <c:dLbl>
              <c:idx val="11"/>
              <c:delete val="1"/>
              <c:extLst>
                <c:ext xmlns:c15="http://schemas.microsoft.com/office/drawing/2012/chart" uri="{CE6537A1-D6FC-4f65-9D91-7224C49458BB}"/>
                <c:ext xmlns:c16="http://schemas.microsoft.com/office/drawing/2014/chart" uri="{C3380CC4-5D6E-409C-BE32-E72D297353CC}">
                  <c16:uniqueId val="{0000000A-5043-421A-A999-01D9B4E329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Germany</c:v>
                </c:pt>
                <c:pt idx="2">
                  <c:v>China</c:v>
                </c:pt>
                <c:pt idx="3">
                  <c:v>United Kingdom</c:v>
                </c:pt>
                <c:pt idx="4">
                  <c:v>Japan</c:v>
                </c:pt>
                <c:pt idx="5">
                  <c:v>France</c:v>
                </c:pt>
                <c:pt idx="6">
                  <c:v>Brazil</c:v>
                </c:pt>
                <c:pt idx="7">
                  <c:v>Russia</c:v>
                </c:pt>
                <c:pt idx="8">
                  <c:v>Qatar</c:v>
                </c:pt>
                <c:pt idx="9">
                  <c:v>Denmark</c:v>
                </c:pt>
              </c:strCache>
            </c:strRef>
          </c:cat>
          <c:val>
            <c:numRef>
              <c:f>Sheet1!$B$2:$B$11</c:f>
              <c:numCache>
                <c:formatCode>###0.0</c:formatCode>
                <c:ptCount val="10"/>
                <c:pt idx="0">
                  <c:v>34.9</c:v>
                </c:pt>
                <c:pt idx="1">
                  <c:v>27.6</c:v>
                </c:pt>
                <c:pt idx="2">
                  <c:v>7.1</c:v>
                </c:pt>
                <c:pt idx="3">
                  <c:v>5.6</c:v>
                </c:pt>
                <c:pt idx="4">
                  <c:v>4.5999999999999996</c:v>
                </c:pt>
                <c:pt idx="5">
                  <c:v>5.2</c:v>
                </c:pt>
                <c:pt idx="6">
                  <c:v>2.7</c:v>
                </c:pt>
                <c:pt idx="7">
                  <c:v>1</c:v>
                </c:pt>
                <c:pt idx="8">
                  <c:v>1.3</c:v>
                </c:pt>
                <c:pt idx="9">
                  <c:v>5.2</c:v>
                </c:pt>
              </c:numCache>
            </c:numRef>
          </c:val>
          <c:extLst>
            <c:ext xmlns:c16="http://schemas.microsoft.com/office/drawing/2014/chart" uri="{C3380CC4-5D6E-409C-BE32-E72D297353CC}">
              <c16:uniqueId val="{0000000B-5043-421A-A999-01D9B4E32970}"/>
            </c:ext>
          </c:extLst>
        </c:ser>
        <c:ser>
          <c:idx val="1"/>
          <c:order val="1"/>
          <c:tx>
            <c:strRef>
              <c:f>Sheet1!$C$1</c:f>
              <c:strCache>
                <c:ptCount val="1"/>
                <c:pt idx="0">
                  <c:v>2. Country</c:v>
                </c:pt>
              </c:strCache>
            </c:strRef>
          </c:tx>
          <c:spPr>
            <a:solidFill>
              <a:srgbClr val="72ACB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43-421A-A999-01D9B4E3297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43-421A-A999-01D9B4E3297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043-421A-A999-01D9B4E329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043-421A-A999-01D9B4E3297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43-421A-A999-01D9B4E3297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43-421A-A999-01D9B4E32970}"/>
                </c:ext>
              </c:extLst>
            </c:dLbl>
            <c:spPr>
              <a:noFill/>
              <a:ln>
                <a:noFill/>
              </a:ln>
              <a:effectLst/>
            </c:spPr>
            <c:txPr>
              <a:bodyPr wrap="square" lIns="38100" tIns="19050" rIns="38100" bIns="19050" anchor="ctr">
                <a:spAutoFit/>
              </a:bodyPr>
              <a:lstStyle/>
              <a:p>
                <a:pPr>
                  <a:defRPr sz="1000">
                    <a:solidFill>
                      <a:schemeClr val="bg1"/>
                    </a:solidFill>
                    <a:latin typeface="Verdana" panose="020B0604030504040204" pitchFamily="34" charset="0"/>
                    <a:ea typeface="Verdana" panose="020B0604030504040204" pitchFamily="34" charset="0"/>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Germany</c:v>
                </c:pt>
                <c:pt idx="2">
                  <c:v>China</c:v>
                </c:pt>
                <c:pt idx="3">
                  <c:v>United Kingdom</c:v>
                </c:pt>
                <c:pt idx="4">
                  <c:v>Japan</c:v>
                </c:pt>
                <c:pt idx="5">
                  <c:v>France</c:v>
                </c:pt>
                <c:pt idx="6">
                  <c:v>Brazil</c:v>
                </c:pt>
                <c:pt idx="7">
                  <c:v>Russia</c:v>
                </c:pt>
                <c:pt idx="8">
                  <c:v>Qatar</c:v>
                </c:pt>
                <c:pt idx="9">
                  <c:v>Denmark</c:v>
                </c:pt>
              </c:strCache>
            </c:strRef>
          </c:cat>
          <c:val>
            <c:numRef>
              <c:f>Sheet1!$C$2:$C$11</c:f>
              <c:numCache>
                <c:formatCode>###0.0</c:formatCode>
                <c:ptCount val="10"/>
                <c:pt idx="0">
                  <c:v>24.2</c:v>
                </c:pt>
                <c:pt idx="1">
                  <c:v>16.600000000000001</c:v>
                </c:pt>
                <c:pt idx="2">
                  <c:v>15.5</c:v>
                </c:pt>
                <c:pt idx="3">
                  <c:v>6.7</c:v>
                </c:pt>
                <c:pt idx="4">
                  <c:v>7.2</c:v>
                </c:pt>
                <c:pt idx="5">
                  <c:v>5.2</c:v>
                </c:pt>
                <c:pt idx="6">
                  <c:v>7.2</c:v>
                </c:pt>
                <c:pt idx="7" formatCode="####.0">
                  <c:v>0.9</c:v>
                </c:pt>
                <c:pt idx="8">
                  <c:v>4</c:v>
                </c:pt>
                <c:pt idx="9">
                  <c:v>2.9</c:v>
                </c:pt>
              </c:numCache>
            </c:numRef>
          </c:val>
          <c:extLst>
            <c:ext xmlns:c16="http://schemas.microsoft.com/office/drawing/2014/chart" uri="{C3380CC4-5D6E-409C-BE32-E72D297353CC}">
              <c16:uniqueId val="{00000012-5043-421A-A999-01D9B4E32970}"/>
            </c:ext>
          </c:extLst>
        </c:ser>
        <c:ser>
          <c:idx val="2"/>
          <c:order val="2"/>
          <c:tx>
            <c:strRef>
              <c:f>Sheet1!$D$1</c:f>
              <c:strCache>
                <c:ptCount val="1"/>
                <c:pt idx="0">
                  <c:v>3. Country</c:v>
                </c:pt>
              </c:strCache>
            </c:strRef>
          </c:tx>
          <c:spPr>
            <a:solidFill>
              <a:schemeClr val="accent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043-421A-A999-01D9B4E3297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043-421A-A999-01D9B4E3297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043-421A-A999-01D9B4E3297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043-421A-A999-01D9B4E3297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043-421A-A999-01D9B4E3297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043-421A-A999-01D9B4E32970}"/>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043-421A-A999-01D9B4E32970}"/>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043-421A-A999-01D9B4E3297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043-421A-A999-01D9B4E32970}"/>
                </c:ext>
              </c:extLst>
            </c:dLbl>
            <c:spPr>
              <a:noFill/>
              <a:ln>
                <a:noFill/>
              </a:ln>
              <a:effectLst/>
            </c:spPr>
            <c:txPr>
              <a:bodyPr wrap="square" lIns="38100" tIns="19050" rIns="38100" bIns="19050" anchor="ctr">
                <a:spAutoFit/>
              </a:bodyPr>
              <a:lstStyle/>
              <a:p>
                <a:pPr>
                  <a:defRPr>
                    <a:solidFill>
                      <a:schemeClr val="bg1"/>
                    </a:solidFill>
                  </a:defRPr>
                </a:pPr>
                <a:endParaRPr lang="en-T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Sheet1!$A$2:$A$11</c:f>
              <c:strCache>
                <c:ptCount val="10"/>
                <c:pt idx="0">
                  <c:v>USA</c:v>
                </c:pt>
                <c:pt idx="1">
                  <c:v>Germany</c:v>
                </c:pt>
                <c:pt idx="2">
                  <c:v>China</c:v>
                </c:pt>
                <c:pt idx="3">
                  <c:v>United Kingdom</c:v>
                </c:pt>
                <c:pt idx="4">
                  <c:v>Japan</c:v>
                </c:pt>
                <c:pt idx="5">
                  <c:v>France</c:v>
                </c:pt>
                <c:pt idx="6">
                  <c:v>Brazil</c:v>
                </c:pt>
                <c:pt idx="7">
                  <c:v>Russia</c:v>
                </c:pt>
                <c:pt idx="8">
                  <c:v>Qatar</c:v>
                </c:pt>
                <c:pt idx="9">
                  <c:v>Denmark</c:v>
                </c:pt>
              </c:strCache>
            </c:strRef>
          </c:cat>
          <c:val>
            <c:numRef>
              <c:f>Sheet1!$D$2:$D$11</c:f>
              <c:numCache>
                <c:formatCode>###0.0</c:formatCode>
                <c:ptCount val="10"/>
                <c:pt idx="0">
                  <c:v>9.8000000000000007</c:v>
                </c:pt>
                <c:pt idx="1">
                  <c:v>8.6999999999999993</c:v>
                </c:pt>
                <c:pt idx="2">
                  <c:v>17</c:v>
                </c:pt>
                <c:pt idx="3">
                  <c:v>9.5</c:v>
                </c:pt>
                <c:pt idx="4">
                  <c:v>9.5</c:v>
                </c:pt>
                <c:pt idx="5">
                  <c:v>6.8</c:v>
                </c:pt>
                <c:pt idx="6">
                  <c:v>4.3</c:v>
                </c:pt>
                <c:pt idx="7">
                  <c:v>10.6</c:v>
                </c:pt>
                <c:pt idx="8">
                  <c:v>7.1</c:v>
                </c:pt>
                <c:pt idx="9">
                  <c:v>3.6</c:v>
                </c:pt>
              </c:numCache>
            </c:numRef>
          </c:val>
          <c:extLst>
            <c:ext xmlns:c16="http://schemas.microsoft.com/office/drawing/2014/chart" uri="{C3380CC4-5D6E-409C-BE32-E72D297353CC}">
              <c16:uniqueId val="{0000001C-5043-421A-A999-01D9B4E32970}"/>
            </c:ext>
          </c:extLst>
        </c:ser>
        <c:dLbls>
          <c:showLegendKey val="0"/>
          <c:showVal val="0"/>
          <c:showCatName val="0"/>
          <c:showSerName val="0"/>
          <c:showPercent val="0"/>
          <c:showBubbleSize val="0"/>
        </c:dLbls>
        <c:gapWidth val="75"/>
        <c:overlap val="100"/>
        <c:axId val="-917936192"/>
        <c:axId val="-917943264"/>
      </c:barChart>
      <c:catAx>
        <c:axId val="-91793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TR"/>
          </a:p>
        </c:txPr>
        <c:crossAx val="-917943264"/>
        <c:crosses val="autoZero"/>
        <c:auto val="1"/>
        <c:lblAlgn val="ctr"/>
        <c:lblOffset val="100"/>
        <c:noMultiLvlLbl val="0"/>
      </c:catAx>
      <c:valAx>
        <c:axId val="-917943264"/>
        <c:scaling>
          <c:orientation val="minMax"/>
          <c:max val="100"/>
          <c:min val="0"/>
        </c:scaling>
        <c:delete val="1"/>
        <c:axPos val="t"/>
        <c:numFmt formatCode="###0.0" sourceLinked="1"/>
        <c:majorTickMark val="out"/>
        <c:minorTickMark val="none"/>
        <c:tickLblPos val="nextTo"/>
        <c:crossAx val="-917936192"/>
        <c:crosses val="autoZero"/>
        <c:crossBetween val="between"/>
      </c:valAx>
      <c:spPr>
        <a:noFill/>
        <a:ln>
          <a:noFill/>
        </a:ln>
        <a:effectLst/>
      </c:spPr>
    </c:plotArea>
    <c:legend>
      <c:legendPos val="b"/>
      <c:layout>
        <c:manualLayout>
          <c:xMode val="edge"/>
          <c:yMode val="edge"/>
          <c:x val="0.34564703726392798"/>
          <c:y val="0.94225023147588138"/>
          <c:w val="0.50730545201970978"/>
          <c:h val="5.078859533048447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legend>
    <c:plotVisOnly val="1"/>
    <c:dispBlanksAs val="gap"/>
    <c:showDLblsOverMax val="0"/>
  </c:chart>
  <c:spPr>
    <a:noFill/>
    <a:ln>
      <a:noFill/>
    </a:ln>
    <a:effectLst/>
  </c:spPr>
  <c:txPr>
    <a:bodyPr/>
    <a:lstStyle/>
    <a:p>
      <a:pPr>
        <a:defRPr/>
      </a:pPr>
      <a:endParaRPr lang="en-T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86EC-4134-91B6-BC4F2F82BB15}"/>
              </c:ext>
            </c:extLst>
          </c:dPt>
          <c:dPt>
            <c:idx val="1"/>
            <c:invertIfNegative val="0"/>
            <c:bubble3D val="0"/>
            <c:spPr>
              <a:solidFill>
                <a:srgbClr val="FF6161"/>
              </a:solidFill>
              <a:ln>
                <a:noFill/>
              </a:ln>
              <a:effectLst/>
            </c:spPr>
            <c:extLst>
              <c:ext xmlns:c16="http://schemas.microsoft.com/office/drawing/2014/chart" uri="{C3380CC4-5D6E-409C-BE32-E72D297353CC}">
                <c16:uniqueId val="{00000003-86EC-4134-91B6-BC4F2F82BB15}"/>
              </c:ext>
            </c:extLst>
          </c:dPt>
          <c:dPt>
            <c:idx val="2"/>
            <c:invertIfNegative val="0"/>
            <c:bubble3D val="0"/>
            <c:spPr>
              <a:solidFill>
                <a:srgbClr val="A6A6A6"/>
              </a:solidFill>
              <a:ln>
                <a:noFill/>
              </a:ln>
              <a:effectLst/>
            </c:spPr>
            <c:extLst>
              <c:ext xmlns:c16="http://schemas.microsoft.com/office/drawing/2014/chart" uri="{C3380CC4-5D6E-409C-BE32-E72D297353CC}">
                <c16:uniqueId val="{00000005-86EC-4134-91B6-BC4F2F82BB1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6EC-4134-91B6-BC4F2F82BB1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6EC-4134-91B6-BC4F2F82BB1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Highly Underdeveloped</c:v>
                </c:pt>
                <c:pt idx="1">
                  <c:v>Underdeveloped</c:v>
                </c:pt>
                <c:pt idx="2">
                  <c:v>Average</c:v>
                </c:pt>
                <c:pt idx="3">
                  <c:v>Developed</c:v>
                </c:pt>
                <c:pt idx="4">
                  <c:v>Highly Developed</c:v>
                </c:pt>
              </c:strCache>
            </c:strRef>
          </c:cat>
          <c:val>
            <c:numRef>
              <c:f>Sheet1!$B$2:$B$6</c:f>
              <c:numCache>
                <c:formatCode>###0.0</c:formatCode>
                <c:ptCount val="5"/>
                <c:pt idx="0">
                  <c:v>0.6</c:v>
                </c:pt>
                <c:pt idx="1">
                  <c:v>1.9</c:v>
                </c:pt>
                <c:pt idx="2">
                  <c:v>8.1</c:v>
                </c:pt>
                <c:pt idx="3">
                  <c:v>62.2</c:v>
                </c:pt>
                <c:pt idx="4">
                  <c:v>23.5</c:v>
                </c:pt>
              </c:numCache>
            </c:numRef>
          </c:val>
          <c:extLst>
            <c:ext xmlns:c16="http://schemas.microsoft.com/office/drawing/2014/chart" uri="{C3380CC4-5D6E-409C-BE32-E72D297353CC}">
              <c16:uniqueId val="{0000000A-86EC-4134-91B6-BC4F2F82BB15}"/>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71E0-4BDC-81FB-1C9BA17F9AE4}"/>
              </c:ext>
            </c:extLst>
          </c:dPt>
          <c:dPt>
            <c:idx val="1"/>
            <c:invertIfNegative val="0"/>
            <c:bubble3D val="0"/>
            <c:spPr>
              <a:solidFill>
                <a:srgbClr val="FF6161"/>
              </a:solidFill>
              <a:ln>
                <a:noFill/>
              </a:ln>
              <a:effectLst/>
            </c:spPr>
            <c:extLst>
              <c:ext xmlns:c16="http://schemas.microsoft.com/office/drawing/2014/chart" uri="{C3380CC4-5D6E-409C-BE32-E72D297353CC}">
                <c16:uniqueId val="{00000003-71E0-4BDC-81FB-1C9BA17F9AE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71E0-4BDC-81FB-1C9BA17F9AE4}"/>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71E0-4BDC-81FB-1C9BA17F9AE4}"/>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71E0-4BDC-81FB-1C9BA17F9AE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0.9</c:v>
                </c:pt>
                <c:pt idx="1">
                  <c:v>3.8</c:v>
                </c:pt>
                <c:pt idx="2">
                  <c:v>13</c:v>
                </c:pt>
                <c:pt idx="3">
                  <c:v>59.6</c:v>
                </c:pt>
                <c:pt idx="4">
                  <c:v>17.899999999999999</c:v>
                </c:pt>
              </c:numCache>
            </c:numRef>
          </c:val>
          <c:extLst>
            <c:ext xmlns:c16="http://schemas.microsoft.com/office/drawing/2014/chart" uri="{C3380CC4-5D6E-409C-BE32-E72D297353CC}">
              <c16:uniqueId val="{0000000A-71E0-4BDC-81FB-1C9BA17F9AE4}"/>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5DBE-4AB7-86AC-1DD4F872E6AE}"/>
              </c:ext>
            </c:extLst>
          </c:dPt>
          <c:dPt>
            <c:idx val="1"/>
            <c:invertIfNegative val="0"/>
            <c:bubble3D val="0"/>
            <c:extLst>
              <c:ext xmlns:c16="http://schemas.microsoft.com/office/drawing/2014/chart" uri="{C3380CC4-5D6E-409C-BE32-E72D297353CC}">
                <c16:uniqueId val="{00000003-5DBE-4AB7-86AC-1DD4F872E6AE}"/>
              </c:ext>
            </c:extLst>
          </c:dPt>
          <c:dPt>
            <c:idx val="2"/>
            <c:invertIfNegative val="0"/>
            <c:bubble3D val="0"/>
            <c:spPr>
              <a:solidFill>
                <a:srgbClr val="A6A6A6"/>
              </a:solidFill>
              <a:ln>
                <a:noFill/>
              </a:ln>
              <a:effectLst/>
            </c:spPr>
            <c:extLst>
              <c:ext xmlns:c16="http://schemas.microsoft.com/office/drawing/2014/chart" uri="{C3380CC4-5D6E-409C-BE32-E72D297353CC}">
                <c16:uniqueId val="{00000005-5DBE-4AB7-86AC-1DD4F872E6A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5DBE-4AB7-86AC-1DD4F872E6A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5DBE-4AB7-86AC-1DD4F872E6A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0.6</c:v>
                </c:pt>
                <c:pt idx="1">
                  <c:v>3.8</c:v>
                </c:pt>
                <c:pt idx="2">
                  <c:v>14.2</c:v>
                </c:pt>
                <c:pt idx="3">
                  <c:v>44.3</c:v>
                </c:pt>
                <c:pt idx="4">
                  <c:v>33.4</c:v>
                </c:pt>
              </c:numCache>
            </c:numRef>
          </c:val>
          <c:extLst>
            <c:ext xmlns:c16="http://schemas.microsoft.com/office/drawing/2014/chart" uri="{C3380CC4-5D6E-409C-BE32-E72D297353CC}">
              <c16:uniqueId val="{0000000A-5DBE-4AB7-86AC-1DD4F872E6AE}"/>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3982582252399"/>
          <c:y val="0"/>
          <c:w val="0.64400799294316724"/>
          <c:h val="0.88983035013639256"/>
        </c:manualLayout>
      </c:layout>
      <c:barChart>
        <c:barDir val="bar"/>
        <c:grouping val="clustered"/>
        <c:varyColors val="0"/>
        <c:ser>
          <c:idx val="0"/>
          <c:order val="0"/>
          <c:tx>
            <c:strRef>
              <c:f>Sheet1!$B$1</c:f>
              <c:strCache>
                <c:ptCount val="1"/>
                <c:pt idx="0">
                  <c:v>A</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Socio-Economic status</c:v>
                </c:pt>
              </c:strCache>
            </c:strRef>
          </c:cat>
          <c:val>
            <c:numRef>
              <c:f>Sheet1!$B$2</c:f>
              <c:numCache>
                <c:formatCode>###0.0</c:formatCode>
                <c:ptCount val="1"/>
                <c:pt idx="0">
                  <c:v>2.9087261785356069</c:v>
                </c:pt>
              </c:numCache>
            </c:numRef>
          </c:val>
          <c:extLst>
            <c:ext xmlns:c16="http://schemas.microsoft.com/office/drawing/2014/chart" uri="{C3380CC4-5D6E-409C-BE32-E72D297353CC}">
              <c16:uniqueId val="{00000000-C772-42B2-9C08-FBAA3F7B7395}"/>
            </c:ext>
          </c:extLst>
        </c:ser>
        <c:ser>
          <c:idx val="1"/>
          <c:order val="1"/>
          <c:tx>
            <c:strRef>
              <c:f>Sheet1!$C$1</c:f>
              <c:strCache>
                <c:ptCount val="1"/>
                <c:pt idx="0">
                  <c:v>B</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Socio-Economic status</c:v>
                </c:pt>
              </c:strCache>
            </c:strRef>
          </c:cat>
          <c:val>
            <c:numRef>
              <c:f>Sheet1!$C$2</c:f>
              <c:numCache>
                <c:formatCode>###0.0</c:formatCode>
                <c:ptCount val="1"/>
                <c:pt idx="0">
                  <c:v>16.0481444332999</c:v>
                </c:pt>
              </c:numCache>
            </c:numRef>
          </c:val>
          <c:extLst>
            <c:ext xmlns:c16="http://schemas.microsoft.com/office/drawing/2014/chart" uri="{C3380CC4-5D6E-409C-BE32-E72D297353CC}">
              <c16:uniqueId val="{00000001-C772-42B2-9C08-FBAA3F7B7395}"/>
            </c:ext>
          </c:extLst>
        </c:ser>
        <c:ser>
          <c:idx val="2"/>
          <c:order val="2"/>
          <c:tx>
            <c:strRef>
              <c:f>Sheet1!$D$1</c:f>
              <c:strCache>
                <c:ptCount val="1"/>
                <c:pt idx="0">
                  <c:v>C1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Socio-Economic status</c:v>
                </c:pt>
              </c:strCache>
            </c:strRef>
          </c:cat>
          <c:val>
            <c:numRef>
              <c:f>Sheet1!$D$2</c:f>
              <c:numCache>
                <c:formatCode>###0.0</c:formatCode>
                <c:ptCount val="1"/>
                <c:pt idx="0">
                  <c:v>21.965897693079238</c:v>
                </c:pt>
              </c:numCache>
            </c:numRef>
          </c:val>
          <c:extLst>
            <c:ext xmlns:c16="http://schemas.microsoft.com/office/drawing/2014/chart" uri="{C3380CC4-5D6E-409C-BE32-E72D297353CC}">
              <c16:uniqueId val="{00000002-C772-42B2-9C08-FBAA3F7B7395}"/>
            </c:ext>
          </c:extLst>
        </c:ser>
        <c:ser>
          <c:idx val="3"/>
          <c:order val="3"/>
          <c:tx>
            <c:strRef>
              <c:f>Sheet1!$E$1</c:f>
              <c:strCache>
                <c:ptCount val="1"/>
                <c:pt idx="0">
                  <c:v>C2</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Socio-Economic status</c:v>
                </c:pt>
              </c:strCache>
            </c:strRef>
          </c:cat>
          <c:val>
            <c:numRef>
              <c:f>Sheet1!$E$2</c:f>
              <c:numCache>
                <c:formatCode>###0.0</c:formatCode>
                <c:ptCount val="1"/>
                <c:pt idx="0">
                  <c:v>31.293881644934803</c:v>
                </c:pt>
              </c:numCache>
            </c:numRef>
          </c:val>
          <c:extLst>
            <c:ext xmlns:c16="http://schemas.microsoft.com/office/drawing/2014/chart" uri="{C3380CC4-5D6E-409C-BE32-E72D297353CC}">
              <c16:uniqueId val="{00000003-C772-42B2-9C08-FBAA3F7B7395}"/>
            </c:ext>
          </c:extLst>
        </c:ser>
        <c:ser>
          <c:idx val="4"/>
          <c:order val="4"/>
          <c:tx>
            <c:strRef>
              <c:f>Sheet1!$F$1</c:f>
              <c:strCache>
                <c:ptCount val="1"/>
                <c:pt idx="0">
                  <c:v>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Socio-Economic status</c:v>
                </c:pt>
              </c:strCache>
            </c:strRef>
          </c:cat>
          <c:val>
            <c:numRef>
              <c:f>Sheet1!$F$2</c:f>
              <c:numCache>
                <c:formatCode>###0.0</c:formatCode>
                <c:ptCount val="1"/>
                <c:pt idx="0">
                  <c:v>16.750250752256772</c:v>
                </c:pt>
              </c:numCache>
            </c:numRef>
          </c:val>
          <c:extLst>
            <c:ext xmlns:c16="http://schemas.microsoft.com/office/drawing/2014/chart" uri="{C3380CC4-5D6E-409C-BE32-E72D297353CC}">
              <c16:uniqueId val="{00000004-C772-42B2-9C08-FBAA3F7B7395}"/>
            </c:ext>
          </c:extLst>
        </c:ser>
        <c:ser>
          <c:idx val="5"/>
          <c:order val="5"/>
          <c:tx>
            <c:strRef>
              <c:f>Sheet1!$G$1</c:f>
              <c:strCache>
                <c:ptCount val="1"/>
                <c:pt idx="0">
                  <c:v>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Socio-Economic status</c:v>
                </c:pt>
              </c:strCache>
            </c:strRef>
          </c:cat>
          <c:val>
            <c:numRef>
              <c:f>Sheet1!$G$2</c:f>
              <c:numCache>
                <c:formatCode>###0.0</c:formatCode>
                <c:ptCount val="1"/>
                <c:pt idx="0">
                  <c:v>11.033099297893681</c:v>
                </c:pt>
              </c:numCache>
            </c:numRef>
          </c:val>
          <c:extLst>
            <c:ext xmlns:c16="http://schemas.microsoft.com/office/drawing/2014/chart" uri="{C3380CC4-5D6E-409C-BE32-E72D297353CC}">
              <c16:uniqueId val="{00000005-C772-42B2-9C08-FBAA3F7B7395}"/>
            </c:ext>
          </c:extLst>
        </c:ser>
        <c:dLbls>
          <c:dLblPos val="outEnd"/>
          <c:showLegendKey val="0"/>
          <c:showVal val="1"/>
          <c:showCatName val="0"/>
          <c:showSerName val="0"/>
          <c:showPercent val="0"/>
          <c:showBubbleSize val="0"/>
        </c:dLbls>
        <c:gapWidth val="125"/>
        <c:overlap val="-20"/>
        <c:axId val="229702768"/>
        <c:axId val="229703160"/>
      </c:barChart>
      <c:catAx>
        <c:axId val="2297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703160"/>
        <c:crosses val="autoZero"/>
        <c:auto val="1"/>
        <c:lblAlgn val="ctr"/>
        <c:lblOffset val="100"/>
        <c:noMultiLvlLbl val="0"/>
      </c:catAx>
      <c:valAx>
        <c:axId val="229703160"/>
        <c:scaling>
          <c:orientation val="minMax"/>
        </c:scaling>
        <c:delete val="1"/>
        <c:axPos val="t"/>
        <c:numFmt formatCode="###0.0" sourceLinked="1"/>
        <c:majorTickMark val="none"/>
        <c:minorTickMark val="none"/>
        <c:tickLblPos val="nextTo"/>
        <c:crossAx val="229702768"/>
        <c:crosses val="autoZero"/>
        <c:crossBetween val="between"/>
      </c:valAx>
      <c:spPr>
        <a:noFill/>
        <a:ln>
          <a:noFill/>
        </a:ln>
        <a:effectLst/>
      </c:spPr>
    </c:plotArea>
    <c:legend>
      <c:legendPos val="r"/>
      <c:layout>
        <c:manualLayout>
          <c:xMode val="edge"/>
          <c:yMode val="edge"/>
          <c:x val="0.84688604793827205"/>
          <c:y val="2.6329495600191634E-2"/>
          <c:w val="0.14380650762943872"/>
          <c:h val="0.82908368319825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mj-lt"/>
          <a:ea typeface="Open Sans Light" panose="020B0306030504020204" pitchFamily="34" charset="0"/>
          <a:cs typeface="Open Sans Light" panose="020B0306030504020204" pitchFamily="34" charset="0"/>
        </a:defRPr>
      </a:pPr>
      <a:endParaRPr lang="en-T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2985-4248-BF91-EEA371DE579C}"/>
              </c:ext>
            </c:extLst>
          </c:dPt>
          <c:dPt>
            <c:idx val="1"/>
            <c:invertIfNegative val="0"/>
            <c:bubble3D val="0"/>
            <c:spPr>
              <a:solidFill>
                <a:srgbClr val="FF6161"/>
              </a:solidFill>
              <a:ln>
                <a:noFill/>
              </a:ln>
              <a:effectLst/>
            </c:spPr>
            <c:extLst>
              <c:ext xmlns:c16="http://schemas.microsoft.com/office/drawing/2014/chart" uri="{C3380CC4-5D6E-409C-BE32-E72D297353CC}">
                <c16:uniqueId val="{00000003-2985-4248-BF91-EEA371DE579C}"/>
              </c:ext>
            </c:extLst>
          </c:dPt>
          <c:dPt>
            <c:idx val="2"/>
            <c:invertIfNegative val="0"/>
            <c:bubble3D val="0"/>
            <c:spPr>
              <a:solidFill>
                <a:srgbClr val="A6A6A6"/>
              </a:solidFill>
              <a:ln>
                <a:noFill/>
              </a:ln>
              <a:effectLst/>
            </c:spPr>
            <c:extLst>
              <c:ext xmlns:c16="http://schemas.microsoft.com/office/drawing/2014/chart" uri="{C3380CC4-5D6E-409C-BE32-E72D297353CC}">
                <c16:uniqueId val="{00000005-2985-4248-BF91-EEA371DE579C}"/>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2985-4248-BF91-EEA371DE579C}"/>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2985-4248-BF91-EEA371DE579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1.4</c:v>
                </c:pt>
                <c:pt idx="1">
                  <c:v>2.9</c:v>
                </c:pt>
                <c:pt idx="2">
                  <c:v>9.5</c:v>
                </c:pt>
                <c:pt idx="3">
                  <c:v>57.5</c:v>
                </c:pt>
                <c:pt idx="4">
                  <c:v>21.5</c:v>
                </c:pt>
              </c:numCache>
            </c:numRef>
          </c:val>
          <c:extLst>
            <c:ext xmlns:c16="http://schemas.microsoft.com/office/drawing/2014/chart" uri="{C3380CC4-5D6E-409C-BE32-E72D297353CC}">
              <c16:uniqueId val="{0000000A-2985-4248-BF91-EEA371DE579C}"/>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8816946534395"/>
          <c:y val="5.7436135041253706E-3"/>
          <c:w val="0.45611830534656039"/>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B5-4F57-AC54-025BD451A28E}"/>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Not Being Supportive</c:v>
                </c:pt>
                <c:pt idx="1">
                  <c:v>Conflict of Interest</c:v>
                </c:pt>
                <c:pt idx="2">
                  <c:v>The Weakness of the Turkish Economy</c:v>
                </c:pt>
                <c:pt idx="3">
                  <c:v>The Weakness of the International Relations</c:v>
                </c:pt>
                <c:pt idx="4">
                  <c:v>Insufficient Import/Export</c:v>
                </c:pt>
                <c:pt idx="5">
                  <c:v>Being Obstructive</c:v>
                </c:pt>
                <c:pt idx="6">
                  <c:v>Problems with its position on Turkey</c:v>
                </c:pt>
                <c:pt idx="7">
                  <c:v>Difference of Opinion</c:v>
                </c:pt>
                <c:pt idx="8">
                  <c:v>Uncertainity of Policies in Turkey</c:v>
                </c:pt>
                <c:pt idx="9">
                  <c:v>Not Liking Turkey</c:v>
                </c:pt>
                <c:pt idx="10">
                  <c:v>The Reflection in TV Programs</c:v>
                </c:pt>
                <c:pt idx="11">
                  <c:v>Not providing employment</c:v>
                </c:pt>
              </c:strCache>
            </c:strRef>
          </c:cat>
          <c:val>
            <c:numRef>
              <c:f>Sheet1!$B$2:$B$13</c:f>
              <c:numCache>
                <c:formatCode>0.0</c:formatCode>
                <c:ptCount val="12"/>
                <c:pt idx="0" formatCode="###0.0">
                  <c:v>1.4000000000000001</c:v>
                </c:pt>
                <c:pt idx="1">
                  <c:v>0.89999999999999991</c:v>
                </c:pt>
                <c:pt idx="2">
                  <c:v>0.6</c:v>
                </c:pt>
                <c:pt idx="3">
                  <c:v>0.6</c:v>
                </c:pt>
                <c:pt idx="4">
                  <c:v>0.4</c:v>
                </c:pt>
                <c:pt idx="5">
                  <c:v>0.3</c:v>
                </c:pt>
                <c:pt idx="6">
                  <c:v>0.2</c:v>
                </c:pt>
                <c:pt idx="7">
                  <c:v>0.2</c:v>
                </c:pt>
                <c:pt idx="8">
                  <c:v>0.2</c:v>
                </c:pt>
                <c:pt idx="9">
                  <c:v>0.2</c:v>
                </c:pt>
                <c:pt idx="10">
                  <c:v>0.2</c:v>
                </c:pt>
                <c:pt idx="11">
                  <c:v>0.2</c:v>
                </c:pt>
              </c:numCache>
            </c:numRef>
          </c:val>
          <c:extLst>
            <c:ext xmlns:c16="http://schemas.microsoft.com/office/drawing/2014/chart" uri="{C3380CC4-5D6E-409C-BE32-E72D297353CC}">
              <c16:uniqueId val="{00000001-0AB5-4F57-AC54-025BD451A28E}"/>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8570920428261"/>
          <c:y val="1.0194180059859743E-2"/>
          <c:w val="0.61710070752369905"/>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99-4DA6-B7DC-9EF29D80818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1st Place</c:v>
                </c:pt>
                <c:pt idx="1">
                  <c:v>2-3. place</c:v>
                </c:pt>
                <c:pt idx="2">
                  <c:v>4-5. place</c:v>
                </c:pt>
                <c:pt idx="3">
                  <c:v>6-7. place</c:v>
                </c:pt>
                <c:pt idx="4">
                  <c:v>8-9. place</c:v>
                </c:pt>
                <c:pt idx="5">
                  <c:v>10 and above</c:v>
                </c:pt>
              </c:strCache>
            </c:strRef>
          </c:cat>
          <c:val>
            <c:numRef>
              <c:f>Sheet1!$B$2:$B$7</c:f>
              <c:numCache>
                <c:formatCode>###0.0</c:formatCode>
                <c:ptCount val="6"/>
                <c:pt idx="0">
                  <c:v>6.3</c:v>
                </c:pt>
                <c:pt idx="1">
                  <c:v>22.6</c:v>
                </c:pt>
                <c:pt idx="2">
                  <c:v>27.5</c:v>
                </c:pt>
                <c:pt idx="3">
                  <c:v>18</c:v>
                </c:pt>
                <c:pt idx="4">
                  <c:v>9.6000000000000014</c:v>
                </c:pt>
                <c:pt idx="5">
                  <c:v>15.999999999999993</c:v>
                </c:pt>
              </c:numCache>
            </c:numRef>
          </c:val>
          <c:extLst>
            <c:ext xmlns:c16="http://schemas.microsoft.com/office/drawing/2014/chart" uri="{C3380CC4-5D6E-409C-BE32-E72D297353CC}">
              <c16:uniqueId val="{00000001-F099-4DA6-B7DC-9EF29D808182}"/>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60901455875288"/>
          <c:y val="5.7802521100195894E-3"/>
          <c:w val="0.45611830534656039"/>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B6-464F-A5C0-556BAFA0BE8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Durable products</c:v>
                </c:pt>
                <c:pt idx="1">
                  <c:v>High Quality</c:v>
                </c:pt>
                <c:pt idx="2">
                  <c:v>Automobile</c:v>
                </c:pt>
                <c:pt idx="3">
                  <c:v>Reliable</c:v>
                </c:pt>
                <c:pt idx="4">
                  <c:v>Appliance</c:v>
                </c:pt>
                <c:pt idx="5">
                  <c:v> Bosch</c:v>
                </c:pt>
                <c:pt idx="6">
                  <c:v> Mercedes</c:v>
                </c:pt>
                <c:pt idx="7">
                  <c:v>Chocolate</c:v>
                </c:pt>
                <c:pt idx="8">
                  <c:v>Electronic Products</c:v>
                </c:pt>
                <c:pt idx="9">
                  <c:v>Technology</c:v>
                </c:pt>
                <c:pt idx="10">
                  <c:v>Strong</c:v>
                </c:pt>
              </c:strCache>
            </c:strRef>
          </c:cat>
          <c:val>
            <c:numRef>
              <c:f>Sheet1!$B$2:$B$12</c:f>
              <c:numCache>
                <c:formatCode>0.0</c:formatCode>
                <c:ptCount val="11"/>
                <c:pt idx="0" formatCode="###0.0">
                  <c:v>18.600000000000001</c:v>
                </c:pt>
                <c:pt idx="1">
                  <c:v>16.5</c:v>
                </c:pt>
                <c:pt idx="2">
                  <c:v>12.5</c:v>
                </c:pt>
                <c:pt idx="3">
                  <c:v>8.2000000000000011</c:v>
                </c:pt>
                <c:pt idx="4">
                  <c:v>3.9</c:v>
                </c:pt>
                <c:pt idx="5">
                  <c:v>3.3000000000000003</c:v>
                </c:pt>
                <c:pt idx="6">
                  <c:v>2.7</c:v>
                </c:pt>
                <c:pt idx="7">
                  <c:v>2.5</c:v>
                </c:pt>
                <c:pt idx="8">
                  <c:v>2.4</c:v>
                </c:pt>
                <c:pt idx="9">
                  <c:v>1.7999999999999998</c:v>
                </c:pt>
                <c:pt idx="10">
                  <c:v>1.6</c:v>
                </c:pt>
              </c:numCache>
            </c:numRef>
          </c:val>
          <c:extLst>
            <c:ext xmlns:c16="http://schemas.microsoft.com/office/drawing/2014/chart" uri="{C3380CC4-5D6E-409C-BE32-E72D297353CC}">
              <c16:uniqueId val="{00000001-FEB6-464F-A5C0-556BAFA0BE84}"/>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7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F5F-4CA3-B1DF-C3FDD7F6FAFF}"/>
              </c:ext>
            </c:extLst>
          </c:dPt>
          <c:dPt>
            <c:idx val="1"/>
            <c:invertIfNegative val="0"/>
            <c:bubble3D val="0"/>
            <c:spPr>
              <a:solidFill>
                <a:srgbClr val="FF6161"/>
              </a:solidFill>
              <a:ln>
                <a:noFill/>
              </a:ln>
              <a:effectLst/>
            </c:spPr>
            <c:extLst>
              <c:ext xmlns:c16="http://schemas.microsoft.com/office/drawing/2014/chart" uri="{C3380CC4-5D6E-409C-BE32-E72D297353CC}">
                <c16:uniqueId val="{00000003-AF5F-4CA3-B1DF-C3FDD7F6FAFF}"/>
              </c:ext>
            </c:extLst>
          </c:dPt>
          <c:dPt>
            <c:idx val="2"/>
            <c:invertIfNegative val="0"/>
            <c:bubble3D val="0"/>
            <c:spPr>
              <a:solidFill>
                <a:srgbClr val="A6A6A6"/>
              </a:solidFill>
              <a:ln>
                <a:noFill/>
              </a:ln>
              <a:effectLst/>
            </c:spPr>
            <c:extLst>
              <c:ext xmlns:c16="http://schemas.microsoft.com/office/drawing/2014/chart" uri="{C3380CC4-5D6E-409C-BE32-E72D297353CC}">
                <c16:uniqueId val="{00000005-AF5F-4CA3-B1DF-C3FDD7F6FAFF}"/>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F5F-4CA3-B1DF-C3FDD7F6FAFF}"/>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F5F-4CA3-B1DF-C3FDD7F6FAF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don't trust</c:v>
                </c:pt>
                <c:pt idx="1">
                  <c:v>Don't trust</c:v>
                </c:pt>
                <c:pt idx="2">
                  <c:v>Neither trust nor don't trust</c:v>
                </c:pt>
                <c:pt idx="3">
                  <c:v>Trust</c:v>
                </c:pt>
                <c:pt idx="4">
                  <c:v>Definitely trust</c:v>
                </c:pt>
              </c:strCache>
            </c:strRef>
          </c:cat>
          <c:val>
            <c:numRef>
              <c:f>Sheet1!$B$2:$B$6</c:f>
              <c:numCache>
                <c:formatCode>###0.0</c:formatCode>
                <c:ptCount val="5"/>
                <c:pt idx="0">
                  <c:v>0.4</c:v>
                </c:pt>
                <c:pt idx="1">
                  <c:v>1.6</c:v>
                </c:pt>
                <c:pt idx="2">
                  <c:v>3</c:v>
                </c:pt>
                <c:pt idx="3">
                  <c:v>64.099999999999994</c:v>
                </c:pt>
                <c:pt idx="4">
                  <c:v>30.4</c:v>
                </c:pt>
              </c:numCache>
            </c:numRef>
          </c:val>
          <c:extLst>
            <c:ext xmlns:c16="http://schemas.microsoft.com/office/drawing/2014/chart" uri="{C3380CC4-5D6E-409C-BE32-E72D297353CC}">
              <c16:uniqueId val="{0000000A-AF5F-4CA3-B1DF-C3FDD7F6FAFF}"/>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3714-4D43-9CD9-A1417289E2B5}"/>
              </c:ext>
            </c:extLst>
          </c:dPt>
          <c:dPt>
            <c:idx val="1"/>
            <c:invertIfNegative val="0"/>
            <c:bubble3D val="0"/>
            <c:spPr>
              <a:solidFill>
                <a:srgbClr val="FF6161"/>
              </a:solidFill>
              <a:ln>
                <a:noFill/>
              </a:ln>
              <a:effectLst/>
            </c:spPr>
            <c:extLst>
              <c:ext xmlns:c16="http://schemas.microsoft.com/office/drawing/2014/chart" uri="{C3380CC4-5D6E-409C-BE32-E72D297353CC}">
                <c16:uniqueId val="{00000003-3714-4D43-9CD9-A1417289E2B5}"/>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3714-4D43-9CD9-A1417289E2B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3714-4D43-9CD9-A1417289E2B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3714-4D43-9CD9-A1417289E2B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0.1</c:v>
                </c:pt>
                <c:pt idx="1">
                  <c:v>2</c:v>
                </c:pt>
                <c:pt idx="2">
                  <c:v>13</c:v>
                </c:pt>
                <c:pt idx="3">
                  <c:v>53.3</c:v>
                </c:pt>
                <c:pt idx="4">
                  <c:v>28.3</c:v>
                </c:pt>
              </c:numCache>
            </c:numRef>
          </c:val>
          <c:extLst>
            <c:ext xmlns:c16="http://schemas.microsoft.com/office/drawing/2014/chart" uri="{C3380CC4-5D6E-409C-BE32-E72D297353CC}">
              <c16:uniqueId val="{0000000A-3714-4D43-9CD9-A1417289E2B5}"/>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2388-4D74-AB7F-8C416937EEAD}"/>
              </c:ext>
            </c:extLst>
          </c:dPt>
          <c:dPt>
            <c:idx val="1"/>
            <c:invertIfNegative val="0"/>
            <c:bubble3D val="0"/>
            <c:extLst>
              <c:ext xmlns:c16="http://schemas.microsoft.com/office/drawing/2014/chart" uri="{C3380CC4-5D6E-409C-BE32-E72D297353CC}">
                <c16:uniqueId val="{00000003-2388-4D74-AB7F-8C416937EEAD}"/>
              </c:ext>
            </c:extLst>
          </c:dPt>
          <c:dPt>
            <c:idx val="2"/>
            <c:invertIfNegative val="0"/>
            <c:bubble3D val="0"/>
            <c:spPr>
              <a:solidFill>
                <a:srgbClr val="A6A6A6"/>
              </a:solidFill>
              <a:ln>
                <a:noFill/>
              </a:ln>
              <a:effectLst/>
            </c:spPr>
            <c:extLst>
              <c:ext xmlns:c16="http://schemas.microsoft.com/office/drawing/2014/chart" uri="{C3380CC4-5D6E-409C-BE32-E72D297353CC}">
                <c16:uniqueId val="{00000005-2388-4D74-AB7F-8C416937EEAD}"/>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2388-4D74-AB7F-8C416937EEAD}"/>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2388-4D74-AB7F-8C416937EEA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1</c:v>
                </c:pt>
                <c:pt idx="1">
                  <c:v>2.8</c:v>
                </c:pt>
                <c:pt idx="2">
                  <c:v>12.6</c:v>
                </c:pt>
                <c:pt idx="3">
                  <c:v>56.3</c:v>
                </c:pt>
                <c:pt idx="4">
                  <c:v>23.8</c:v>
                </c:pt>
              </c:numCache>
            </c:numRef>
          </c:val>
          <c:extLst>
            <c:ext xmlns:c16="http://schemas.microsoft.com/office/drawing/2014/chart" uri="{C3380CC4-5D6E-409C-BE32-E72D297353CC}">
              <c16:uniqueId val="{0000000A-2388-4D74-AB7F-8C416937EEAD}"/>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4360-4723-98CD-1B16BEB63D96}"/>
              </c:ext>
            </c:extLst>
          </c:dPt>
          <c:dPt>
            <c:idx val="1"/>
            <c:invertIfNegative val="0"/>
            <c:bubble3D val="0"/>
            <c:spPr>
              <a:solidFill>
                <a:srgbClr val="FF6161"/>
              </a:solidFill>
              <a:ln>
                <a:noFill/>
              </a:ln>
              <a:effectLst/>
            </c:spPr>
            <c:extLst>
              <c:ext xmlns:c16="http://schemas.microsoft.com/office/drawing/2014/chart" uri="{C3380CC4-5D6E-409C-BE32-E72D297353CC}">
                <c16:uniqueId val="{00000003-4360-4723-98CD-1B16BEB63D96}"/>
              </c:ext>
            </c:extLst>
          </c:dPt>
          <c:dPt>
            <c:idx val="2"/>
            <c:invertIfNegative val="0"/>
            <c:bubble3D val="0"/>
            <c:spPr>
              <a:solidFill>
                <a:srgbClr val="A6A6A6"/>
              </a:solidFill>
              <a:ln>
                <a:noFill/>
              </a:ln>
              <a:effectLst/>
            </c:spPr>
            <c:extLst>
              <c:ext xmlns:c16="http://schemas.microsoft.com/office/drawing/2014/chart" uri="{C3380CC4-5D6E-409C-BE32-E72D297353CC}">
                <c16:uniqueId val="{00000005-4360-4723-98CD-1B16BEB63D96}"/>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4360-4723-98CD-1B16BEB63D96}"/>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4360-4723-98CD-1B16BEB63D9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1</c:v>
                </c:pt>
                <c:pt idx="1">
                  <c:v>2.2000000000000002</c:v>
                </c:pt>
                <c:pt idx="2">
                  <c:v>7.9</c:v>
                </c:pt>
                <c:pt idx="3">
                  <c:v>50.2</c:v>
                </c:pt>
                <c:pt idx="4">
                  <c:v>32.1</c:v>
                </c:pt>
              </c:numCache>
            </c:numRef>
          </c:val>
          <c:extLst>
            <c:ext xmlns:c16="http://schemas.microsoft.com/office/drawing/2014/chart" uri="{C3380CC4-5D6E-409C-BE32-E72D297353CC}">
              <c16:uniqueId val="{0000000A-4360-4723-98CD-1B16BEB63D96}"/>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74-4257-9847-3B89B846B9FD}"/>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 BMW </c:v>
                </c:pt>
                <c:pt idx="1">
                  <c:v> Adidas</c:v>
                </c:pt>
                <c:pt idx="2">
                  <c:v> Bosch </c:v>
                </c:pt>
                <c:pt idx="3">
                  <c:v> Mercedes-Benz</c:v>
                </c:pt>
                <c:pt idx="4">
                  <c:v> Siemens </c:v>
                </c:pt>
                <c:pt idx="5">
                  <c:v> Audi </c:v>
                </c:pt>
                <c:pt idx="6">
                  <c:v> Volkswagen</c:v>
                </c:pt>
                <c:pt idx="7">
                  <c:v> Nivea</c:v>
                </c:pt>
                <c:pt idx="8">
                  <c:v> BioNTech</c:v>
                </c:pt>
                <c:pt idx="9">
                  <c:v> Porsche </c:v>
                </c:pt>
                <c:pt idx="10">
                  <c:v> Bayer</c:v>
                </c:pt>
                <c:pt idx="11">
                  <c:v> Allianz </c:v>
                </c:pt>
              </c:strCache>
            </c:strRef>
          </c:cat>
          <c:val>
            <c:numRef>
              <c:f>Sheet1!$B$2:$B$13</c:f>
              <c:numCache>
                <c:formatCode>0.0</c:formatCode>
                <c:ptCount val="12"/>
                <c:pt idx="0">
                  <c:v>40.699999999999996</c:v>
                </c:pt>
                <c:pt idx="1">
                  <c:v>39.5</c:v>
                </c:pt>
                <c:pt idx="2">
                  <c:v>37.700000000000003</c:v>
                </c:pt>
                <c:pt idx="3">
                  <c:v>37.1</c:v>
                </c:pt>
                <c:pt idx="4">
                  <c:v>34</c:v>
                </c:pt>
                <c:pt idx="5">
                  <c:v>33.200000000000003</c:v>
                </c:pt>
                <c:pt idx="6">
                  <c:v>33.1</c:v>
                </c:pt>
                <c:pt idx="7">
                  <c:v>27.700000000000003</c:v>
                </c:pt>
                <c:pt idx="8">
                  <c:v>22.7</c:v>
                </c:pt>
                <c:pt idx="9">
                  <c:v>19.3</c:v>
                </c:pt>
                <c:pt idx="10">
                  <c:v>12.5</c:v>
                </c:pt>
                <c:pt idx="11">
                  <c:v>12.4</c:v>
                </c:pt>
              </c:numCache>
            </c:numRef>
          </c:val>
          <c:extLst>
            <c:ext xmlns:c16="http://schemas.microsoft.com/office/drawing/2014/chart" uri="{C3380CC4-5D6E-409C-BE32-E72D297353CC}">
              <c16:uniqueId val="{00000001-A974-4257-9847-3B89B846B9FD}"/>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57-4099-9AFD-FC5EFA0DB082}"/>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 Mercedes-Benz</c:v>
                </c:pt>
                <c:pt idx="1">
                  <c:v> BMW </c:v>
                </c:pt>
                <c:pt idx="2">
                  <c:v> Bosch </c:v>
                </c:pt>
                <c:pt idx="3">
                  <c:v> Volkswagen</c:v>
                </c:pt>
                <c:pt idx="4">
                  <c:v> Siemens </c:v>
                </c:pt>
                <c:pt idx="5">
                  <c:v> Adidas</c:v>
                </c:pt>
                <c:pt idx="6">
                  <c:v> Audi </c:v>
                </c:pt>
                <c:pt idx="7">
                  <c:v> Porsche </c:v>
                </c:pt>
                <c:pt idx="8">
                  <c:v> Nivea</c:v>
                </c:pt>
                <c:pt idx="9">
                  <c:v> BioNTech</c:v>
                </c:pt>
                <c:pt idx="10">
                  <c:v> SAP </c:v>
                </c:pt>
              </c:strCache>
            </c:strRef>
          </c:cat>
          <c:val>
            <c:numRef>
              <c:f>Sheet1!$B$2:$B$12</c:f>
              <c:numCache>
                <c:formatCode>0.0</c:formatCode>
                <c:ptCount val="11"/>
                <c:pt idx="0">
                  <c:v>14.5</c:v>
                </c:pt>
                <c:pt idx="1">
                  <c:v>8.5</c:v>
                </c:pt>
                <c:pt idx="2">
                  <c:v>8</c:v>
                </c:pt>
                <c:pt idx="3">
                  <c:v>7.3</c:v>
                </c:pt>
                <c:pt idx="4">
                  <c:v>7.2</c:v>
                </c:pt>
                <c:pt idx="5">
                  <c:v>6.1</c:v>
                </c:pt>
                <c:pt idx="6">
                  <c:v>5.3</c:v>
                </c:pt>
                <c:pt idx="7">
                  <c:v>3.8</c:v>
                </c:pt>
                <c:pt idx="8">
                  <c:v>3.4</c:v>
                </c:pt>
                <c:pt idx="9">
                  <c:v>2.9</c:v>
                </c:pt>
                <c:pt idx="10">
                  <c:v>0.8</c:v>
                </c:pt>
              </c:numCache>
            </c:numRef>
          </c:val>
          <c:extLst>
            <c:ext xmlns:c16="http://schemas.microsoft.com/office/drawing/2014/chart" uri="{C3380CC4-5D6E-409C-BE32-E72D297353CC}">
              <c16:uniqueId val="{00000001-EB57-4099-9AFD-FC5EFA0DB082}"/>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3982582252399"/>
          <c:y val="4.6609671857233609E-2"/>
          <c:w val="0.39651175416775225"/>
          <c:h val="0.77670597404538599"/>
        </c:manualLayout>
      </c:layout>
      <c:barChart>
        <c:barDir val="bar"/>
        <c:grouping val="clustered"/>
        <c:varyColors val="0"/>
        <c:ser>
          <c:idx val="0"/>
          <c:order val="0"/>
          <c:tx>
            <c:strRef>
              <c:f>Sheet1!$B$1</c:f>
              <c:strCache>
                <c:ptCount val="1"/>
                <c:pt idx="0">
                  <c:v>Primary School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Educational Level</c:v>
                </c:pt>
              </c:strCache>
            </c:strRef>
          </c:cat>
          <c:val>
            <c:numRef>
              <c:f>Sheet1!$B$2</c:f>
              <c:numCache>
                <c:formatCode>###0.0</c:formatCode>
                <c:ptCount val="1"/>
                <c:pt idx="0">
                  <c:v>42.8</c:v>
                </c:pt>
              </c:numCache>
            </c:numRef>
          </c:val>
          <c:extLst>
            <c:ext xmlns:c16="http://schemas.microsoft.com/office/drawing/2014/chart" uri="{C3380CC4-5D6E-409C-BE32-E72D297353CC}">
              <c16:uniqueId val="{00000000-E2A3-42D1-9CF3-F924E452931D}"/>
            </c:ext>
          </c:extLst>
        </c:ser>
        <c:ser>
          <c:idx val="1"/>
          <c:order val="1"/>
          <c:tx>
            <c:strRef>
              <c:f>Sheet1!$C$1</c:f>
              <c:strCache>
                <c:ptCount val="1"/>
                <c:pt idx="0">
                  <c:v>High School</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Educational Level</c:v>
                </c:pt>
              </c:strCache>
            </c:strRef>
          </c:cat>
          <c:val>
            <c:numRef>
              <c:f>Sheet1!$C$2</c:f>
              <c:numCache>
                <c:formatCode>###0.0</c:formatCode>
                <c:ptCount val="1"/>
                <c:pt idx="0">
                  <c:v>35.9</c:v>
                </c:pt>
              </c:numCache>
            </c:numRef>
          </c:val>
          <c:extLst>
            <c:ext xmlns:c16="http://schemas.microsoft.com/office/drawing/2014/chart" uri="{C3380CC4-5D6E-409C-BE32-E72D297353CC}">
              <c16:uniqueId val="{00000001-E2A3-42D1-9CF3-F924E452931D}"/>
            </c:ext>
          </c:extLst>
        </c:ser>
        <c:ser>
          <c:idx val="2"/>
          <c:order val="2"/>
          <c:tx>
            <c:strRef>
              <c:f>Sheet1!$D$1</c:f>
              <c:strCache>
                <c:ptCount val="1"/>
                <c:pt idx="0">
                  <c:v>University</c:v>
                </c:pt>
              </c:strCache>
            </c:strRef>
          </c:tx>
          <c:spPr>
            <a:solidFill>
              <a:srgbClr val="FFC000">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Educational Level</c:v>
                </c:pt>
              </c:strCache>
            </c:strRef>
          </c:cat>
          <c:val>
            <c:numRef>
              <c:f>Sheet1!$D$2</c:f>
              <c:numCache>
                <c:formatCode>###0.0</c:formatCode>
                <c:ptCount val="1"/>
                <c:pt idx="0">
                  <c:v>20.6</c:v>
                </c:pt>
              </c:numCache>
            </c:numRef>
          </c:val>
          <c:extLst>
            <c:ext xmlns:c16="http://schemas.microsoft.com/office/drawing/2014/chart" uri="{C3380CC4-5D6E-409C-BE32-E72D297353CC}">
              <c16:uniqueId val="{00000002-E2A3-42D1-9CF3-F924E452931D}"/>
            </c:ext>
          </c:extLst>
        </c:ser>
        <c:ser>
          <c:idx val="3"/>
          <c:order val="3"/>
          <c:tx>
            <c:strRef>
              <c:f>Sheet1!$E$1</c:f>
              <c:strCache>
                <c:ptCount val="1"/>
                <c:pt idx="0">
                  <c:v>Graduate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Open Sans Light" panose="020B0306030504020204" pitchFamily="34" charset="0"/>
                    <a:cs typeface="Open Sans Light" panose="020B0306030504020204" pitchFamily="34" charset="0"/>
                  </a:defRPr>
                </a:pPr>
                <a:endParaRPr lang="en-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Educational Level</c:v>
                </c:pt>
              </c:strCache>
            </c:strRef>
          </c:cat>
          <c:val>
            <c:numRef>
              <c:f>Sheet1!$E$2</c:f>
              <c:numCache>
                <c:formatCode>###0.0</c:formatCode>
                <c:ptCount val="1"/>
                <c:pt idx="0">
                  <c:v>0.7</c:v>
                </c:pt>
              </c:numCache>
            </c:numRef>
          </c:val>
          <c:extLst>
            <c:ext xmlns:c16="http://schemas.microsoft.com/office/drawing/2014/chart" uri="{C3380CC4-5D6E-409C-BE32-E72D297353CC}">
              <c16:uniqueId val="{00000000-14D6-4BA0-BC0E-0F42A0E8BFB3}"/>
            </c:ext>
          </c:extLst>
        </c:ser>
        <c:dLbls>
          <c:dLblPos val="outEnd"/>
          <c:showLegendKey val="0"/>
          <c:showVal val="1"/>
          <c:showCatName val="0"/>
          <c:showSerName val="0"/>
          <c:showPercent val="0"/>
          <c:showBubbleSize val="0"/>
        </c:dLbls>
        <c:gapWidth val="125"/>
        <c:overlap val="-20"/>
        <c:axId val="229703944"/>
        <c:axId val="229704336"/>
      </c:barChart>
      <c:catAx>
        <c:axId val="229703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crossAx val="229704336"/>
        <c:crosses val="autoZero"/>
        <c:auto val="1"/>
        <c:lblAlgn val="ctr"/>
        <c:lblOffset val="100"/>
        <c:noMultiLvlLbl val="0"/>
      </c:catAx>
      <c:valAx>
        <c:axId val="229704336"/>
        <c:scaling>
          <c:orientation val="minMax"/>
        </c:scaling>
        <c:delete val="1"/>
        <c:axPos val="t"/>
        <c:numFmt formatCode="###0.0" sourceLinked="1"/>
        <c:majorTickMark val="none"/>
        <c:minorTickMark val="none"/>
        <c:tickLblPos val="nextTo"/>
        <c:crossAx val="229703944"/>
        <c:crosses val="autoZero"/>
        <c:crossBetween val="between"/>
      </c:valAx>
      <c:spPr>
        <a:noFill/>
        <a:ln>
          <a:noFill/>
        </a:ln>
        <a:effectLst/>
      </c:spPr>
    </c:plotArea>
    <c:legend>
      <c:legendPos val="r"/>
      <c:layout>
        <c:manualLayout>
          <c:xMode val="edge"/>
          <c:yMode val="edge"/>
          <c:x val="0.62382836300356082"/>
          <c:y val="0.11160793064386675"/>
          <c:w val="0.33971096825022917"/>
          <c:h val="0.7076585474147989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mj-lt"/>
          <a:ea typeface="Open Sans Light" panose="020B0306030504020204" pitchFamily="34" charset="0"/>
          <a:cs typeface="Open Sans Light" panose="020B0306030504020204" pitchFamily="34" charset="0"/>
        </a:defRPr>
      </a:pPr>
      <a:endParaRPr lang="en-TR"/>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F612-433D-9EC8-B4AB16538D50}"/>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F612-433D-9EC8-B4AB16538D50}"/>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F612-433D-9EC8-B4AB16538D50}"/>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F612-433D-9EC8-B4AB16538D50}"/>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F612-433D-9EC8-B4AB16538D50}"/>
              </c:ext>
            </c:extLst>
          </c:dPt>
          <c:dLbls>
            <c:dLbl>
              <c:idx val="0"/>
              <c:layout>
                <c:manualLayout>
                  <c:x val="2.5408249673969048E-2"/>
                  <c:y val="0.31422251667141154"/>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3"/>
                      <c:h val="0.18605552495767294"/>
                    </c:manualLayout>
                  </c15:layout>
                </c:ext>
                <c:ext xmlns:c16="http://schemas.microsoft.com/office/drawing/2014/chart" uri="{C3380CC4-5D6E-409C-BE32-E72D297353CC}">
                  <c16:uniqueId val="{00000001-F612-433D-9EC8-B4AB16538D50}"/>
                </c:ext>
              </c:extLst>
            </c:dLbl>
            <c:dLbl>
              <c:idx val="1"/>
              <c:layout>
                <c:manualLayout>
                  <c:x val="-5.6477866007894763E-2"/>
                  <c:y val="-0.21978592124903218"/>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25295106969902031"/>
                    </c:manualLayout>
                  </c15:layout>
                </c:ext>
                <c:ext xmlns:c16="http://schemas.microsoft.com/office/drawing/2014/chart" uri="{C3380CC4-5D6E-409C-BE32-E72D297353CC}">
                  <c16:uniqueId val="{00000003-F612-433D-9EC8-B4AB16538D50}"/>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F612-433D-9EC8-B4AB16538D50}"/>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F612-433D-9EC8-B4AB16538D50}"/>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F612-433D-9EC8-B4AB16538D5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Yes</c:v>
                </c:pt>
                <c:pt idx="1">
                  <c:v>No</c:v>
                </c:pt>
              </c:strCache>
            </c:strRef>
          </c:cat>
          <c:val>
            <c:numRef>
              <c:f>Sheet1!$B$2:$B$6</c:f>
              <c:numCache>
                <c:formatCode>###0.0</c:formatCode>
                <c:ptCount val="5"/>
                <c:pt idx="0">
                  <c:v>69.400000000000006</c:v>
                </c:pt>
                <c:pt idx="1">
                  <c:v>30.6</c:v>
                </c:pt>
              </c:numCache>
            </c:numRef>
          </c:val>
          <c:extLst>
            <c:ext xmlns:c16="http://schemas.microsoft.com/office/drawing/2014/chart" uri="{C3380CC4-5D6E-409C-BE32-E72D297353CC}">
              <c16:uniqueId val="{0000000A-F612-433D-9EC8-B4AB16538D50}"/>
            </c:ext>
          </c:extLst>
        </c:ser>
        <c:dLbls>
          <c:showLegendKey val="0"/>
          <c:showVal val="0"/>
          <c:showCatName val="0"/>
          <c:showSerName val="0"/>
          <c:showPercent val="0"/>
          <c:showBubbleSize val="0"/>
          <c:showLeaderLines val="0"/>
        </c:dLbls>
        <c:firstSliceAng val="318"/>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78255172066"/>
          <c:y val="1.5958091307240581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97B9-4107-A493-79C6507C75A3}"/>
              </c:ext>
            </c:extLst>
          </c:dPt>
          <c:dPt>
            <c:idx val="1"/>
            <c:invertIfNegative val="0"/>
            <c:bubble3D val="0"/>
            <c:spPr>
              <a:solidFill>
                <a:srgbClr val="FF6161"/>
              </a:solidFill>
              <a:ln>
                <a:noFill/>
              </a:ln>
              <a:effectLst/>
            </c:spPr>
            <c:extLst>
              <c:ext xmlns:c16="http://schemas.microsoft.com/office/drawing/2014/chart" uri="{C3380CC4-5D6E-409C-BE32-E72D297353CC}">
                <c16:uniqueId val="{00000003-97B9-4107-A493-79C6507C75A3}"/>
              </c:ext>
            </c:extLst>
          </c:dPt>
          <c:dPt>
            <c:idx val="2"/>
            <c:invertIfNegative val="0"/>
            <c:bubble3D val="0"/>
            <c:spPr>
              <a:solidFill>
                <a:srgbClr val="A6A6A6"/>
              </a:solidFill>
              <a:ln>
                <a:noFill/>
              </a:ln>
              <a:effectLst/>
            </c:spPr>
            <c:extLst>
              <c:ext xmlns:c16="http://schemas.microsoft.com/office/drawing/2014/chart" uri="{C3380CC4-5D6E-409C-BE32-E72D297353CC}">
                <c16:uniqueId val="{00000005-97B9-4107-A493-79C6507C75A3}"/>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97B9-4107-A493-79C6507C75A3}"/>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97B9-4107-A493-79C6507C75A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Inadequate</c:v>
                </c:pt>
                <c:pt idx="1">
                  <c:v>Inadequate</c:v>
                </c:pt>
                <c:pt idx="2">
                  <c:v>Neither adequate nor inadequate</c:v>
                </c:pt>
                <c:pt idx="3">
                  <c:v> Adequate</c:v>
                </c:pt>
                <c:pt idx="4">
                  <c:v>Very Adequate</c:v>
                </c:pt>
              </c:strCache>
            </c:strRef>
          </c:cat>
          <c:val>
            <c:numRef>
              <c:f>Sheet1!$B$2:$B$6</c:f>
              <c:numCache>
                <c:formatCode>###0.0</c:formatCode>
                <c:ptCount val="5"/>
                <c:pt idx="0">
                  <c:v>1.8</c:v>
                </c:pt>
                <c:pt idx="1">
                  <c:v>4</c:v>
                </c:pt>
                <c:pt idx="2">
                  <c:v>9.4</c:v>
                </c:pt>
                <c:pt idx="3">
                  <c:v>60.7</c:v>
                </c:pt>
                <c:pt idx="4">
                  <c:v>18.600000000000001</c:v>
                </c:pt>
              </c:numCache>
            </c:numRef>
          </c:val>
          <c:extLst>
            <c:ext xmlns:c16="http://schemas.microsoft.com/office/drawing/2014/chart" uri="{C3380CC4-5D6E-409C-BE32-E72D297353CC}">
              <c16:uniqueId val="{0000000A-97B9-4107-A493-79C6507C75A3}"/>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3AE4-40E8-A95A-9CDF85C62796}"/>
              </c:ext>
            </c:extLst>
          </c:dPt>
          <c:dPt>
            <c:idx val="1"/>
            <c:invertIfNegative val="0"/>
            <c:bubble3D val="0"/>
            <c:spPr>
              <a:solidFill>
                <a:srgbClr val="FF6161"/>
              </a:solidFill>
              <a:ln>
                <a:noFill/>
              </a:ln>
              <a:effectLst/>
            </c:spPr>
            <c:extLst>
              <c:ext xmlns:c16="http://schemas.microsoft.com/office/drawing/2014/chart" uri="{C3380CC4-5D6E-409C-BE32-E72D297353CC}">
                <c16:uniqueId val="{00000003-3AE4-40E8-A95A-9CDF85C62796}"/>
              </c:ext>
            </c:extLst>
          </c:dPt>
          <c:dPt>
            <c:idx val="2"/>
            <c:invertIfNegative val="0"/>
            <c:bubble3D val="0"/>
            <c:spPr>
              <a:solidFill>
                <a:srgbClr val="A6A6A6"/>
              </a:solidFill>
              <a:ln>
                <a:noFill/>
              </a:ln>
              <a:effectLst/>
            </c:spPr>
            <c:extLst>
              <c:ext xmlns:c16="http://schemas.microsoft.com/office/drawing/2014/chart" uri="{C3380CC4-5D6E-409C-BE32-E72D297353CC}">
                <c16:uniqueId val="{00000005-3AE4-40E8-A95A-9CDF85C62796}"/>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3AE4-40E8-A95A-9CDF85C62796}"/>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3AE4-40E8-A95A-9CDF85C6279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Unsuccessful</c:v>
                </c:pt>
                <c:pt idx="1">
                  <c:v>Unsuccessful</c:v>
                </c:pt>
                <c:pt idx="2">
                  <c:v>Neither successful nor unsuccessful</c:v>
                </c:pt>
                <c:pt idx="3">
                  <c:v>Successful</c:v>
                </c:pt>
                <c:pt idx="4">
                  <c:v>Definitely Successful</c:v>
                </c:pt>
              </c:strCache>
            </c:strRef>
          </c:cat>
          <c:val>
            <c:numRef>
              <c:f>Sheet1!$B$2:$B$6</c:f>
              <c:numCache>
                <c:formatCode>0.0</c:formatCode>
                <c:ptCount val="5"/>
                <c:pt idx="0">
                  <c:v>0.1</c:v>
                </c:pt>
                <c:pt idx="1">
                  <c:v>1.2</c:v>
                </c:pt>
                <c:pt idx="2">
                  <c:v>6.6</c:v>
                </c:pt>
                <c:pt idx="3">
                  <c:v>52.2</c:v>
                </c:pt>
                <c:pt idx="4">
                  <c:v>36.5</c:v>
                </c:pt>
              </c:numCache>
            </c:numRef>
          </c:val>
          <c:extLst>
            <c:ext xmlns:c16="http://schemas.microsoft.com/office/drawing/2014/chart" uri="{C3380CC4-5D6E-409C-BE32-E72D297353CC}">
              <c16:uniqueId val="{0000000A-3AE4-40E8-A95A-9CDF85C62796}"/>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B803-48F6-9555-6744C86EB645}"/>
              </c:ext>
            </c:extLst>
          </c:dPt>
          <c:dPt>
            <c:idx val="1"/>
            <c:invertIfNegative val="0"/>
            <c:bubble3D val="0"/>
            <c:spPr>
              <a:solidFill>
                <a:srgbClr val="FF6161"/>
              </a:solidFill>
              <a:ln>
                <a:noFill/>
              </a:ln>
              <a:effectLst/>
            </c:spPr>
            <c:extLst>
              <c:ext xmlns:c16="http://schemas.microsoft.com/office/drawing/2014/chart" uri="{C3380CC4-5D6E-409C-BE32-E72D297353CC}">
                <c16:uniqueId val="{00000003-B803-48F6-9555-6744C86EB645}"/>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B803-48F6-9555-6744C86EB64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B803-48F6-9555-6744C86EB64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B803-48F6-9555-6744C86EB64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0.5</c:v>
                </c:pt>
                <c:pt idx="1">
                  <c:v>2.1</c:v>
                </c:pt>
                <c:pt idx="2">
                  <c:v>10.7</c:v>
                </c:pt>
                <c:pt idx="3">
                  <c:v>52.3</c:v>
                </c:pt>
                <c:pt idx="4">
                  <c:v>29.5</c:v>
                </c:pt>
              </c:numCache>
            </c:numRef>
          </c:val>
          <c:extLst>
            <c:ext xmlns:c16="http://schemas.microsoft.com/office/drawing/2014/chart" uri="{C3380CC4-5D6E-409C-BE32-E72D297353CC}">
              <c16:uniqueId val="{0000000A-B803-48F6-9555-6744C86EB645}"/>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3884-431F-A0D7-7D849F64136B}"/>
              </c:ext>
            </c:extLst>
          </c:dPt>
          <c:dPt>
            <c:idx val="1"/>
            <c:invertIfNegative val="0"/>
            <c:bubble3D val="0"/>
            <c:extLst>
              <c:ext xmlns:c16="http://schemas.microsoft.com/office/drawing/2014/chart" uri="{C3380CC4-5D6E-409C-BE32-E72D297353CC}">
                <c16:uniqueId val="{00000003-3884-431F-A0D7-7D849F64136B}"/>
              </c:ext>
            </c:extLst>
          </c:dPt>
          <c:dPt>
            <c:idx val="2"/>
            <c:invertIfNegative val="0"/>
            <c:bubble3D val="0"/>
            <c:spPr>
              <a:solidFill>
                <a:srgbClr val="A6A6A6"/>
              </a:solidFill>
              <a:ln>
                <a:noFill/>
              </a:ln>
              <a:effectLst/>
            </c:spPr>
            <c:extLst>
              <c:ext xmlns:c16="http://schemas.microsoft.com/office/drawing/2014/chart" uri="{C3380CC4-5D6E-409C-BE32-E72D297353CC}">
                <c16:uniqueId val="{00000005-3884-431F-A0D7-7D849F64136B}"/>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3884-431F-A0D7-7D849F64136B}"/>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3884-431F-A0D7-7D849F64136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0.6</c:v>
                </c:pt>
                <c:pt idx="1">
                  <c:v>3.7</c:v>
                </c:pt>
                <c:pt idx="2">
                  <c:v>11.2</c:v>
                </c:pt>
                <c:pt idx="3">
                  <c:v>61.9</c:v>
                </c:pt>
                <c:pt idx="4">
                  <c:v>18.3</c:v>
                </c:pt>
              </c:numCache>
            </c:numRef>
          </c:val>
          <c:extLst>
            <c:ext xmlns:c16="http://schemas.microsoft.com/office/drawing/2014/chart" uri="{C3380CC4-5D6E-409C-BE32-E72D297353CC}">
              <c16:uniqueId val="{0000000A-3884-431F-A0D7-7D849F64136B}"/>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1BCF-4FDA-8AAF-8A057E917A23}"/>
              </c:ext>
            </c:extLst>
          </c:dPt>
          <c:dPt>
            <c:idx val="1"/>
            <c:invertIfNegative val="0"/>
            <c:bubble3D val="0"/>
            <c:spPr>
              <a:solidFill>
                <a:srgbClr val="FF6161"/>
              </a:solidFill>
              <a:ln>
                <a:noFill/>
              </a:ln>
              <a:effectLst/>
            </c:spPr>
            <c:extLst>
              <c:ext xmlns:c16="http://schemas.microsoft.com/office/drawing/2014/chart" uri="{C3380CC4-5D6E-409C-BE32-E72D297353CC}">
                <c16:uniqueId val="{00000003-1BCF-4FDA-8AAF-8A057E917A23}"/>
              </c:ext>
            </c:extLst>
          </c:dPt>
          <c:dPt>
            <c:idx val="2"/>
            <c:invertIfNegative val="0"/>
            <c:bubble3D val="0"/>
            <c:spPr>
              <a:solidFill>
                <a:srgbClr val="A6A6A6"/>
              </a:solidFill>
              <a:ln>
                <a:noFill/>
              </a:ln>
              <a:effectLst/>
            </c:spPr>
            <c:extLst>
              <c:ext xmlns:c16="http://schemas.microsoft.com/office/drawing/2014/chart" uri="{C3380CC4-5D6E-409C-BE32-E72D297353CC}">
                <c16:uniqueId val="{00000005-1BCF-4FDA-8AAF-8A057E917A23}"/>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BCF-4FDA-8AAF-8A057E917A23}"/>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1BCF-4FDA-8AAF-8A057E917A2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0.8</c:v>
                </c:pt>
                <c:pt idx="1">
                  <c:v>2.5</c:v>
                </c:pt>
                <c:pt idx="2">
                  <c:v>8.9</c:v>
                </c:pt>
                <c:pt idx="3">
                  <c:v>55.3</c:v>
                </c:pt>
                <c:pt idx="4">
                  <c:v>25.2</c:v>
                </c:pt>
              </c:numCache>
            </c:numRef>
          </c:val>
          <c:extLst>
            <c:ext xmlns:c16="http://schemas.microsoft.com/office/drawing/2014/chart" uri="{C3380CC4-5D6E-409C-BE32-E72D297353CC}">
              <c16:uniqueId val="{0000000A-1BCF-4FDA-8AAF-8A057E917A23}"/>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5162525801219"/>
          <c:y val="1.2601177168823413E-2"/>
          <c:w val="0.34001855047567281"/>
          <c:h val="0.96927021816628312"/>
        </c:manualLayout>
      </c:layout>
      <c:barChart>
        <c:barDir val="bar"/>
        <c:grouping val="clustered"/>
        <c:varyColors val="0"/>
        <c:ser>
          <c:idx val="0"/>
          <c:order val="0"/>
          <c:spPr>
            <a:solidFill>
              <a:srgbClr val="FF6161">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F-40B6-AE89-A328C06377AC}"/>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Cultural Difference</c:v>
                </c:pt>
                <c:pt idx="1">
                  <c:v>Not Being Supportive</c:v>
                </c:pt>
                <c:pt idx="2">
                  <c:v>Weak Human Relations</c:v>
                </c:pt>
                <c:pt idx="3">
                  <c:v>Weak International Relations</c:v>
                </c:pt>
                <c:pt idx="4">
                  <c:v>Conflict of Interest</c:v>
                </c:pt>
                <c:pt idx="5">
                  <c:v>Turkish People Living in Germany</c:v>
                </c:pt>
                <c:pt idx="6">
                  <c:v>Social Difference</c:v>
                </c:pt>
                <c:pt idx="7">
                  <c:v>Weak Governance</c:v>
                </c:pt>
                <c:pt idx="8">
                  <c:v>Disagreement on Migration</c:v>
                </c:pt>
                <c:pt idx="9">
                  <c:v>Prejudice</c:v>
                </c:pt>
                <c:pt idx="10">
                  <c:v>Weak Economy in Turkey</c:v>
                </c:pt>
              </c:strCache>
            </c:strRef>
          </c:cat>
          <c:val>
            <c:numRef>
              <c:f>Sheet1!$B$2:$B$12</c:f>
              <c:numCache>
                <c:formatCode>0.0</c:formatCode>
                <c:ptCount val="11"/>
                <c:pt idx="0">
                  <c:v>1.2</c:v>
                </c:pt>
                <c:pt idx="1">
                  <c:v>0.5</c:v>
                </c:pt>
                <c:pt idx="2">
                  <c:v>0.3</c:v>
                </c:pt>
                <c:pt idx="3">
                  <c:v>0.2</c:v>
                </c:pt>
                <c:pt idx="4">
                  <c:v>0.2</c:v>
                </c:pt>
                <c:pt idx="5">
                  <c:v>0.2</c:v>
                </c:pt>
                <c:pt idx="6">
                  <c:v>0.2</c:v>
                </c:pt>
                <c:pt idx="7">
                  <c:v>0.2</c:v>
                </c:pt>
                <c:pt idx="8">
                  <c:v>0.2</c:v>
                </c:pt>
                <c:pt idx="9">
                  <c:v>0.2</c:v>
                </c:pt>
                <c:pt idx="10">
                  <c:v>0.2</c:v>
                </c:pt>
              </c:numCache>
            </c:numRef>
          </c:val>
          <c:extLst>
            <c:ext xmlns:c16="http://schemas.microsoft.com/office/drawing/2014/chart" uri="{C3380CC4-5D6E-409C-BE32-E72D297353CC}">
              <c16:uniqueId val="{00000001-98FF-40B6-AE89-A328C06377AC}"/>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832049524719159"/>
          <c:y val="0"/>
          <c:w val="0.67167950475280847"/>
          <c:h val="0.93543896142925453"/>
        </c:manualLayout>
      </c:layout>
      <c:barChart>
        <c:barDir val="bar"/>
        <c:grouping val="stacked"/>
        <c:varyColors val="0"/>
        <c:ser>
          <c:idx val="0"/>
          <c:order val="0"/>
          <c:tx>
            <c:strRef>
              <c:f>Sheet1!$B$3</c:f>
              <c:strCache>
                <c:ptCount val="1"/>
                <c:pt idx="0">
                  <c:v>Definetly agree</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357A-4A89-959C-9F2DC4AD9B4C}"/>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7A-4A89-959C-9F2DC4AD9B4C}"/>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7A-4A89-959C-9F2DC4AD9B4C}"/>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7A-4A89-959C-9F2DC4AD9B4C}"/>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Germans are educated </c:v>
                </c:pt>
                <c:pt idx="1">
                  <c:v>Germans are reliable people </c:v>
                </c:pt>
                <c:pt idx="2">
                  <c:v>Germans are peaceful </c:v>
                </c:pt>
                <c:pt idx="3">
                  <c:v>Germans respect different sexual orientations </c:v>
                </c:pt>
                <c:pt idx="4">
                  <c:v>Germans are polite </c:v>
                </c:pt>
                <c:pt idx="5">
                  <c:v>Germans are helpful</c:v>
                </c:pt>
                <c:pt idx="6">
                  <c:v>Germans see Turks as friends </c:v>
                </c:pt>
                <c:pt idx="7">
                  <c:v>Germans are friendly people </c:v>
                </c:pt>
                <c:pt idx="8">
                  <c:v>Germans are hospitable </c:v>
                </c:pt>
                <c:pt idx="9">
                  <c:v>Germans respect different ethnic origins </c:v>
                </c:pt>
                <c:pt idx="10">
                  <c:v>Germans respect Turks</c:v>
                </c:pt>
                <c:pt idx="11">
                  <c:v>Germans are culturally conservative </c:v>
                </c:pt>
                <c:pt idx="12">
                  <c:v>Germans are religious</c:v>
                </c:pt>
                <c:pt idx="13">
                  <c:v>Germans are cold people </c:v>
                </c:pt>
                <c:pt idx="14">
                  <c:v>Germans are xenophobic </c:v>
                </c:pt>
                <c:pt idx="15">
                  <c:v>Germans are racist </c:v>
                </c:pt>
                <c:pt idx="16">
                  <c:v>Germans despise the Turks</c:v>
                </c:pt>
              </c:strCache>
            </c:strRef>
          </c:cat>
          <c:val>
            <c:numRef>
              <c:f>Sheet1!$B$4:$B$20</c:f>
              <c:numCache>
                <c:formatCode>###0.0</c:formatCode>
                <c:ptCount val="17"/>
                <c:pt idx="0">
                  <c:v>28.7</c:v>
                </c:pt>
                <c:pt idx="1">
                  <c:v>27.3</c:v>
                </c:pt>
                <c:pt idx="2">
                  <c:v>30</c:v>
                </c:pt>
                <c:pt idx="3">
                  <c:v>29.4</c:v>
                </c:pt>
                <c:pt idx="4">
                  <c:v>30</c:v>
                </c:pt>
                <c:pt idx="5">
                  <c:v>25.9</c:v>
                </c:pt>
                <c:pt idx="6">
                  <c:v>29.9</c:v>
                </c:pt>
                <c:pt idx="7">
                  <c:v>28.1</c:v>
                </c:pt>
                <c:pt idx="8">
                  <c:v>30.4</c:v>
                </c:pt>
                <c:pt idx="9">
                  <c:v>27.7</c:v>
                </c:pt>
                <c:pt idx="10">
                  <c:v>28.4</c:v>
                </c:pt>
                <c:pt idx="11">
                  <c:v>23.9</c:v>
                </c:pt>
                <c:pt idx="12">
                  <c:v>25</c:v>
                </c:pt>
                <c:pt idx="13">
                  <c:v>26</c:v>
                </c:pt>
                <c:pt idx="14">
                  <c:v>23.9</c:v>
                </c:pt>
                <c:pt idx="15">
                  <c:v>23.3</c:v>
                </c:pt>
                <c:pt idx="16">
                  <c:v>26</c:v>
                </c:pt>
              </c:numCache>
            </c:numRef>
          </c:val>
          <c:extLst>
            <c:ext xmlns:c16="http://schemas.microsoft.com/office/drawing/2014/chart" uri="{C3380CC4-5D6E-409C-BE32-E72D297353CC}">
              <c16:uniqueId val="{00000004-357A-4A89-959C-9F2DC4AD9B4C}"/>
            </c:ext>
          </c:extLst>
        </c:ser>
        <c:ser>
          <c:idx val="1"/>
          <c:order val="1"/>
          <c:tx>
            <c:strRef>
              <c:f>Sheet1!$C$3</c:f>
              <c:strCache>
                <c:ptCount val="1"/>
                <c:pt idx="0">
                  <c:v>Agree</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Germans are educated </c:v>
                </c:pt>
                <c:pt idx="1">
                  <c:v>Germans are reliable people </c:v>
                </c:pt>
                <c:pt idx="2">
                  <c:v>Germans are peaceful </c:v>
                </c:pt>
                <c:pt idx="3">
                  <c:v>Germans respect different sexual orientations </c:v>
                </c:pt>
                <c:pt idx="4">
                  <c:v>Germans are polite </c:v>
                </c:pt>
                <c:pt idx="5">
                  <c:v>Germans are helpful</c:v>
                </c:pt>
                <c:pt idx="6">
                  <c:v>Germans see Turks as friends </c:v>
                </c:pt>
                <c:pt idx="7">
                  <c:v>Germans are friendly people </c:v>
                </c:pt>
                <c:pt idx="8">
                  <c:v>Germans are hospitable </c:v>
                </c:pt>
                <c:pt idx="9">
                  <c:v>Germans respect different ethnic origins </c:v>
                </c:pt>
                <c:pt idx="10">
                  <c:v>Germans respect Turks</c:v>
                </c:pt>
                <c:pt idx="11">
                  <c:v>Germans are culturally conservative </c:v>
                </c:pt>
                <c:pt idx="12">
                  <c:v>Germans are religious</c:v>
                </c:pt>
                <c:pt idx="13">
                  <c:v>Germans are cold people </c:v>
                </c:pt>
                <c:pt idx="14">
                  <c:v>Germans are xenophobic </c:v>
                </c:pt>
                <c:pt idx="15">
                  <c:v>Germans are racist </c:v>
                </c:pt>
                <c:pt idx="16">
                  <c:v>Germans despise the Turks</c:v>
                </c:pt>
              </c:strCache>
            </c:strRef>
          </c:cat>
          <c:val>
            <c:numRef>
              <c:f>Sheet1!$C$4:$C$20</c:f>
              <c:numCache>
                <c:formatCode>###0.0</c:formatCode>
                <c:ptCount val="17"/>
                <c:pt idx="0">
                  <c:v>62.2</c:v>
                </c:pt>
                <c:pt idx="1">
                  <c:v>62.6</c:v>
                </c:pt>
                <c:pt idx="2">
                  <c:v>59.8</c:v>
                </c:pt>
                <c:pt idx="3">
                  <c:v>59.5</c:v>
                </c:pt>
                <c:pt idx="4">
                  <c:v>58.1</c:v>
                </c:pt>
                <c:pt idx="5">
                  <c:v>61.2</c:v>
                </c:pt>
                <c:pt idx="6">
                  <c:v>56.7</c:v>
                </c:pt>
                <c:pt idx="7">
                  <c:v>58.1</c:v>
                </c:pt>
                <c:pt idx="8">
                  <c:v>55.8</c:v>
                </c:pt>
                <c:pt idx="9">
                  <c:v>58.4</c:v>
                </c:pt>
                <c:pt idx="10">
                  <c:v>57.2</c:v>
                </c:pt>
                <c:pt idx="11">
                  <c:v>55.4</c:v>
                </c:pt>
                <c:pt idx="12">
                  <c:v>51.3</c:v>
                </c:pt>
                <c:pt idx="13">
                  <c:v>48.1</c:v>
                </c:pt>
                <c:pt idx="14">
                  <c:v>47.2</c:v>
                </c:pt>
                <c:pt idx="15">
                  <c:v>47.7</c:v>
                </c:pt>
                <c:pt idx="16">
                  <c:v>39.9</c:v>
                </c:pt>
              </c:numCache>
            </c:numRef>
          </c:val>
          <c:extLst>
            <c:ext xmlns:c16="http://schemas.microsoft.com/office/drawing/2014/chart" uri="{C3380CC4-5D6E-409C-BE32-E72D297353CC}">
              <c16:uniqueId val="{00000005-357A-4A89-959C-9F2DC4AD9B4C}"/>
            </c:ext>
          </c:extLst>
        </c:ser>
        <c:ser>
          <c:idx val="2"/>
          <c:order val="2"/>
          <c:tx>
            <c:strRef>
              <c:f>Sheet1!$D$3</c:f>
              <c:strCache>
                <c:ptCount val="1"/>
                <c:pt idx="0">
                  <c:v>Don't agree</c:v>
                </c:pt>
              </c:strCache>
            </c:strRef>
          </c:tx>
          <c:spPr>
            <a:solidFill>
              <a:srgbClr val="FF7D7D"/>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Germans are educated </c:v>
                </c:pt>
                <c:pt idx="1">
                  <c:v>Germans are reliable people </c:v>
                </c:pt>
                <c:pt idx="2">
                  <c:v>Germans are peaceful </c:v>
                </c:pt>
                <c:pt idx="3">
                  <c:v>Germans respect different sexual orientations </c:v>
                </c:pt>
                <c:pt idx="4">
                  <c:v>Germans are polite </c:v>
                </c:pt>
                <c:pt idx="5">
                  <c:v>Germans are helpful</c:v>
                </c:pt>
                <c:pt idx="6">
                  <c:v>Germans see Turks as friends </c:v>
                </c:pt>
                <c:pt idx="7">
                  <c:v>Germans are friendly people </c:v>
                </c:pt>
                <c:pt idx="8">
                  <c:v>Germans are hospitable </c:v>
                </c:pt>
                <c:pt idx="9">
                  <c:v>Germans respect different ethnic origins </c:v>
                </c:pt>
                <c:pt idx="10">
                  <c:v>Germans respect Turks</c:v>
                </c:pt>
                <c:pt idx="11">
                  <c:v>Germans are culturally conservative </c:v>
                </c:pt>
                <c:pt idx="12">
                  <c:v>Germans are religious</c:v>
                </c:pt>
                <c:pt idx="13">
                  <c:v>Germans are cold people </c:v>
                </c:pt>
                <c:pt idx="14">
                  <c:v>Germans are xenophobic </c:v>
                </c:pt>
                <c:pt idx="15">
                  <c:v>Germans are racist </c:v>
                </c:pt>
                <c:pt idx="16">
                  <c:v>Germans despise the Turks</c:v>
                </c:pt>
              </c:strCache>
            </c:strRef>
          </c:cat>
          <c:val>
            <c:numRef>
              <c:f>Sheet1!$D$4:$D$20</c:f>
              <c:numCache>
                <c:formatCode>###0.0</c:formatCode>
                <c:ptCount val="17"/>
                <c:pt idx="0">
                  <c:v>8.8000000000000007</c:v>
                </c:pt>
                <c:pt idx="1">
                  <c:v>9.1</c:v>
                </c:pt>
                <c:pt idx="2">
                  <c:v>9.6</c:v>
                </c:pt>
                <c:pt idx="3">
                  <c:v>10.4</c:v>
                </c:pt>
                <c:pt idx="4">
                  <c:v>11.1</c:v>
                </c:pt>
                <c:pt idx="5">
                  <c:v>12.2</c:v>
                </c:pt>
                <c:pt idx="6">
                  <c:v>12.3</c:v>
                </c:pt>
                <c:pt idx="7">
                  <c:v>12.7</c:v>
                </c:pt>
                <c:pt idx="8">
                  <c:v>12.6</c:v>
                </c:pt>
                <c:pt idx="9">
                  <c:v>12.7</c:v>
                </c:pt>
                <c:pt idx="10">
                  <c:v>13.4</c:v>
                </c:pt>
                <c:pt idx="11">
                  <c:v>18.3</c:v>
                </c:pt>
                <c:pt idx="12">
                  <c:v>19.3</c:v>
                </c:pt>
                <c:pt idx="13">
                  <c:v>22.7</c:v>
                </c:pt>
                <c:pt idx="14">
                  <c:v>23.9</c:v>
                </c:pt>
                <c:pt idx="15">
                  <c:v>23.7</c:v>
                </c:pt>
                <c:pt idx="16">
                  <c:v>28.8</c:v>
                </c:pt>
              </c:numCache>
            </c:numRef>
          </c:val>
          <c:extLst>
            <c:ext xmlns:c16="http://schemas.microsoft.com/office/drawing/2014/chart" uri="{C3380CC4-5D6E-409C-BE32-E72D297353CC}">
              <c16:uniqueId val="{00000006-357A-4A89-959C-9F2DC4AD9B4C}"/>
            </c:ext>
          </c:extLst>
        </c:ser>
        <c:ser>
          <c:idx val="3"/>
          <c:order val="3"/>
          <c:tx>
            <c:strRef>
              <c:f>Sheet1!$E$3</c:f>
              <c:strCache>
                <c:ptCount val="1"/>
                <c:pt idx="0">
                  <c:v>Definetly don't agree</c:v>
                </c:pt>
              </c:strCache>
            </c:strRef>
          </c:tx>
          <c:spPr>
            <a:solidFill>
              <a:srgbClr val="FF505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733-43AC-AC8D-6E00A705A781}"/>
                </c:ext>
              </c:extLst>
            </c:dLbl>
            <c:dLbl>
              <c:idx val="1"/>
              <c:delete val="1"/>
              <c:extLst>
                <c:ext xmlns:c15="http://schemas.microsoft.com/office/drawing/2012/chart" uri="{CE6537A1-D6FC-4f65-9D91-7224C49458BB}"/>
                <c:ext xmlns:c16="http://schemas.microsoft.com/office/drawing/2014/chart" uri="{C3380CC4-5D6E-409C-BE32-E72D297353CC}">
                  <c16:uniqueId val="{00000001-3733-43AC-AC8D-6E00A705A781}"/>
                </c:ext>
              </c:extLst>
            </c:dLbl>
            <c:dLbl>
              <c:idx val="2"/>
              <c:delete val="1"/>
              <c:extLst>
                <c:ext xmlns:c15="http://schemas.microsoft.com/office/drawing/2012/chart" uri="{CE6537A1-D6FC-4f65-9D91-7224C49458BB}"/>
                <c:ext xmlns:c16="http://schemas.microsoft.com/office/drawing/2014/chart" uri="{C3380CC4-5D6E-409C-BE32-E72D297353CC}">
                  <c16:uniqueId val="{00000003-3733-43AC-AC8D-6E00A705A781}"/>
                </c:ext>
              </c:extLst>
            </c:dLbl>
            <c:dLbl>
              <c:idx val="3"/>
              <c:delete val="1"/>
              <c:extLst>
                <c:ext xmlns:c15="http://schemas.microsoft.com/office/drawing/2012/chart" uri="{CE6537A1-D6FC-4f65-9D91-7224C49458BB}"/>
                <c:ext xmlns:c16="http://schemas.microsoft.com/office/drawing/2014/chart" uri="{C3380CC4-5D6E-409C-BE32-E72D297353CC}">
                  <c16:uniqueId val="{00000007-357A-4A89-959C-9F2DC4AD9B4C}"/>
                </c:ext>
              </c:extLst>
            </c:dLbl>
            <c:dLbl>
              <c:idx val="4"/>
              <c:delete val="1"/>
              <c:extLst>
                <c:ext xmlns:c15="http://schemas.microsoft.com/office/drawing/2012/chart" uri="{CE6537A1-D6FC-4f65-9D91-7224C49458BB}"/>
                <c:ext xmlns:c16="http://schemas.microsoft.com/office/drawing/2014/chart" uri="{C3380CC4-5D6E-409C-BE32-E72D297353CC}">
                  <c16:uniqueId val="{00000002-3733-43AC-AC8D-6E00A705A781}"/>
                </c:ext>
              </c:extLst>
            </c:dLbl>
            <c:dLbl>
              <c:idx val="5"/>
              <c:delete val="1"/>
              <c:extLst>
                <c:ext xmlns:c15="http://schemas.microsoft.com/office/drawing/2012/chart" uri="{CE6537A1-D6FC-4f65-9D91-7224C49458BB}"/>
                <c:ext xmlns:c16="http://schemas.microsoft.com/office/drawing/2014/chart" uri="{C3380CC4-5D6E-409C-BE32-E72D297353CC}">
                  <c16:uniqueId val="{00000005-3733-43AC-AC8D-6E00A705A781}"/>
                </c:ext>
              </c:extLst>
            </c:dLbl>
            <c:dLbl>
              <c:idx val="6"/>
              <c:delete val="1"/>
              <c:extLst>
                <c:ext xmlns:c15="http://schemas.microsoft.com/office/drawing/2012/chart" uri="{CE6537A1-D6FC-4f65-9D91-7224C49458BB}"/>
                <c:ext xmlns:c16="http://schemas.microsoft.com/office/drawing/2014/chart" uri="{C3380CC4-5D6E-409C-BE32-E72D297353CC}">
                  <c16:uniqueId val="{00000006-3733-43AC-AC8D-6E00A705A781}"/>
                </c:ext>
              </c:extLst>
            </c:dLbl>
            <c:dLbl>
              <c:idx val="7"/>
              <c:delete val="1"/>
              <c:extLst>
                <c:ext xmlns:c15="http://schemas.microsoft.com/office/drawing/2012/chart" uri="{CE6537A1-D6FC-4f65-9D91-7224C49458BB}"/>
                <c:ext xmlns:c16="http://schemas.microsoft.com/office/drawing/2014/chart" uri="{C3380CC4-5D6E-409C-BE32-E72D297353CC}">
                  <c16:uniqueId val="{00000007-3733-43AC-AC8D-6E00A705A781}"/>
                </c:ext>
              </c:extLst>
            </c:dLbl>
            <c:dLbl>
              <c:idx val="8"/>
              <c:delete val="1"/>
              <c:extLst>
                <c:ext xmlns:c15="http://schemas.microsoft.com/office/drawing/2012/chart" uri="{CE6537A1-D6FC-4f65-9D91-7224C49458BB}"/>
                <c:ext xmlns:c16="http://schemas.microsoft.com/office/drawing/2014/chart" uri="{C3380CC4-5D6E-409C-BE32-E72D297353CC}">
                  <c16:uniqueId val="{00000008-3733-43AC-AC8D-6E00A705A781}"/>
                </c:ext>
              </c:extLst>
            </c:dLbl>
            <c:dLbl>
              <c:idx val="9"/>
              <c:delete val="1"/>
              <c:extLst>
                <c:ext xmlns:c15="http://schemas.microsoft.com/office/drawing/2012/chart" uri="{CE6537A1-D6FC-4f65-9D91-7224C49458BB}"/>
                <c:ext xmlns:c16="http://schemas.microsoft.com/office/drawing/2014/chart" uri="{C3380CC4-5D6E-409C-BE32-E72D297353CC}">
                  <c16:uniqueId val="{00000009-3733-43AC-AC8D-6E00A705A781}"/>
                </c:ext>
              </c:extLst>
            </c:dLbl>
            <c:dLbl>
              <c:idx val="10"/>
              <c:delete val="1"/>
              <c:extLst>
                <c:ext xmlns:c15="http://schemas.microsoft.com/office/drawing/2012/chart" uri="{CE6537A1-D6FC-4f65-9D91-7224C49458BB}"/>
                <c:ext xmlns:c16="http://schemas.microsoft.com/office/drawing/2014/chart" uri="{C3380CC4-5D6E-409C-BE32-E72D297353CC}">
                  <c16:uniqueId val="{0000000A-3733-43AC-AC8D-6E00A705A781}"/>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Sheet1!$A$4:$A$20</c:f>
              <c:strCache>
                <c:ptCount val="17"/>
                <c:pt idx="0">
                  <c:v>Germans are educated </c:v>
                </c:pt>
                <c:pt idx="1">
                  <c:v>Germans are reliable people </c:v>
                </c:pt>
                <c:pt idx="2">
                  <c:v>Germans are peaceful </c:v>
                </c:pt>
                <c:pt idx="3">
                  <c:v>Germans respect different sexual orientations </c:v>
                </c:pt>
                <c:pt idx="4">
                  <c:v>Germans are polite </c:v>
                </c:pt>
                <c:pt idx="5">
                  <c:v>Germans are helpful</c:v>
                </c:pt>
                <c:pt idx="6">
                  <c:v>Germans see Turks as friends </c:v>
                </c:pt>
                <c:pt idx="7">
                  <c:v>Germans are friendly people </c:v>
                </c:pt>
                <c:pt idx="8">
                  <c:v>Germans are hospitable </c:v>
                </c:pt>
                <c:pt idx="9">
                  <c:v>Germans respect different ethnic origins </c:v>
                </c:pt>
                <c:pt idx="10">
                  <c:v>Germans respect Turks</c:v>
                </c:pt>
                <c:pt idx="11">
                  <c:v>Germans are culturally conservative </c:v>
                </c:pt>
                <c:pt idx="12">
                  <c:v>Germans are religious</c:v>
                </c:pt>
                <c:pt idx="13">
                  <c:v>Germans are cold people </c:v>
                </c:pt>
                <c:pt idx="14">
                  <c:v>Germans are xenophobic </c:v>
                </c:pt>
                <c:pt idx="15">
                  <c:v>Germans are racist </c:v>
                </c:pt>
                <c:pt idx="16">
                  <c:v>Germans despise the Turks</c:v>
                </c:pt>
              </c:strCache>
            </c:strRef>
          </c:cat>
          <c:val>
            <c:numRef>
              <c:f>Sheet1!$E$4:$E$20</c:f>
              <c:numCache>
                <c:formatCode>###0.0</c:formatCode>
                <c:ptCount val="17"/>
                <c:pt idx="0" formatCode="####.0">
                  <c:v>0.3</c:v>
                </c:pt>
                <c:pt idx="1">
                  <c:v>1</c:v>
                </c:pt>
                <c:pt idx="2" formatCode="####.0">
                  <c:v>0.6</c:v>
                </c:pt>
                <c:pt idx="3" formatCode="####.0">
                  <c:v>0.7</c:v>
                </c:pt>
                <c:pt idx="4" formatCode="####.0">
                  <c:v>0.8</c:v>
                </c:pt>
                <c:pt idx="5" formatCode="####.0">
                  <c:v>0.7</c:v>
                </c:pt>
                <c:pt idx="6">
                  <c:v>1.1000000000000001</c:v>
                </c:pt>
                <c:pt idx="7">
                  <c:v>1.1000000000000001</c:v>
                </c:pt>
                <c:pt idx="8">
                  <c:v>1.2</c:v>
                </c:pt>
                <c:pt idx="9">
                  <c:v>1.2</c:v>
                </c:pt>
                <c:pt idx="10">
                  <c:v>1</c:v>
                </c:pt>
                <c:pt idx="11">
                  <c:v>2.4</c:v>
                </c:pt>
                <c:pt idx="12">
                  <c:v>4.4000000000000004</c:v>
                </c:pt>
                <c:pt idx="13">
                  <c:v>3.2</c:v>
                </c:pt>
                <c:pt idx="14">
                  <c:v>5</c:v>
                </c:pt>
                <c:pt idx="15">
                  <c:v>5.3</c:v>
                </c:pt>
                <c:pt idx="16">
                  <c:v>5.3</c:v>
                </c:pt>
              </c:numCache>
            </c:numRef>
          </c:val>
          <c:extLst>
            <c:ext xmlns:c16="http://schemas.microsoft.com/office/drawing/2014/chart" uri="{C3380CC4-5D6E-409C-BE32-E72D297353CC}">
              <c16:uniqueId val="{00000008-357A-4A89-959C-9F2DC4AD9B4C}"/>
            </c:ext>
          </c:extLst>
        </c:ser>
        <c:dLbls>
          <c:dLblPos val="ctr"/>
          <c:showLegendKey val="0"/>
          <c:showVal val="1"/>
          <c:showCatName val="0"/>
          <c:showSerName val="0"/>
          <c:showPercent val="0"/>
          <c:showBubbleSize val="0"/>
        </c:dLbls>
        <c:gapWidth val="50"/>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baseline="0">
                <a:ln>
                  <a:noFill/>
                </a:ln>
                <a:solidFill>
                  <a:schemeClr val="tx1"/>
                </a:solidFill>
                <a:latin typeface="Calibri" panose="020F0502020204030204" pitchFamily="34" charset="0"/>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9942252169402994"/>
          <c:y val="0.93399268011022607"/>
          <c:w val="0.69629901844325848"/>
          <c:h val="6.6007319889773944E-2"/>
        </c:manualLayout>
      </c:layout>
      <c:overlay val="0"/>
      <c:txPr>
        <a:bodyPr/>
        <a:lstStyle/>
        <a:p>
          <a:pPr>
            <a:defRPr baseline="0">
              <a:solidFill>
                <a:schemeClr val="tx1"/>
              </a:solidFill>
              <a:latin typeface="Calibri" panose="020F0502020204030204" pitchFamily="34" charset="0"/>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464E-4D9A-9701-A767D54F16FA}"/>
              </c:ext>
            </c:extLst>
          </c:dPt>
          <c:dPt>
            <c:idx val="1"/>
            <c:invertIfNegative val="0"/>
            <c:bubble3D val="0"/>
            <c:spPr>
              <a:solidFill>
                <a:srgbClr val="FF6161"/>
              </a:solidFill>
              <a:ln>
                <a:noFill/>
              </a:ln>
              <a:effectLst/>
            </c:spPr>
            <c:extLst>
              <c:ext xmlns:c16="http://schemas.microsoft.com/office/drawing/2014/chart" uri="{C3380CC4-5D6E-409C-BE32-E72D297353CC}">
                <c16:uniqueId val="{00000003-464E-4D9A-9701-A767D54F16FA}"/>
              </c:ext>
            </c:extLst>
          </c:dPt>
          <c:dPt>
            <c:idx val="2"/>
            <c:invertIfNegative val="0"/>
            <c:bubble3D val="0"/>
            <c:spPr>
              <a:solidFill>
                <a:srgbClr val="A6A6A6"/>
              </a:solidFill>
              <a:ln>
                <a:noFill/>
              </a:ln>
              <a:effectLst/>
            </c:spPr>
            <c:extLst>
              <c:ext xmlns:c16="http://schemas.microsoft.com/office/drawing/2014/chart" uri="{C3380CC4-5D6E-409C-BE32-E72D297353CC}">
                <c16:uniqueId val="{00000005-464E-4D9A-9701-A767D54F16FA}"/>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464E-4D9A-9701-A767D54F16FA}"/>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464E-4D9A-9701-A767D54F16FA}"/>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Inappropriate</c:v>
                </c:pt>
                <c:pt idx="1">
                  <c:v>Inappropriate</c:v>
                </c:pt>
                <c:pt idx="2">
                  <c:v>Neither appropriate nor inappropriate</c:v>
                </c:pt>
                <c:pt idx="3">
                  <c:v>Appropriate</c:v>
                </c:pt>
                <c:pt idx="4">
                  <c:v>Definitely Appropriate</c:v>
                </c:pt>
              </c:strCache>
            </c:strRef>
          </c:cat>
          <c:val>
            <c:numRef>
              <c:f>Sheet1!$B$2:$B$6</c:f>
              <c:numCache>
                <c:formatCode>0.0</c:formatCode>
                <c:ptCount val="5"/>
                <c:pt idx="0">
                  <c:v>0.6</c:v>
                </c:pt>
                <c:pt idx="1">
                  <c:v>3.4</c:v>
                </c:pt>
                <c:pt idx="2">
                  <c:v>11</c:v>
                </c:pt>
                <c:pt idx="3">
                  <c:v>56</c:v>
                </c:pt>
                <c:pt idx="4">
                  <c:v>25.7</c:v>
                </c:pt>
              </c:numCache>
            </c:numRef>
          </c:val>
          <c:extLst>
            <c:ext xmlns:c16="http://schemas.microsoft.com/office/drawing/2014/chart" uri="{C3380CC4-5D6E-409C-BE32-E72D297353CC}">
              <c16:uniqueId val="{0000000A-464E-4D9A-9701-A767D54F16FA}"/>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28570920428261"/>
          <c:y val="1.0194180059859743E-2"/>
          <c:w val="0.61710070752369905"/>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5C-4F42-A16F-ED824BD3E12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Cultural Difference</c:v>
                </c:pt>
                <c:pt idx="1">
                  <c:v>Differences in Lifestyle</c:v>
                </c:pt>
                <c:pt idx="2">
                  <c:v>Different Religion</c:v>
                </c:pt>
                <c:pt idx="3">
                  <c:v>Racism</c:v>
                </c:pt>
                <c:pt idx="4">
                  <c:v>Different Human Relations</c:v>
                </c:pt>
                <c:pt idx="5">
                  <c:v>Disciplined</c:v>
                </c:pt>
                <c:pt idx="6">
                  <c:v>Drinking too much alcohol</c:v>
                </c:pt>
              </c:strCache>
            </c:strRef>
          </c:cat>
          <c:val>
            <c:numRef>
              <c:f>Sheet1!$B$2:$B$8</c:f>
              <c:numCache>
                <c:formatCode>###0.0</c:formatCode>
                <c:ptCount val="7"/>
                <c:pt idx="0">
                  <c:v>1.1000000000000001</c:v>
                </c:pt>
                <c:pt idx="1">
                  <c:v>0.6</c:v>
                </c:pt>
                <c:pt idx="2">
                  <c:v>0.3</c:v>
                </c:pt>
                <c:pt idx="3">
                  <c:v>0.3</c:v>
                </c:pt>
                <c:pt idx="4">
                  <c:v>0.2</c:v>
                </c:pt>
                <c:pt idx="5">
                  <c:v>0.2</c:v>
                </c:pt>
                <c:pt idx="6" formatCode="0.0">
                  <c:v>0.1</c:v>
                </c:pt>
              </c:numCache>
            </c:numRef>
          </c:val>
          <c:extLst>
            <c:ext xmlns:c16="http://schemas.microsoft.com/office/drawing/2014/chart" uri="{C3380CC4-5D6E-409C-BE32-E72D297353CC}">
              <c16:uniqueId val="{00000001-7A5C-4F42-A16F-ED824BD3E12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991971090845995"/>
          <c:y val="1.8281827160952533E-2"/>
          <c:w val="0.53950288515597222"/>
          <c:h val="0.9230614247984229"/>
        </c:manualLayout>
      </c:layout>
      <c:barChart>
        <c:barDir val="bar"/>
        <c:grouping val="stacked"/>
        <c:varyColors val="0"/>
        <c:ser>
          <c:idx val="0"/>
          <c:order val="0"/>
          <c:tx>
            <c:strRef>
              <c:f>Sheet1!$B$1</c:f>
              <c:strCache>
                <c:ptCount val="1"/>
                <c:pt idx="0">
                  <c:v>The Most Important</c:v>
                </c:pt>
              </c:strCache>
            </c:strRef>
          </c:tx>
          <c:spPr>
            <a:solidFill>
              <a:schemeClr val="accent1">
                <a:lumMod val="50000"/>
                <a:alpha val="80000"/>
              </a:schemeClr>
            </a:solidFill>
            <a:ln>
              <a:noFill/>
            </a:ln>
            <a:effectLst/>
          </c:spPr>
          <c:invertIfNegative val="0"/>
          <c:dPt>
            <c:idx val="0"/>
            <c:invertIfNegative val="0"/>
            <c:bubble3D val="0"/>
            <c:extLst>
              <c:ext xmlns:c16="http://schemas.microsoft.com/office/drawing/2014/chart" uri="{C3380CC4-5D6E-409C-BE32-E72D297353CC}">
                <c16:uniqueId val="{00000000-2C8F-4EBD-8513-7FB0C0A2AC4F}"/>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8F-4EBD-8513-7FB0C0A2AC4F}"/>
                </c:ext>
              </c:extLst>
            </c:dLbl>
            <c:dLbl>
              <c:idx val="3"/>
              <c:delete val="1"/>
              <c:extLst>
                <c:ext xmlns:c15="http://schemas.microsoft.com/office/drawing/2012/chart" uri="{CE6537A1-D6FC-4f65-9D91-7224C49458BB}"/>
                <c:ext xmlns:c16="http://schemas.microsoft.com/office/drawing/2014/chart" uri="{C3380CC4-5D6E-409C-BE32-E72D297353CC}">
                  <c16:uniqueId val="{00000002-2C8F-4EBD-8513-7FB0C0A2AC4F}"/>
                </c:ext>
              </c:extLst>
            </c:dLbl>
            <c:dLbl>
              <c:idx val="4"/>
              <c:delete val="1"/>
              <c:extLst>
                <c:ext xmlns:c15="http://schemas.microsoft.com/office/drawing/2012/chart" uri="{CE6537A1-D6FC-4f65-9D91-7224C49458BB}"/>
                <c:ext xmlns:c16="http://schemas.microsoft.com/office/drawing/2014/chart" uri="{C3380CC4-5D6E-409C-BE32-E72D297353CC}">
                  <c16:uniqueId val="{00000003-2C8F-4EBD-8513-7FB0C0A2AC4F}"/>
                </c:ext>
              </c:extLst>
            </c:dLbl>
            <c:dLbl>
              <c:idx val="5"/>
              <c:delete val="1"/>
              <c:extLst>
                <c:ext xmlns:c15="http://schemas.microsoft.com/office/drawing/2012/chart" uri="{CE6537A1-D6FC-4f65-9D91-7224C49458BB}"/>
                <c:ext xmlns:c16="http://schemas.microsoft.com/office/drawing/2014/chart" uri="{C3380CC4-5D6E-409C-BE32-E72D297353CC}">
                  <c16:uniqueId val="{00000004-2C8F-4EBD-8513-7FB0C0A2AC4F}"/>
                </c:ext>
              </c:extLst>
            </c:dLbl>
            <c:dLbl>
              <c:idx val="6"/>
              <c:delete val="1"/>
              <c:extLst>
                <c:ext xmlns:c15="http://schemas.microsoft.com/office/drawing/2012/chart" uri="{CE6537A1-D6FC-4f65-9D91-7224C49458BB}"/>
                <c:ext xmlns:c16="http://schemas.microsoft.com/office/drawing/2014/chart" uri="{C3380CC4-5D6E-409C-BE32-E72D297353CC}">
                  <c16:uniqueId val="{00000005-2C8F-4EBD-8513-7FB0C0A2AC4F}"/>
                </c:ext>
              </c:extLst>
            </c:dLbl>
            <c:dLbl>
              <c:idx val="7"/>
              <c:delete val="1"/>
              <c:extLst>
                <c:ext xmlns:c15="http://schemas.microsoft.com/office/drawing/2012/chart" uri="{CE6537A1-D6FC-4f65-9D91-7224C49458BB}"/>
                <c:ext xmlns:c16="http://schemas.microsoft.com/office/drawing/2014/chart" uri="{C3380CC4-5D6E-409C-BE32-E72D297353CC}">
                  <c16:uniqueId val="{00000006-2C8F-4EBD-8513-7FB0C0A2AC4F}"/>
                </c:ext>
              </c:extLst>
            </c:dLbl>
            <c:dLbl>
              <c:idx val="8"/>
              <c:delete val="1"/>
              <c:extLst>
                <c:ext xmlns:c15="http://schemas.microsoft.com/office/drawing/2012/chart" uri="{CE6537A1-D6FC-4f65-9D91-7224C49458BB}"/>
                <c:ext xmlns:c16="http://schemas.microsoft.com/office/drawing/2014/chart" uri="{C3380CC4-5D6E-409C-BE32-E72D297353CC}">
                  <c16:uniqueId val="{00000007-2C8F-4EBD-8513-7FB0C0A2AC4F}"/>
                </c:ext>
              </c:extLst>
            </c:dLbl>
            <c:dLbl>
              <c:idx val="9"/>
              <c:delete val="1"/>
              <c:extLst>
                <c:ext xmlns:c15="http://schemas.microsoft.com/office/drawing/2012/chart" uri="{CE6537A1-D6FC-4f65-9D91-7224C49458BB}"/>
                <c:ext xmlns:c16="http://schemas.microsoft.com/office/drawing/2014/chart" uri="{C3380CC4-5D6E-409C-BE32-E72D297353CC}">
                  <c16:uniqueId val="{00000008-2C8F-4EBD-8513-7FB0C0A2AC4F}"/>
                </c:ext>
              </c:extLst>
            </c:dLbl>
            <c:dLbl>
              <c:idx val="10"/>
              <c:delete val="1"/>
              <c:extLst>
                <c:ext xmlns:c15="http://schemas.microsoft.com/office/drawing/2012/chart" uri="{CE6537A1-D6FC-4f65-9D91-7224C49458BB}"/>
                <c:ext xmlns:c16="http://schemas.microsoft.com/office/drawing/2014/chart" uri="{C3380CC4-5D6E-409C-BE32-E72D297353CC}">
                  <c16:uniqueId val="{00000009-2C8F-4EBD-8513-7FB0C0A2AC4F}"/>
                </c:ext>
              </c:extLst>
            </c:dLbl>
            <c:dLbl>
              <c:idx val="11"/>
              <c:delete val="1"/>
              <c:extLst>
                <c:ext xmlns:c15="http://schemas.microsoft.com/office/drawing/2012/chart" uri="{CE6537A1-D6FC-4f65-9D91-7224C49458BB}"/>
                <c:ext xmlns:c16="http://schemas.microsoft.com/office/drawing/2014/chart" uri="{C3380CC4-5D6E-409C-BE32-E72D297353CC}">
                  <c16:uniqueId val="{0000002E-2C8F-4EBD-8513-7FB0C0A2AC4F}"/>
                </c:ext>
              </c:extLst>
            </c:dLbl>
            <c:spPr>
              <a:noFill/>
              <a:ln>
                <a:noFill/>
              </a:ln>
              <a:effectLst/>
            </c:spPr>
            <c:txPr>
              <a:bodyPr rot="0" vert="horz"/>
              <a:lstStyle/>
              <a:p>
                <a:pPr>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Azerbaijan</c:v>
                </c:pt>
                <c:pt idx="1">
                  <c:v>United States of America (USA)</c:v>
                </c:pt>
                <c:pt idx="2">
                  <c:v>Germany</c:v>
                </c:pt>
                <c:pt idx="3">
                  <c:v>China</c:v>
                </c:pt>
                <c:pt idx="4">
                  <c:v>Turkish Republic of Northern Cyprus</c:v>
                </c:pt>
                <c:pt idx="5">
                  <c:v>Russia</c:v>
                </c:pt>
                <c:pt idx="6">
                  <c:v>France</c:v>
                </c:pt>
                <c:pt idx="7">
                  <c:v>United Kingdom</c:v>
                </c:pt>
                <c:pt idx="8">
                  <c:v>Qatar</c:v>
                </c:pt>
                <c:pt idx="9">
                  <c:v>Italy</c:v>
                </c:pt>
                <c:pt idx="10">
                  <c:v>Iran</c:v>
                </c:pt>
                <c:pt idx="11">
                  <c:v>Spain</c:v>
                </c:pt>
              </c:strCache>
            </c:strRef>
          </c:cat>
          <c:val>
            <c:numRef>
              <c:f>Sheet1!$B$2:$B$13</c:f>
              <c:numCache>
                <c:formatCode>###0.0</c:formatCode>
                <c:ptCount val="12"/>
                <c:pt idx="0">
                  <c:v>27.9</c:v>
                </c:pt>
                <c:pt idx="1">
                  <c:v>23</c:v>
                </c:pt>
                <c:pt idx="2">
                  <c:v>26.6</c:v>
                </c:pt>
                <c:pt idx="3">
                  <c:v>2.7</c:v>
                </c:pt>
                <c:pt idx="4">
                  <c:v>4.3</c:v>
                </c:pt>
                <c:pt idx="5">
                  <c:v>3.6</c:v>
                </c:pt>
                <c:pt idx="6">
                  <c:v>1.4</c:v>
                </c:pt>
                <c:pt idx="7">
                  <c:v>2.7</c:v>
                </c:pt>
                <c:pt idx="8">
                  <c:v>3.3</c:v>
                </c:pt>
                <c:pt idx="9">
                  <c:v>1.4</c:v>
                </c:pt>
                <c:pt idx="10">
                  <c:v>0.2</c:v>
                </c:pt>
                <c:pt idx="11">
                  <c:v>0.8</c:v>
                </c:pt>
              </c:numCache>
            </c:numRef>
          </c:val>
          <c:extLst>
            <c:ext xmlns:c16="http://schemas.microsoft.com/office/drawing/2014/chart" uri="{C3380CC4-5D6E-409C-BE32-E72D297353CC}">
              <c16:uniqueId val="{0000000A-2C8F-4EBD-8513-7FB0C0A2AC4F}"/>
            </c:ext>
          </c:extLst>
        </c:ser>
        <c:ser>
          <c:idx val="1"/>
          <c:order val="1"/>
          <c:tx>
            <c:strRef>
              <c:f>Sheet1!$C$1</c:f>
              <c:strCache>
                <c:ptCount val="1"/>
                <c:pt idx="0">
                  <c:v>2nd Important</c:v>
                </c:pt>
              </c:strCache>
            </c:strRef>
          </c:tx>
          <c:spPr>
            <a:solidFill>
              <a:srgbClr val="72ACB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8F-4EBD-8513-7FB0C0A2AC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35-409F-B31B-ABCB0B8E75C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8F-4EBD-8513-7FB0C0A2AC4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Azerbaijan</c:v>
                </c:pt>
                <c:pt idx="1">
                  <c:v>United States of America (USA)</c:v>
                </c:pt>
                <c:pt idx="2">
                  <c:v>Germany</c:v>
                </c:pt>
                <c:pt idx="3">
                  <c:v>China</c:v>
                </c:pt>
                <c:pt idx="4">
                  <c:v>Turkish Republic of Northern Cyprus</c:v>
                </c:pt>
                <c:pt idx="5">
                  <c:v>Russia</c:v>
                </c:pt>
                <c:pt idx="6">
                  <c:v>France</c:v>
                </c:pt>
                <c:pt idx="7">
                  <c:v>United Kingdom</c:v>
                </c:pt>
                <c:pt idx="8">
                  <c:v>Qatar</c:v>
                </c:pt>
                <c:pt idx="9">
                  <c:v>Italy</c:v>
                </c:pt>
                <c:pt idx="10">
                  <c:v>Iran</c:v>
                </c:pt>
                <c:pt idx="11">
                  <c:v>Spain</c:v>
                </c:pt>
              </c:strCache>
            </c:strRef>
          </c:cat>
          <c:val>
            <c:numRef>
              <c:f>Sheet1!$C$2:$C$13</c:f>
              <c:numCache>
                <c:formatCode>###0.0</c:formatCode>
                <c:ptCount val="12"/>
                <c:pt idx="1">
                  <c:v>27.5</c:v>
                </c:pt>
                <c:pt idx="2">
                  <c:v>23.6</c:v>
                </c:pt>
                <c:pt idx="3">
                  <c:v>11.4</c:v>
                </c:pt>
                <c:pt idx="4">
                  <c:v>10.199999999999999</c:v>
                </c:pt>
                <c:pt idx="5">
                  <c:v>3.8</c:v>
                </c:pt>
                <c:pt idx="6">
                  <c:v>4.5999999999999996</c:v>
                </c:pt>
                <c:pt idx="7">
                  <c:v>5.7</c:v>
                </c:pt>
                <c:pt idx="8">
                  <c:v>4.5999999999999996</c:v>
                </c:pt>
                <c:pt idx="9">
                  <c:v>1</c:v>
                </c:pt>
                <c:pt idx="10">
                  <c:v>1.7</c:v>
                </c:pt>
                <c:pt idx="11">
                  <c:v>1.4</c:v>
                </c:pt>
              </c:numCache>
            </c:numRef>
          </c:val>
          <c:extLst>
            <c:ext xmlns:c16="http://schemas.microsoft.com/office/drawing/2014/chart" uri="{C3380CC4-5D6E-409C-BE32-E72D297353CC}">
              <c16:uniqueId val="{00000014-2C8F-4EBD-8513-7FB0C0A2AC4F}"/>
            </c:ext>
          </c:extLst>
        </c:ser>
        <c:ser>
          <c:idx val="2"/>
          <c:order val="2"/>
          <c:tx>
            <c:strRef>
              <c:f>Sheet1!$D$1</c:f>
              <c:strCache>
                <c:ptCount val="1"/>
                <c:pt idx="0">
                  <c:v>3rd Important</c:v>
                </c:pt>
              </c:strCache>
            </c:strRef>
          </c:tx>
          <c:spPr>
            <a:solidFill>
              <a:schemeClr val="accent1">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C8F-4EBD-8513-7FB0C0A2AC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C8F-4EBD-8513-7FB0C0A2AC4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C8F-4EBD-8513-7FB0C0A2AC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C8F-4EBD-8513-7FB0C0A2AC4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C8F-4EBD-8513-7FB0C0A2AC4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Sheet1!$A$2:$A$13</c:f>
              <c:strCache>
                <c:ptCount val="12"/>
                <c:pt idx="0">
                  <c:v>Azerbaijan</c:v>
                </c:pt>
                <c:pt idx="1">
                  <c:v>United States of America (USA)</c:v>
                </c:pt>
                <c:pt idx="2">
                  <c:v>Germany</c:v>
                </c:pt>
                <c:pt idx="3">
                  <c:v>China</c:v>
                </c:pt>
                <c:pt idx="4">
                  <c:v>Turkish Republic of Northern Cyprus</c:v>
                </c:pt>
                <c:pt idx="5">
                  <c:v>Russia</c:v>
                </c:pt>
                <c:pt idx="6">
                  <c:v>France</c:v>
                </c:pt>
                <c:pt idx="7">
                  <c:v>United Kingdom</c:v>
                </c:pt>
                <c:pt idx="8">
                  <c:v>Qatar</c:v>
                </c:pt>
                <c:pt idx="9">
                  <c:v>Italy</c:v>
                </c:pt>
                <c:pt idx="10">
                  <c:v>Iran</c:v>
                </c:pt>
                <c:pt idx="11">
                  <c:v>Spain</c:v>
                </c:pt>
              </c:strCache>
            </c:strRef>
          </c:cat>
          <c:val>
            <c:numRef>
              <c:f>Sheet1!$D$2:$D$13</c:f>
              <c:numCache>
                <c:formatCode>###0.0</c:formatCode>
                <c:ptCount val="12"/>
                <c:pt idx="0">
                  <c:v>28.1</c:v>
                </c:pt>
                <c:pt idx="1">
                  <c:v>7.6</c:v>
                </c:pt>
                <c:pt idx="2">
                  <c:v>7.5</c:v>
                </c:pt>
                <c:pt idx="3">
                  <c:v>12.2</c:v>
                </c:pt>
                <c:pt idx="4">
                  <c:v>8</c:v>
                </c:pt>
                <c:pt idx="5">
                  <c:v>5.9</c:v>
                </c:pt>
                <c:pt idx="6">
                  <c:v>8.1</c:v>
                </c:pt>
                <c:pt idx="7">
                  <c:v>6.1</c:v>
                </c:pt>
                <c:pt idx="8">
                  <c:v>5.0999999999999996</c:v>
                </c:pt>
                <c:pt idx="9">
                  <c:v>2.2999999999999998</c:v>
                </c:pt>
                <c:pt idx="10">
                  <c:v>3.2</c:v>
                </c:pt>
                <c:pt idx="11">
                  <c:v>1.6</c:v>
                </c:pt>
              </c:numCache>
            </c:numRef>
          </c:val>
          <c:extLst>
            <c:ext xmlns:c16="http://schemas.microsoft.com/office/drawing/2014/chart" uri="{C3380CC4-5D6E-409C-BE32-E72D297353CC}">
              <c16:uniqueId val="{00000015-2C8F-4EBD-8513-7FB0C0A2AC4F}"/>
            </c:ext>
          </c:extLst>
        </c:ser>
        <c:ser>
          <c:idx val="3"/>
          <c:order val="3"/>
          <c:tx>
            <c:strRef>
              <c:f>Sheet1!$E$1</c:f>
              <c:strCache>
                <c:ptCount val="1"/>
                <c:pt idx="0">
                  <c:v>4th Important</c:v>
                </c:pt>
              </c:strCache>
            </c:strRef>
          </c:tx>
          <c:spPr>
            <a:solidFill>
              <a:schemeClr val="accent1">
                <a:lumMod val="9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5-409F-B31B-ABCB0B8E75C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C8F-4EBD-8513-7FB0C0A2AC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C8F-4EBD-8513-7FB0C0A2AC4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C8F-4EBD-8513-7FB0C0A2AC4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C8F-4EBD-8513-7FB0C0A2AC4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Sheet1!$A$2:$A$13</c:f>
              <c:strCache>
                <c:ptCount val="12"/>
                <c:pt idx="0">
                  <c:v>Azerbaijan</c:v>
                </c:pt>
                <c:pt idx="1">
                  <c:v>United States of America (USA)</c:v>
                </c:pt>
                <c:pt idx="2">
                  <c:v>Germany</c:v>
                </c:pt>
                <c:pt idx="3">
                  <c:v>China</c:v>
                </c:pt>
                <c:pt idx="4">
                  <c:v>Turkish Republic of Northern Cyprus</c:v>
                </c:pt>
                <c:pt idx="5">
                  <c:v>Russia</c:v>
                </c:pt>
                <c:pt idx="6">
                  <c:v>France</c:v>
                </c:pt>
                <c:pt idx="7">
                  <c:v>United Kingdom</c:v>
                </c:pt>
                <c:pt idx="8">
                  <c:v>Qatar</c:v>
                </c:pt>
                <c:pt idx="9">
                  <c:v>Italy</c:v>
                </c:pt>
                <c:pt idx="10">
                  <c:v>Iran</c:v>
                </c:pt>
                <c:pt idx="11">
                  <c:v>Spain</c:v>
                </c:pt>
              </c:strCache>
            </c:strRef>
          </c:cat>
          <c:val>
            <c:numRef>
              <c:f>Sheet1!$E$2:$E$13</c:f>
              <c:numCache>
                <c:formatCode>###0.0</c:formatCode>
                <c:ptCount val="12"/>
                <c:pt idx="0">
                  <c:v>11.4</c:v>
                </c:pt>
                <c:pt idx="1">
                  <c:v>5.3</c:v>
                </c:pt>
                <c:pt idx="2">
                  <c:v>4.7</c:v>
                </c:pt>
                <c:pt idx="3">
                  <c:v>13</c:v>
                </c:pt>
                <c:pt idx="4">
                  <c:v>10.1</c:v>
                </c:pt>
                <c:pt idx="5">
                  <c:v>11.7</c:v>
                </c:pt>
                <c:pt idx="6">
                  <c:v>8.4</c:v>
                </c:pt>
                <c:pt idx="7">
                  <c:v>7.9</c:v>
                </c:pt>
                <c:pt idx="8">
                  <c:v>6</c:v>
                </c:pt>
                <c:pt idx="9">
                  <c:v>5</c:v>
                </c:pt>
                <c:pt idx="10">
                  <c:v>2.8</c:v>
                </c:pt>
                <c:pt idx="11">
                  <c:v>3</c:v>
                </c:pt>
              </c:numCache>
            </c:numRef>
          </c:val>
          <c:extLst>
            <c:ext xmlns:c16="http://schemas.microsoft.com/office/drawing/2014/chart" uri="{C3380CC4-5D6E-409C-BE32-E72D297353CC}">
              <c16:uniqueId val="{00000016-2C8F-4EBD-8513-7FB0C0A2AC4F}"/>
            </c:ext>
          </c:extLst>
        </c:ser>
        <c:ser>
          <c:idx val="4"/>
          <c:order val="4"/>
          <c:tx>
            <c:strRef>
              <c:f>Sheet1!$F$1</c:f>
              <c:strCache>
                <c:ptCount val="1"/>
                <c:pt idx="0">
                  <c:v>5th Important</c:v>
                </c:pt>
              </c:strCache>
            </c:strRef>
          </c:tx>
          <c:spPr>
            <a:solidFill>
              <a:srgbClr val="A9D7DB">
                <a:alpha val="89804"/>
              </a:srgbClr>
            </a:solidFill>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C8F-4EBD-8513-7FB0C0A2AC4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C8F-4EBD-8513-7FB0C0A2AC4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C8F-4EBD-8513-7FB0C0A2AC4F}"/>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C8F-4EBD-8513-7FB0C0A2AC4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C8F-4EBD-8513-7FB0C0A2AC4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C8F-4EBD-8513-7FB0C0A2AC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Sheet1!$A$2:$A$13</c:f>
              <c:strCache>
                <c:ptCount val="12"/>
                <c:pt idx="0">
                  <c:v>Azerbaijan</c:v>
                </c:pt>
                <c:pt idx="1">
                  <c:v>United States of America (USA)</c:v>
                </c:pt>
                <c:pt idx="2">
                  <c:v>Germany</c:v>
                </c:pt>
                <c:pt idx="3">
                  <c:v>China</c:v>
                </c:pt>
                <c:pt idx="4">
                  <c:v>Turkish Republic of Northern Cyprus</c:v>
                </c:pt>
                <c:pt idx="5">
                  <c:v>Russia</c:v>
                </c:pt>
                <c:pt idx="6">
                  <c:v>France</c:v>
                </c:pt>
                <c:pt idx="7">
                  <c:v>United Kingdom</c:v>
                </c:pt>
                <c:pt idx="8">
                  <c:v>Qatar</c:v>
                </c:pt>
                <c:pt idx="9">
                  <c:v>Italy</c:v>
                </c:pt>
                <c:pt idx="10">
                  <c:v>Iran</c:v>
                </c:pt>
                <c:pt idx="11">
                  <c:v>Spain</c:v>
                </c:pt>
              </c:strCache>
            </c:strRef>
          </c:cat>
          <c:val>
            <c:numRef>
              <c:f>Sheet1!$F$2:$F$13</c:f>
              <c:numCache>
                <c:formatCode>###0.0</c:formatCode>
                <c:ptCount val="12"/>
                <c:pt idx="0">
                  <c:v>6.2</c:v>
                </c:pt>
                <c:pt idx="1">
                  <c:v>5.8</c:v>
                </c:pt>
                <c:pt idx="2">
                  <c:v>3.2</c:v>
                </c:pt>
                <c:pt idx="3">
                  <c:v>6</c:v>
                </c:pt>
                <c:pt idx="4">
                  <c:v>10</c:v>
                </c:pt>
                <c:pt idx="5">
                  <c:v>15.1</c:v>
                </c:pt>
                <c:pt idx="6">
                  <c:v>10.8</c:v>
                </c:pt>
                <c:pt idx="7">
                  <c:v>9.3000000000000007</c:v>
                </c:pt>
                <c:pt idx="8">
                  <c:v>6</c:v>
                </c:pt>
                <c:pt idx="9">
                  <c:v>5.9</c:v>
                </c:pt>
                <c:pt idx="10">
                  <c:v>2.4</c:v>
                </c:pt>
                <c:pt idx="11">
                  <c:v>2.7</c:v>
                </c:pt>
              </c:numCache>
            </c:numRef>
          </c:val>
          <c:extLst>
            <c:ext xmlns:c16="http://schemas.microsoft.com/office/drawing/2014/chart" uri="{C3380CC4-5D6E-409C-BE32-E72D297353CC}">
              <c16:uniqueId val="{00000017-2C8F-4EBD-8513-7FB0C0A2AC4F}"/>
            </c:ext>
          </c:extLst>
        </c:ser>
        <c:dLbls>
          <c:showLegendKey val="0"/>
          <c:showVal val="0"/>
          <c:showCatName val="0"/>
          <c:showSerName val="0"/>
          <c:showPercent val="0"/>
          <c:showBubbleSize val="0"/>
        </c:dLbls>
        <c:gapWidth val="75"/>
        <c:overlap val="100"/>
        <c:axId val="-917936192"/>
        <c:axId val="-917943264"/>
      </c:barChart>
      <c:catAx>
        <c:axId val="-917936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en-TR"/>
          </a:p>
        </c:txPr>
        <c:crossAx val="-917943264"/>
        <c:crosses val="autoZero"/>
        <c:auto val="1"/>
        <c:lblAlgn val="ctr"/>
        <c:lblOffset val="100"/>
        <c:noMultiLvlLbl val="0"/>
      </c:catAx>
      <c:valAx>
        <c:axId val="-917943264"/>
        <c:scaling>
          <c:orientation val="minMax"/>
          <c:max val="100"/>
          <c:min val="0"/>
        </c:scaling>
        <c:delete val="1"/>
        <c:axPos val="t"/>
        <c:numFmt formatCode="###0.0" sourceLinked="1"/>
        <c:majorTickMark val="out"/>
        <c:minorTickMark val="none"/>
        <c:tickLblPos val="nextTo"/>
        <c:crossAx val="-917936192"/>
        <c:crosses val="autoZero"/>
        <c:crossBetween val="between"/>
      </c:valAx>
      <c:spPr>
        <a:noFill/>
        <a:ln>
          <a:noFill/>
        </a:ln>
        <a:effectLst/>
      </c:spPr>
    </c:plotArea>
    <c:legend>
      <c:legendPos val="b"/>
      <c:layout>
        <c:manualLayout>
          <c:xMode val="edge"/>
          <c:yMode val="edge"/>
          <c:x val="0.11979427158799306"/>
          <c:y val="0.94225023299305533"/>
          <c:w val="0.84931106861469685"/>
          <c:h val="5.0788595330484479E-2"/>
        </c:manualLayout>
      </c:layout>
      <c:overlay val="0"/>
      <c:spPr>
        <a:noFill/>
        <a:ln>
          <a:noFill/>
        </a:ln>
        <a:effectLst/>
      </c:spPr>
      <c:txPr>
        <a:bodyPr rot="0" vert="horz"/>
        <a:lstStyle/>
        <a:p>
          <a:pPr>
            <a:defRPr/>
          </a:pPr>
          <a:endParaRPr lang="en-TR"/>
        </a:p>
      </c:txPr>
    </c:legend>
    <c:plotVisOnly val="1"/>
    <c:dispBlanksAs val="gap"/>
    <c:showDLblsOverMax val="0"/>
  </c:chart>
  <c:spPr>
    <a:noFill/>
    <a:ln>
      <a:noFill/>
    </a:ln>
    <a:effectLst/>
  </c:spPr>
  <c:txPr>
    <a:bodyPr/>
    <a:lstStyle/>
    <a:p>
      <a:pPr>
        <a:defRPr baseline="0">
          <a:solidFill>
            <a:schemeClr val="tx1"/>
          </a:solidFill>
        </a:defRPr>
      </a:pPr>
      <a:endParaRPr lang="en-TR"/>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1.5958107902570455E-2"/>
          <c:w val="0.51492125109791465"/>
          <c:h val="0.95152684527301568"/>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8681-428A-8331-83B2EACADB85}"/>
              </c:ext>
            </c:extLst>
          </c:dPt>
          <c:dPt>
            <c:idx val="1"/>
            <c:invertIfNegative val="0"/>
            <c:bubble3D val="0"/>
            <c:spPr>
              <a:solidFill>
                <a:srgbClr val="FF6161"/>
              </a:solidFill>
              <a:ln>
                <a:noFill/>
              </a:ln>
              <a:effectLst/>
            </c:spPr>
            <c:extLst>
              <c:ext xmlns:c16="http://schemas.microsoft.com/office/drawing/2014/chart" uri="{C3380CC4-5D6E-409C-BE32-E72D297353CC}">
                <c16:uniqueId val="{00000003-8681-428A-8331-83B2EACADB85}"/>
              </c:ext>
            </c:extLst>
          </c:dPt>
          <c:dPt>
            <c:idx val="2"/>
            <c:invertIfNegative val="0"/>
            <c:bubble3D val="0"/>
            <c:spPr>
              <a:solidFill>
                <a:srgbClr val="A6A6A6"/>
              </a:solidFill>
              <a:ln>
                <a:noFill/>
              </a:ln>
              <a:effectLst/>
            </c:spPr>
            <c:extLst>
              <c:ext xmlns:c16="http://schemas.microsoft.com/office/drawing/2014/chart" uri="{C3380CC4-5D6E-409C-BE32-E72D297353CC}">
                <c16:uniqueId val="{00000005-8681-428A-8331-83B2EACADB85}"/>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8681-428A-8331-83B2EACADB85}"/>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8681-428A-8331-83B2EACADB8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Attractive</c:v>
                </c:pt>
                <c:pt idx="1">
                  <c:v>Unattractive</c:v>
                </c:pt>
                <c:pt idx="2">
                  <c:v>Neither attractive nor unattractive</c:v>
                </c:pt>
                <c:pt idx="3">
                  <c:v>Attractive</c:v>
                </c:pt>
                <c:pt idx="4">
                  <c:v>Very Attractive</c:v>
                </c:pt>
              </c:strCache>
            </c:strRef>
          </c:cat>
          <c:val>
            <c:numRef>
              <c:f>Sheet1!$B$2:$B$6</c:f>
              <c:numCache>
                <c:formatCode>0.0</c:formatCode>
                <c:ptCount val="5"/>
                <c:pt idx="0">
                  <c:v>0.9</c:v>
                </c:pt>
                <c:pt idx="1">
                  <c:v>3.8</c:v>
                </c:pt>
                <c:pt idx="2">
                  <c:v>12.5</c:v>
                </c:pt>
                <c:pt idx="3">
                  <c:v>51.2</c:v>
                </c:pt>
                <c:pt idx="4">
                  <c:v>28.1</c:v>
                </c:pt>
              </c:numCache>
            </c:numRef>
          </c:val>
          <c:extLst>
            <c:ext xmlns:c16="http://schemas.microsoft.com/office/drawing/2014/chart" uri="{C3380CC4-5D6E-409C-BE32-E72D297353CC}">
              <c16:uniqueId val="{0000000A-8681-428A-8331-83B2EACADB85}"/>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64ED-42AE-BA3E-E645D4C87C74}"/>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64ED-42AE-BA3E-E645D4C87C74}"/>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64ED-42AE-BA3E-E645D4C87C74}"/>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64ED-42AE-BA3E-E645D4C87C74}"/>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64ED-42AE-BA3E-E645D4C87C74}"/>
              </c:ext>
            </c:extLst>
          </c:dPt>
          <c:dLbls>
            <c:dLbl>
              <c:idx val="0"/>
              <c:layout>
                <c:manualLayout>
                  <c:x val="-9.3282561508231734E-3"/>
                  <c:y val="0.24288658355276596"/>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3"/>
                      <c:h val="0.18605552495767294"/>
                    </c:manualLayout>
                  </c15:layout>
                </c:ext>
                <c:ext xmlns:c16="http://schemas.microsoft.com/office/drawing/2014/chart" uri="{C3380CC4-5D6E-409C-BE32-E72D297353CC}">
                  <c16:uniqueId val="{00000001-64ED-42AE-BA3E-E645D4C87C74}"/>
                </c:ext>
              </c:extLst>
            </c:dLbl>
            <c:dLbl>
              <c:idx val="1"/>
              <c:layout>
                <c:manualLayout>
                  <c:x val="9.6362759621191563E-2"/>
                  <c:y val="-5.8341441033150074E-2"/>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25295106969902031"/>
                    </c:manualLayout>
                  </c15:layout>
                </c:ext>
                <c:ext xmlns:c16="http://schemas.microsoft.com/office/drawing/2014/chart" uri="{C3380CC4-5D6E-409C-BE32-E72D297353CC}">
                  <c16:uniqueId val="{00000003-64ED-42AE-BA3E-E645D4C87C74}"/>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64ED-42AE-BA3E-E645D4C87C74}"/>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64ED-42AE-BA3E-E645D4C87C74}"/>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64ED-42AE-BA3E-E645D4C87C7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Yes</c:v>
                </c:pt>
                <c:pt idx="1">
                  <c:v>No</c:v>
                </c:pt>
              </c:strCache>
            </c:strRef>
          </c:cat>
          <c:val>
            <c:numRef>
              <c:f>Sheet1!$B$2:$B$6</c:f>
              <c:numCache>
                <c:formatCode>###0.0</c:formatCode>
                <c:ptCount val="5"/>
                <c:pt idx="0">
                  <c:v>85.5</c:v>
                </c:pt>
                <c:pt idx="1">
                  <c:v>14.5</c:v>
                </c:pt>
              </c:numCache>
            </c:numRef>
          </c:val>
          <c:extLst>
            <c:ext xmlns:c16="http://schemas.microsoft.com/office/drawing/2014/chart" uri="{C3380CC4-5D6E-409C-BE32-E72D297353CC}">
              <c16:uniqueId val="{0000000A-64ED-42AE-BA3E-E645D4C87C74}"/>
            </c:ext>
          </c:extLst>
        </c:ser>
        <c:dLbls>
          <c:showLegendKey val="0"/>
          <c:showVal val="0"/>
          <c:showCatName val="0"/>
          <c:showSerName val="0"/>
          <c:showPercent val="0"/>
          <c:showBubbleSize val="0"/>
          <c:showLeaderLines val="0"/>
        </c:dLbls>
        <c:firstSliceAng val="11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rgbClr val="FF5050">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1F-436F-96F8-6E2F5FE01F25}"/>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Heavy Working Conditions</c:v>
                </c:pt>
                <c:pt idx="1">
                  <c:v>Lack of Job Opportunities</c:v>
                </c:pt>
                <c:pt idx="2">
                  <c:v>High Price</c:v>
                </c:pt>
                <c:pt idx="3">
                  <c:v>Sending Back</c:v>
                </c:pt>
                <c:pt idx="4">
                  <c:v>Misguidance of Migration Policy</c:v>
                </c:pt>
                <c:pt idx="5">
                  <c:v>Facism</c:v>
                </c:pt>
              </c:strCache>
            </c:strRef>
          </c:cat>
          <c:val>
            <c:numRef>
              <c:f>Sheet1!$B$2:$B$7</c:f>
              <c:numCache>
                <c:formatCode>###0.0</c:formatCode>
                <c:ptCount val="6"/>
                <c:pt idx="0">
                  <c:v>0.9</c:v>
                </c:pt>
                <c:pt idx="1">
                  <c:v>0.9</c:v>
                </c:pt>
                <c:pt idx="2">
                  <c:v>0.3</c:v>
                </c:pt>
                <c:pt idx="3">
                  <c:v>0.3</c:v>
                </c:pt>
                <c:pt idx="4">
                  <c:v>0.2</c:v>
                </c:pt>
                <c:pt idx="5">
                  <c:v>0.2</c:v>
                </c:pt>
              </c:numCache>
            </c:numRef>
          </c:val>
          <c:extLst>
            <c:ext xmlns:c16="http://schemas.microsoft.com/office/drawing/2014/chart" uri="{C3380CC4-5D6E-409C-BE32-E72D297353CC}">
              <c16:uniqueId val="{00000001-221F-436F-96F8-6E2F5FE01F25}"/>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37333174650094"/>
          <c:y val="3.2515002727768687E-2"/>
          <c:w val="0.44262666825349911"/>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F08-4838-AFD5-A5ABDE16F6DE}"/>
              </c:ext>
            </c:extLst>
          </c:dPt>
          <c:dPt>
            <c:idx val="1"/>
            <c:invertIfNegative val="0"/>
            <c:bubble3D val="0"/>
            <c:spPr>
              <a:solidFill>
                <a:srgbClr val="FF6161"/>
              </a:solidFill>
              <a:ln>
                <a:noFill/>
              </a:ln>
              <a:effectLst/>
            </c:spPr>
            <c:extLst>
              <c:ext xmlns:c16="http://schemas.microsoft.com/office/drawing/2014/chart" uri="{C3380CC4-5D6E-409C-BE32-E72D297353CC}">
                <c16:uniqueId val="{00000003-AF08-4838-AFD5-A5ABDE16F6DE}"/>
              </c:ext>
            </c:extLst>
          </c:dPt>
          <c:dPt>
            <c:idx val="2"/>
            <c:invertIfNegative val="0"/>
            <c:bubble3D val="0"/>
            <c:spPr>
              <a:solidFill>
                <a:srgbClr val="A6A6A6"/>
              </a:solidFill>
              <a:ln>
                <a:noFill/>
              </a:ln>
              <a:effectLst/>
            </c:spPr>
            <c:extLst>
              <c:ext xmlns:c16="http://schemas.microsoft.com/office/drawing/2014/chart" uri="{C3380CC4-5D6E-409C-BE32-E72D297353CC}">
                <c16:uniqueId val="{00000005-AF08-4838-AFD5-A5ABDE16F6DE}"/>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F08-4838-AFD5-A5ABDE16F6DE}"/>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F08-4838-AFD5-A5ABDE16F6D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 don't adapted</c:v>
                </c:pt>
                <c:pt idx="1">
                  <c:v>Don't adapted</c:v>
                </c:pt>
                <c:pt idx="2">
                  <c:v>Neither adapted nor don't adapted</c:v>
                </c:pt>
                <c:pt idx="3">
                  <c:v>Adapted</c:v>
                </c:pt>
                <c:pt idx="4">
                  <c:v>Definitely Adapted</c:v>
                </c:pt>
              </c:strCache>
            </c:strRef>
          </c:cat>
          <c:val>
            <c:numRef>
              <c:f>Sheet1!$B$2:$B$6</c:f>
              <c:numCache>
                <c:formatCode>0.0</c:formatCode>
                <c:ptCount val="5"/>
                <c:pt idx="0">
                  <c:v>0.41194644696189497</c:v>
                </c:pt>
                <c:pt idx="1">
                  <c:v>3.3985581874356332</c:v>
                </c:pt>
                <c:pt idx="2">
                  <c:v>10.813594232749743</c:v>
                </c:pt>
                <c:pt idx="3">
                  <c:v>58.908341915550977</c:v>
                </c:pt>
                <c:pt idx="4">
                  <c:v>26.467559217301751</c:v>
                </c:pt>
              </c:numCache>
            </c:numRef>
          </c:val>
          <c:extLst>
            <c:ext xmlns:c16="http://schemas.microsoft.com/office/drawing/2014/chart" uri="{C3380CC4-5D6E-409C-BE32-E72D297353CC}">
              <c16:uniqueId val="{0000000A-AF08-4838-AFD5-A5ABDE16F6DE}"/>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0165-4AD9-AEA0-DAD75E7AD709}"/>
              </c:ext>
            </c:extLst>
          </c:dPt>
          <c:dPt>
            <c:idx val="1"/>
            <c:bubble3D val="0"/>
            <c:spPr>
              <a:solidFill>
                <a:srgbClr val="92D050">
                  <a:alpha val="80000"/>
                </a:srgbClr>
              </a:solidFill>
              <a:ln w="19050">
                <a:solidFill>
                  <a:schemeClr val="lt1"/>
                </a:solidFill>
              </a:ln>
              <a:effectLst/>
            </c:spPr>
            <c:extLst>
              <c:ext xmlns:c16="http://schemas.microsoft.com/office/drawing/2014/chart" uri="{C3380CC4-5D6E-409C-BE32-E72D297353CC}">
                <c16:uniqueId val="{00000003-0165-4AD9-AEA0-DAD75E7AD709}"/>
              </c:ext>
            </c:extLst>
          </c:dPt>
          <c:dPt>
            <c:idx val="2"/>
            <c:bubble3D val="0"/>
            <c:spPr>
              <a:solidFill>
                <a:srgbClr val="FF6161">
                  <a:alpha val="80000"/>
                </a:srgbClr>
              </a:solidFill>
              <a:ln w="19050">
                <a:solidFill>
                  <a:schemeClr val="lt1"/>
                </a:solidFill>
              </a:ln>
              <a:effectLst/>
            </c:spPr>
            <c:extLst>
              <c:ext xmlns:c16="http://schemas.microsoft.com/office/drawing/2014/chart" uri="{C3380CC4-5D6E-409C-BE32-E72D297353CC}">
                <c16:uniqueId val="{00000005-0165-4AD9-AEA0-DAD75E7AD709}"/>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0165-4AD9-AEA0-DAD75E7AD709}"/>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0165-4AD9-AEA0-DAD75E7AD709}"/>
              </c:ext>
            </c:extLst>
          </c:dPt>
          <c:dLbls>
            <c:dLbl>
              <c:idx val="0"/>
              <c:layout>
                <c:manualLayout>
                  <c:x val="0.1359792047464618"/>
                  <c:y val="0.12349278845992839"/>
                </c:manualLayout>
              </c:layout>
              <c:showLegendKey val="0"/>
              <c:showVal val="1"/>
              <c:showCatName val="1"/>
              <c:showSerName val="0"/>
              <c:showPercent val="0"/>
              <c:showBubbleSize val="0"/>
              <c:extLst>
                <c:ext xmlns:c15="http://schemas.microsoft.com/office/drawing/2012/chart" uri="{CE6537A1-D6FC-4f65-9D91-7224C49458BB}">
                  <c15:layout>
                    <c:manualLayout>
                      <c:w val="0.39208709320363577"/>
                      <c:h val="0.25003886128475261"/>
                    </c:manualLayout>
                  </c15:layout>
                </c:ext>
                <c:ext xmlns:c16="http://schemas.microsoft.com/office/drawing/2014/chart" uri="{C3380CC4-5D6E-409C-BE32-E72D297353CC}">
                  <c16:uniqueId val="{00000001-0165-4AD9-AEA0-DAD75E7AD709}"/>
                </c:ext>
              </c:extLst>
            </c:dLbl>
            <c:dLbl>
              <c:idx val="1"/>
              <c:layout>
                <c:manualLayout>
                  <c:x val="-8.2530108618592071E-2"/>
                  <c:y val="0.23826585982858681"/>
                </c:manualLayout>
              </c:layout>
              <c:showLegendKey val="0"/>
              <c:showVal val="1"/>
              <c:showCatName val="1"/>
              <c:showSerName val="0"/>
              <c:showPercent val="0"/>
              <c:showBubbleSize val="0"/>
              <c:extLst>
                <c:ext xmlns:c15="http://schemas.microsoft.com/office/drawing/2012/chart" uri="{CE6537A1-D6FC-4f65-9D91-7224C49458BB}">
                  <c15:layout>
                    <c:manualLayout>
                      <c:w val="0.27439186498385165"/>
                      <c:h val="0.32804152561338407"/>
                    </c:manualLayout>
                  </c15:layout>
                </c:ext>
                <c:ext xmlns:c16="http://schemas.microsoft.com/office/drawing/2014/chart" uri="{C3380CC4-5D6E-409C-BE32-E72D297353CC}">
                  <c16:uniqueId val="{00000003-0165-4AD9-AEA0-DAD75E7AD709}"/>
                </c:ext>
              </c:extLst>
            </c:dLbl>
            <c:dLbl>
              <c:idx val="2"/>
              <c:layout>
                <c:manualLayout>
                  <c:x val="0.1169757303965759"/>
                  <c:y val="-0.18307097496679317"/>
                </c:manualLayout>
              </c:layout>
              <c:showLegendKey val="0"/>
              <c:showVal val="1"/>
              <c:showCatName val="1"/>
              <c:showSerName val="0"/>
              <c:showPercent val="0"/>
              <c:showBubbleSize val="0"/>
              <c:extLst>
                <c:ext xmlns:c15="http://schemas.microsoft.com/office/drawing/2012/chart" uri="{CE6537A1-D6FC-4f65-9D91-7224C49458BB}">
                  <c15:layout>
                    <c:manualLayout>
                      <c:w val="0.38841376156424773"/>
                      <c:h val="0.22628981900539435"/>
                    </c:manualLayout>
                  </c15:layout>
                </c:ext>
                <c:ext xmlns:c16="http://schemas.microsoft.com/office/drawing/2014/chart" uri="{C3380CC4-5D6E-409C-BE32-E72D297353CC}">
                  <c16:uniqueId val="{00000005-0165-4AD9-AEA0-DAD75E7AD709}"/>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0165-4AD9-AEA0-DAD75E7AD709}"/>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0165-4AD9-AEA0-DAD75E7AD709}"/>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3"/>
                <c:pt idx="0">
                  <c:v>They must adapt to the German culture.</c:v>
                </c:pt>
                <c:pt idx="1">
                  <c:v>They should protect Turkish culture</c:v>
                </c:pt>
                <c:pt idx="2">
                  <c:v>They should adapt to the German culture without forgetting the Turkish culture</c:v>
                </c:pt>
              </c:strCache>
            </c:strRef>
          </c:cat>
          <c:val>
            <c:numRef>
              <c:f>Sheet1!$B$2:$B$6</c:f>
              <c:numCache>
                <c:formatCode>###0.0</c:formatCode>
                <c:ptCount val="5"/>
                <c:pt idx="0">
                  <c:v>13.7</c:v>
                </c:pt>
                <c:pt idx="1">
                  <c:v>51.8</c:v>
                </c:pt>
                <c:pt idx="2">
                  <c:v>34.5</c:v>
                </c:pt>
              </c:numCache>
            </c:numRef>
          </c:val>
          <c:extLst>
            <c:ext xmlns:c16="http://schemas.microsoft.com/office/drawing/2014/chart" uri="{C3380CC4-5D6E-409C-BE32-E72D297353CC}">
              <c16:uniqueId val="{0000000A-0165-4AD9-AEA0-DAD75E7AD709}"/>
            </c:ext>
          </c:extLst>
        </c:ser>
        <c:dLbls>
          <c:showLegendKey val="0"/>
          <c:showVal val="0"/>
          <c:showCatName val="0"/>
          <c:showSerName val="0"/>
          <c:showPercent val="0"/>
          <c:showBubbleSize val="0"/>
          <c:showLeaderLines val="0"/>
        </c:dLbls>
        <c:firstSliceAng val="11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952631573783262"/>
          <c:y val="0"/>
          <c:w val="0.63047368426216732"/>
          <c:h val="0.90095083473701232"/>
        </c:manualLayout>
      </c:layout>
      <c:barChart>
        <c:barDir val="bar"/>
        <c:grouping val="stacked"/>
        <c:varyColors val="0"/>
        <c:ser>
          <c:idx val="0"/>
          <c:order val="0"/>
          <c:tx>
            <c:strRef>
              <c:f>Sheet1!$B$3</c:f>
              <c:strCache>
                <c:ptCount val="1"/>
                <c:pt idx="0">
                  <c:v>Definitely agree</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BDDD-4646-9440-30D716DA2448}"/>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DD-4646-9440-30D716DA2448}"/>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D-4646-9440-30D716DA2448}"/>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DD-4646-9440-30D716DA244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They make a great contribution to the German economy</c:v>
                </c:pt>
                <c:pt idx="1">
                  <c:v>They are in a better position economically than those living in Turkey.</c:v>
                </c:pt>
                <c:pt idx="2">
                  <c:v>They made a good decision for themselves by immigrating to Germany.</c:v>
                </c:pt>
                <c:pt idx="3">
                  <c:v>They have a successful business life in Germany</c:v>
                </c:pt>
                <c:pt idx="4">
                  <c:v>They are happy to live in Germany</c:v>
                </c:pt>
                <c:pt idx="5">
                  <c:v>They have fully adapted to Germany</c:v>
                </c:pt>
                <c:pt idx="6">
                  <c:v>They are generally accepted in German society.</c:v>
                </c:pt>
                <c:pt idx="7">
                  <c:v>They are bound to loose their Turkishness in time</c:v>
                </c:pt>
                <c:pt idx="8">
                  <c:v>They face systematic discrimination</c:v>
                </c:pt>
                <c:pt idx="9">
                  <c:v>They are excluded from German society</c:v>
                </c:pt>
                <c:pt idx="10">
                  <c:v>They are constantly humiliated by the Germans</c:v>
                </c:pt>
              </c:strCache>
            </c:strRef>
          </c:cat>
          <c:val>
            <c:numRef>
              <c:f>Sheet1!$B$4:$B$14</c:f>
              <c:numCache>
                <c:formatCode>0.0</c:formatCode>
                <c:ptCount val="11"/>
                <c:pt idx="0">
                  <c:v>32.700000000000003</c:v>
                </c:pt>
                <c:pt idx="1">
                  <c:v>38.299999999999997</c:v>
                </c:pt>
                <c:pt idx="2">
                  <c:v>36.9</c:v>
                </c:pt>
                <c:pt idx="3">
                  <c:v>31.3</c:v>
                </c:pt>
                <c:pt idx="4">
                  <c:v>31.9</c:v>
                </c:pt>
                <c:pt idx="5">
                  <c:v>28.7</c:v>
                </c:pt>
                <c:pt idx="6">
                  <c:v>23.4</c:v>
                </c:pt>
                <c:pt idx="7">
                  <c:v>25.1</c:v>
                </c:pt>
                <c:pt idx="8">
                  <c:v>23.8</c:v>
                </c:pt>
                <c:pt idx="9">
                  <c:v>25.7</c:v>
                </c:pt>
                <c:pt idx="10">
                  <c:v>21.2</c:v>
                </c:pt>
              </c:numCache>
            </c:numRef>
          </c:val>
          <c:extLst>
            <c:ext xmlns:c16="http://schemas.microsoft.com/office/drawing/2014/chart" uri="{C3380CC4-5D6E-409C-BE32-E72D297353CC}">
              <c16:uniqueId val="{00000004-BDDD-4646-9440-30D716DA2448}"/>
            </c:ext>
          </c:extLst>
        </c:ser>
        <c:ser>
          <c:idx val="1"/>
          <c:order val="1"/>
          <c:tx>
            <c:strRef>
              <c:f>Sheet1!$C$3</c:f>
              <c:strCache>
                <c:ptCount val="1"/>
                <c:pt idx="0">
                  <c:v>Agree</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They make a great contribution to the German economy</c:v>
                </c:pt>
                <c:pt idx="1">
                  <c:v>They are in a better position economically than those living in Turkey.</c:v>
                </c:pt>
                <c:pt idx="2">
                  <c:v>They made a good decision for themselves by immigrating to Germany.</c:v>
                </c:pt>
                <c:pt idx="3">
                  <c:v>They have a successful business life in Germany</c:v>
                </c:pt>
                <c:pt idx="4">
                  <c:v>They are happy to live in Germany</c:v>
                </c:pt>
                <c:pt idx="5">
                  <c:v>They have fully adapted to Germany</c:v>
                </c:pt>
                <c:pt idx="6">
                  <c:v>They are generally accepted in German society.</c:v>
                </c:pt>
                <c:pt idx="7">
                  <c:v>They are bound to loose their Turkishness in time</c:v>
                </c:pt>
                <c:pt idx="8">
                  <c:v>They face systematic discrimination</c:v>
                </c:pt>
                <c:pt idx="9">
                  <c:v>They are excluded from German society</c:v>
                </c:pt>
                <c:pt idx="10">
                  <c:v>They are constantly humiliated by the Germans</c:v>
                </c:pt>
              </c:strCache>
            </c:strRef>
          </c:cat>
          <c:val>
            <c:numRef>
              <c:f>Sheet1!$C$4:$C$14</c:f>
              <c:numCache>
                <c:formatCode>0.0</c:formatCode>
                <c:ptCount val="11"/>
                <c:pt idx="0">
                  <c:v>55.3</c:v>
                </c:pt>
                <c:pt idx="1">
                  <c:v>47.6</c:v>
                </c:pt>
                <c:pt idx="2">
                  <c:v>47.7</c:v>
                </c:pt>
                <c:pt idx="3">
                  <c:v>51.8</c:v>
                </c:pt>
                <c:pt idx="4">
                  <c:v>49.8</c:v>
                </c:pt>
                <c:pt idx="5">
                  <c:v>50.7</c:v>
                </c:pt>
                <c:pt idx="6">
                  <c:v>53</c:v>
                </c:pt>
                <c:pt idx="7">
                  <c:v>43.6</c:v>
                </c:pt>
                <c:pt idx="8">
                  <c:v>43</c:v>
                </c:pt>
                <c:pt idx="9">
                  <c:v>39.700000000000003</c:v>
                </c:pt>
                <c:pt idx="10">
                  <c:v>41.6</c:v>
                </c:pt>
              </c:numCache>
            </c:numRef>
          </c:val>
          <c:extLst>
            <c:ext xmlns:c16="http://schemas.microsoft.com/office/drawing/2014/chart" uri="{C3380CC4-5D6E-409C-BE32-E72D297353CC}">
              <c16:uniqueId val="{00000005-BDDD-4646-9440-30D716DA2448}"/>
            </c:ext>
          </c:extLst>
        </c:ser>
        <c:ser>
          <c:idx val="2"/>
          <c:order val="2"/>
          <c:tx>
            <c:strRef>
              <c:f>Sheet1!$D$3</c:f>
              <c:strCache>
                <c:ptCount val="1"/>
                <c:pt idx="0">
                  <c:v>Neither agree nor don't agree</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They make a great contribution to the German economy</c:v>
                </c:pt>
                <c:pt idx="1">
                  <c:v>They are in a better position economically than those living in Turkey.</c:v>
                </c:pt>
                <c:pt idx="2">
                  <c:v>They made a good decision for themselves by immigrating to Germany.</c:v>
                </c:pt>
                <c:pt idx="3">
                  <c:v>They have a successful business life in Germany</c:v>
                </c:pt>
                <c:pt idx="4">
                  <c:v>They are happy to live in Germany</c:v>
                </c:pt>
                <c:pt idx="5">
                  <c:v>They have fully adapted to Germany</c:v>
                </c:pt>
                <c:pt idx="6">
                  <c:v>They are generally accepted in German society.</c:v>
                </c:pt>
                <c:pt idx="7">
                  <c:v>They are bound to loose their Turkishness in time</c:v>
                </c:pt>
                <c:pt idx="8">
                  <c:v>They face systematic discrimination</c:v>
                </c:pt>
                <c:pt idx="9">
                  <c:v>They are excluded from German society</c:v>
                </c:pt>
                <c:pt idx="10">
                  <c:v>They are constantly humiliated by the Germans</c:v>
                </c:pt>
              </c:strCache>
            </c:strRef>
          </c:cat>
          <c:val>
            <c:numRef>
              <c:f>Sheet1!$D$4:$D$14</c:f>
              <c:numCache>
                <c:formatCode>0.0</c:formatCode>
                <c:ptCount val="11"/>
                <c:pt idx="0">
                  <c:v>10.4</c:v>
                </c:pt>
                <c:pt idx="1">
                  <c:v>10.9</c:v>
                </c:pt>
                <c:pt idx="2">
                  <c:v>10.5</c:v>
                </c:pt>
                <c:pt idx="3">
                  <c:v>12.3</c:v>
                </c:pt>
                <c:pt idx="4">
                  <c:v>15</c:v>
                </c:pt>
                <c:pt idx="5">
                  <c:v>17.100000000000001</c:v>
                </c:pt>
                <c:pt idx="6">
                  <c:v>17</c:v>
                </c:pt>
                <c:pt idx="7">
                  <c:v>20.100000000000001</c:v>
                </c:pt>
                <c:pt idx="8">
                  <c:v>17.399999999999999</c:v>
                </c:pt>
                <c:pt idx="9">
                  <c:v>17.8</c:v>
                </c:pt>
                <c:pt idx="10">
                  <c:v>19.3</c:v>
                </c:pt>
              </c:numCache>
            </c:numRef>
          </c:val>
          <c:extLst>
            <c:ext xmlns:c16="http://schemas.microsoft.com/office/drawing/2014/chart" uri="{C3380CC4-5D6E-409C-BE32-E72D297353CC}">
              <c16:uniqueId val="{00000006-BDDD-4646-9440-30D716DA2448}"/>
            </c:ext>
          </c:extLst>
        </c:ser>
        <c:ser>
          <c:idx val="3"/>
          <c:order val="3"/>
          <c:tx>
            <c:strRef>
              <c:f>Sheet1!$E$3</c:f>
              <c:strCache>
                <c:ptCount val="1"/>
                <c:pt idx="0">
                  <c:v>Don't agree</c:v>
                </c:pt>
              </c:strCache>
            </c:strRef>
          </c:tx>
          <c:spPr>
            <a:solidFill>
              <a:srgbClr val="FF7D7D"/>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BDDD-4646-9440-30D716DA244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DD-4646-9440-30D716DA2448}"/>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Sheet1!$A$4:$A$14</c:f>
              <c:strCache>
                <c:ptCount val="11"/>
                <c:pt idx="0">
                  <c:v>They make a great contribution to the German economy</c:v>
                </c:pt>
                <c:pt idx="1">
                  <c:v>They are in a better position economically than those living in Turkey.</c:v>
                </c:pt>
                <c:pt idx="2">
                  <c:v>They made a good decision for themselves by immigrating to Germany.</c:v>
                </c:pt>
                <c:pt idx="3">
                  <c:v>They have a successful business life in Germany</c:v>
                </c:pt>
                <c:pt idx="4">
                  <c:v>They are happy to live in Germany</c:v>
                </c:pt>
                <c:pt idx="5">
                  <c:v>They have fully adapted to Germany</c:v>
                </c:pt>
                <c:pt idx="6">
                  <c:v>They are generally accepted in German society.</c:v>
                </c:pt>
                <c:pt idx="7">
                  <c:v>They are bound to loose their Turkishness in time</c:v>
                </c:pt>
                <c:pt idx="8">
                  <c:v>They face systematic discrimination</c:v>
                </c:pt>
                <c:pt idx="9">
                  <c:v>They are excluded from German society</c:v>
                </c:pt>
                <c:pt idx="10">
                  <c:v>They are constantly humiliated by the Germans</c:v>
                </c:pt>
              </c:strCache>
            </c:strRef>
          </c:cat>
          <c:val>
            <c:numRef>
              <c:f>Sheet1!$E$4:$E$14</c:f>
              <c:numCache>
                <c:formatCode>0.0</c:formatCode>
                <c:ptCount val="11"/>
                <c:pt idx="0">
                  <c:v>0.9</c:v>
                </c:pt>
                <c:pt idx="1">
                  <c:v>1.1000000000000001</c:v>
                </c:pt>
                <c:pt idx="2">
                  <c:v>1.6</c:v>
                </c:pt>
                <c:pt idx="3">
                  <c:v>1.8</c:v>
                </c:pt>
                <c:pt idx="4">
                  <c:v>1.4</c:v>
                </c:pt>
                <c:pt idx="5">
                  <c:v>2.1</c:v>
                </c:pt>
                <c:pt idx="6">
                  <c:v>2.9</c:v>
                </c:pt>
                <c:pt idx="7">
                  <c:v>6.8</c:v>
                </c:pt>
                <c:pt idx="8">
                  <c:v>7.1</c:v>
                </c:pt>
                <c:pt idx="9">
                  <c:v>11.5</c:v>
                </c:pt>
                <c:pt idx="10">
                  <c:v>12</c:v>
                </c:pt>
              </c:numCache>
            </c:numRef>
          </c:val>
          <c:extLst>
            <c:ext xmlns:c16="http://schemas.microsoft.com/office/drawing/2014/chart" uri="{C3380CC4-5D6E-409C-BE32-E72D297353CC}">
              <c16:uniqueId val="{00000008-BDDD-4646-9440-30D716DA2448}"/>
            </c:ext>
          </c:extLst>
        </c:ser>
        <c:ser>
          <c:idx val="4"/>
          <c:order val="4"/>
          <c:tx>
            <c:strRef>
              <c:f>Sheet1!$F$3</c:f>
              <c:strCache>
                <c:ptCount val="1"/>
                <c:pt idx="0">
                  <c:v>Definitely don't agree</c:v>
                </c:pt>
              </c:strCache>
            </c:strRef>
          </c:tx>
          <c:spPr>
            <a:solidFill>
              <a:srgbClr val="FF5050"/>
            </a:solidFill>
          </c:spPr>
          <c:invertIfNegative val="0"/>
          <c:dLbls>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DDD-4646-9440-30D716DA2448}"/>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DDD-4646-9440-30D716DA2448}"/>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DD-4646-9440-30D716DA2448}"/>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DD-4646-9440-30D716DA244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They make a great contribution to the German economy</c:v>
                </c:pt>
                <c:pt idx="1">
                  <c:v>They are in a better position economically than those living in Turkey.</c:v>
                </c:pt>
                <c:pt idx="2">
                  <c:v>They made a good decision for themselves by immigrating to Germany.</c:v>
                </c:pt>
                <c:pt idx="3">
                  <c:v>They have a successful business life in Germany</c:v>
                </c:pt>
                <c:pt idx="4">
                  <c:v>They are happy to live in Germany</c:v>
                </c:pt>
                <c:pt idx="5">
                  <c:v>They have fully adapted to Germany</c:v>
                </c:pt>
                <c:pt idx="6">
                  <c:v>They are generally accepted in German society.</c:v>
                </c:pt>
                <c:pt idx="7">
                  <c:v>They are bound to loose their Turkishness in time</c:v>
                </c:pt>
                <c:pt idx="8">
                  <c:v>They face systematic discrimination</c:v>
                </c:pt>
                <c:pt idx="9">
                  <c:v>They are excluded from German society</c:v>
                </c:pt>
                <c:pt idx="10">
                  <c:v>They are constantly humiliated by the Germans</c:v>
                </c:pt>
              </c:strCache>
            </c:strRef>
          </c:cat>
          <c:val>
            <c:numRef>
              <c:f>Sheet1!$F$4:$F$14</c:f>
              <c:numCache>
                <c:formatCode>0.0</c:formatCode>
                <c:ptCount val="11"/>
                <c:pt idx="0">
                  <c:v>0.2</c:v>
                </c:pt>
                <c:pt idx="1">
                  <c:v>0.2</c:v>
                </c:pt>
                <c:pt idx="2">
                  <c:v>0.2</c:v>
                </c:pt>
                <c:pt idx="3">
                  <c:v>0.2</c:v>
                </c:pt>
                <c:pt idx="4">
                  <c:v>0.1</c:v>
                </c:pt>
                <c:pt idx="5">
                  <c:v>0.7</c:v>
                </c:pt>
                <c:pt idx="6">
                  <c:v>0.3</c:v>
                </c:pt>
                <c:pt idx="7">
                  <c:v>1.5</c:v>
                </c:pt>
                <c:pt idx="8">
                  <c:v>3</c:v>
                </c:pt>
                <c:pt idx="9">
                  <c:v>3.1</c:v>
                </c:pt>
                <c:pt idx="10">
                  <c:v>3.8</c:v>
                </c:pt>
              </c:numCache>
            </c:numRef>
          </c:val>
          <c:extLst>
            <c:ext xmlns:c16="http://schemas.microsoft.com/office/drawing/2014/chart" uri="{C3380CC4-5D6E-409C-BE32-E72D297353CC}">
              <c16:uniqueId val="{0000000A-BDDD-4646-9440-30D716DA2448}"/>
            </c:ext>
          </c:extLst>
        </c:ser>
        <c:ser>
          <c:idx val="5"/>
          <c:order val="5"/>
          <c:tx>
            <c:strRef>
              <c:f>Sheet1!$G$3</c:f>
              <c:strCache>
                <c:ptCount val="1"/>
                <c:pt idx="0">
                  <c:v>No idea</c:v>
                </c:pt>
              </c:strCache>
            </c:strRef>
          </c:tx>
          <c:spPr>
            <a:solidFill>
              <a:srgbClr val="FFFFFF">
                <a:lumMod val="75000"/>
              </a:srgbClr>
            </a:solidFill>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DD-4646-9440-30D716DA2448}"/>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Sheet1!$A$4:$A$14</c:f>
              <c:strCache>
                <c:ptCount val="11"/>
                <c:pt idx="0">
                  <c:v>They make a great contribution to the German economy</c:v>
                </c:pt>
                <c:pt idx="1">
                  <c:v>They are in a better position economically than those living in Turkey.</c:v>
                </c:pt>
                <c:pt idx="2">
                  <c:v>They made a good decision for themselves by immigrating to Germany.</c:v>
                </c:pt>
                <c:pt idx="3">
                  <c:v>They have a successful business life in Germany</c:v>
                </c:pt>
                <c:pt idx="4">
                  <c:v>They are happy to live in Germany</c:v>
                </c:pt>
                <c:pt idx="5">
                  <c:v>They have fully adapted to Germany</c:v>
                </c:pt>
                <c:pt idx="6">
                  <c:v>They are generally accepted in German society.</c:v>
                </c:pt>
                <c:pt idx="7">
                  <c:v>They are bound to loose their Turkishness in time</c:v>
                </c:pt>
                <c:pt idx="8">
                  <c:v>They face systematic discrimination</c:v>
                </c:pt>
                <c:pt idx="9">
                  <c:v>They are excluded from German society</c:v>
                </c:pt>
                <c:pt idx="10">
                  <c:v>They are constantly humiliated by the Germans</c:v>
                </c:pt>
              </c:strCache>
            </c:strRef>
          </c:cat>
          <c:val>
            <c:numRef>
              <c:f>Sheet1!$G$4:$G$14</c:f>
              <c:numCache>
                <c:formatCode>0.0</c:formatCode>
                <c:ptCount val="11"/>
                <c:pt idx="0">
                  <c:v>0.5</c:v>
                </c:pt>
                <c:pt idx="1">
                  <c:v>1.9</c:v>
                </c:pt>
                <c:pt idx="2">
                  <c:v>3.1</c:v>
                </c:pt>
                <c:pt idx="3">
                  <c:v>2.6</c:v>
                </c:pt>
                <c:pt idx="4">
                  <c:v>1.8</c:v>
                </c:pt>
                <c:pt idx="5">
                  <c:v>0.7</c:v>
                </c:pt>
                <c:pt idx="6">
                  <c:v>3.4</c:v>
                </c:pt>
                <c:pt idx="7">
                  <c:v>2.9</c:v>
                </c:pt>
                <c:pt idx="8">
                  <c:v>5.7</c:v>
                </c:pt>
                <c:pt idx="9">
                  <c:v>2.2000000000000002</c:v>
                </c:pt>
                <c:pt idx="10">
                  <c:v>2.1</c:v>
                </c:pt>
              </c:numCache>
            </c:numRef>
          </c:val>
          <c:extLst>
            <c:ext xmlns:c16="http://schemas.microsoft.com/office/drawing/2014/chart" uri="{C3380CC4-5D6E-409C-BE32-E72D297353CC}">
              <c16:uniqueId val="{00000011-BDDD-4646-9440-30D716DA2448}"/>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baseline="0">
                <a:solidFill>
                  <a:schemeClr val="tx1"/>
                </a:solidFill>
                <a:latin typeface="Calibri" panose="020F0502020204030204" pitchFamily="34" charset="0"/>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baseline="0">
              <a:solidFill>
                <a:schemeClr val="tx1"/>
              </a:solidFill>
              <a:latin typeface="Calibri" panose="020F0502020204030204" pitchFamily="34" charset="0"/>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BAB6-438D-B64A-45A5A205F73F}"/>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BAB6-438D-B64A-45A5A205F73F}"/>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BAB6-438D-B64A-45A5A205F73F}"/>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BAB6-438D-B64A-45A5A205F73F}"/>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BAB6-438D-B64A-45A5A205F73F}"/>
              </c:ext>
            </c:extLst>
          </c:dPt>
          <c:dLbls>
            <c:dLbl>
              <c:idx val="0"/>
              <c:layout>
                <c:manualLayout>
                  <c:x val="9.4881261323553734E-2"/>
                  <c:y val="1.7615215809674668E-2"/>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3"/>
                      <c:h val="0.18605552495767294"/>
                    </c:manualLayout>
                  </c15:layout>
                </c:ext>
                <c:ext xmlns:c16="http://schemas.microsoft.com/office/drawing/2014/chart" uri="{C3380CC4-5D6E-409C-BE32-E72D297353CC}">
                  <c16:uniqueId val="{00000001-BAB6-438D-B64A-45A5A205F73F}"/>
                </c:ext>
              </c:extLst>
            </c:dLbl>
            <c:dLbl>
              <c:idx val="1"/>
              <c:layout>
                <c:manualLayout>
                  <c:x val="-8.7740721250207876E-2"/>
                  <c:y val="-0.1146592829689229"/>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25295106969902031"/>
                    </c:manualLayout>
                  </c15:layout>
                </c:ext>
                <c:ext xmlns:c16="http://schemas.microsoft.com/office/drawing/2014/chart" uri="{C3380CC4-5D6E-409C-BE32-E72D297353CC}">
                  <c16:uniqueId val="{00000003-BAB6-438D-B64A-45A5A205F73F}"/>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BAB6-438D-B64A-45A5A205F73F}"/>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BAB6-438D-B64A-45A5A205F73F}"/>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BAB6-438D-B64A-45A5A205F73F}"/>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Yes</c:v>
                </c:pt>
                <c:pt idx="1">
                  <c:v>No</c:v>
                </c:pt>
              </c:strCache>
            </c:strRef>
          </c:cat>
          <c:val>
            <c:numRef>
              <c:f>Sheet1!$B$2:$B$6</c:f>
              <c:numCache>
                <c:formatCode>###0.0</c:formatCode>
                <c:ptCount val="5"/>
                <c:pt idx="0">
                  <c:v>11.8</c:v>
                </c:pt>
                <c:pt idx="1">
                  <c:v>88.2</c:v>
                </c:pt>
              </c:numCache>
            </c:numRef>
          </c:val>
          <c:extLst>
            <c:ext xmlns:c16="http://schemas.microsoft.com/office/drawing/2014/chart" uri="{C3380CC4-5D6E-409C-BE32-E72D297353CC}">
              <c16:uniqueId val="{0000000A-BAB6-438D-B64A-45A5A205F73F}"/>
            </c:ext>
          </c:extLst>
        </c:ser>
        <c:dLbls>
          <c:showLegendKey val="0"/>
          <c:showVal val="0"/>
          <c:showCatName val="0"/>
          <c:showSerName val="0"/>
          <c:showPercent val="0"/>
          <c:showBubbleSize val="0"/>
          <c:showLeaderLines val="0"/>
        </c:dLbls>
        <c:firstSliceAng val="7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7243787359341"/>
          <c:y val="2.1940959712219137E-2"/>
          <c:w val="0.44262666825349911"/>
          <c:h val="0.93496987061471393"/>
        </c:manualLayout>
      </c:layout>
      <c:barChart>
        <c:barDir val="bar"/>
        <c:grouping val="clustered"/>
        <c:varyColors val="0"/>
        <c:ser>
          <c:idx val="0"/>
          <c:order val="0"/>
          <c:tx>
            <c:strRef>
              <c:f>Sheet1!$B$1</c:f>
              <c:strCache>
                <c:ptCount val="1"/>
                <c:pt idx="0">
                  <c:v>Series 1</c:v>
                </c:pt>
              </c:strCache>
            </c:strRef>
          </c:tx>
          <c:spPr>
            <a:solidFill>
              <a:srgbClr val="FF5050"/>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63DF-4661-A09D-11DF98FC0F1F}"/>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63DF-4661-A09D-11DF98FC0F1F}"/>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3DF-4661-A09D-11DF98FC0F1F}"/>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63DF-4661-A09D-11DF98FC0F1F}"/>
              </c:ext>
            </c:extLst>
          </c:dPt>
          <c:dPt>
            <c:idx val="4"/>
            <c:invertIfNegative val="0"/>
            <c:bubble3D val="0"/>
            <c:extLst>
              <c:ext xmlns:c16="http://schemas.microsoft.com/office/drawing/2014/chart" uri="{C3380CC4-5D6E-409C-BE32-E72D297353CC}">
                <c16:uniqueId val="{00000009-63DF-4661-A09D-11DF98FC0F1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My thoughts were positive, got more positive </c:v>
                </c:pt>
                <c:pt idx="1">
                  <c:v>My thoughts were positive, did not change</c:v>
                </c:pt>
                <c:pt idx="2">
                  <c:v>I didn't have any thoughts, they were positive after the visit. </c:v>
                </c:pt>
                <c:pt idx="3">
                  <c:v>My thoughts were negative, turned positive </c:v>
                </c:pt>
                <c:pt idx="4">
                  <c:v>My thoughts were positive, turned negative </c:v>
                </c:pt>
                <c:pt idx="5">
                  <c:v>My thoughts were negative, did not change.</c:v>
                </c:pt>
              </c:strCache>
            </c:strRef>
          </c:cat>
          <c:val>
            <c:numRef>
              <c:f>Sheet1!$B$2:$B$7</c:f>
              <c:numCache>
                <c:formatCode>###0.0</c:formatCode>
                <c:ptCount val="6"/>
                <c:pt idx="0" formatCode="0.0">
                  <c:v>74.599999999999994</c:v>
                </c:pt>
                <c:pt idx="1">
                  <c:v>13.559322033898304</c:v>
                </c:pt>
                <c:pt idx="2" formatCode="0.0">
                  <c:v>5.9</c:v>
                </c:pt>
                <c:pt idx="3" formatCode="0.0">
                  <c:v>0.84745762711864403</c:v>
                </c:pt>
                <c:pt idx="4" formatCode="0.0">
                  <c:v>0.84745762711864403</c:v>
                </c:pt>
                <c:pt idx="5" formatCode="0.0">
                  <c:v>0.8</c:v>
                </c:pt>
              </c:numCache>
            </c:numRef>
          </c:val>
          <c:extLst>
            <c:ext xmlns:c16="http://schemas.microsoft.com/office/drawing/2014/chart" uri="{C3380CC4-5D6E-409C-BE32-E72D297353CC}">
              <c16:uniqueId val="{0000000A-63DF-4661-A09D-11DF98FC0F1F}"/>
            </c:ext>
          </c:extLst>
        </c:ser>
        <c:dLbls>
          <c:showLegendKey val="0"/>
          <c:showVal val="0"/>
          <c:showCatName val="0"/>
          <c:showSerName val="0"/>
          <c:showPercent val="0"/>
          <c:showBubbleSize val="0"/>
        </c:dLbls>
        <c:gapWidth val="115"/>
        <c:axId val="1875585824"/>
        <c:axId val="1875588544"/>
      </c:barChart>
      <c:catAx>
        <c:axId val="1875585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t"/>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rgbClr val="599AA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E7-4A78-961B-402DFED2192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Visiting My Relatives</c:v>
                </c:pt>
                <c:pt idx="1">
                  <c:v>Touristic</c:v>
                </c:pt>
                <c:pt idx="2">
                  <c:v>Education</c:v>
                </c:pt>
                <c:pt idx="3">
                  <c:v>Business</c:v>
                </c:pt>
              </c:strCache>
            </c:strRef>
          </c:cat>
          <c:val>
            <c:numRef>
              <c:f>Sheet1!$B$2:$B$5</c:f>
              <c:numCache>
                <c:formatCode>0.0</c:formatCode>
                <c:ptCount val="4"/>
                <c:pt idx="0">
                  <c:v>7.1</c:v>
                </c:pt>
                <c:pt idx="1">
                  <c:v>2.7</c:v>
                </c:pt>
                <c:pt idx="2">
                  <c:v>2</c:v>
                </c:pt>
                <c:pt idx="3">
                  <c:v>1.3</c:v>
                </c:pt>
              </c:numCache>
            </c:numRef>
          </c:val>
          <c:extLst>
            <c:ext xmlns:c16="http://schemas.microsoft.com/office/drawing/2014/chart" uri="{C3380CC4-5D6E-409C-BE32-E72D297353CC}">
              <c16:uniqueId val="{00000001-05E7-4A78-961B-402DFED21927}"/>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9983-49EE-9A55-7E24222AA83B}"/>
              </c:ext>
            </c:extLst>
          </c:dPt>
          <c:dPt>
            <c:idx val="1"/>
            <c:invertIfNegative val="0"/>
            <c:bubble3D val="0"/>
            <c:spPr>
              <a:solidFill>
                <a:srgbClr val="FF6161"/>
              </a:solidFill>
              <a:ln>
                <a:noFill/>
              </a:ln>
              <a:effectLst/>
            </c:spPr>
            <c:extLst>
              <c:ext xmlns:c16="http://schemas.microsoft.com/office/drawing/2014/chart" uri="{C3380CC4-5D6E-409C-BE32-E72D297353CC}">
                <c16:uniqueId val="{00000003-9983-49EE-9A55-7E24222AA83B}"/>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9983-49EE-9A55-7E24222AA83B}"/>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9983-49EE-9A55-7E24222AA83B}"/>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9983-49EE-9A55-7E24222AA83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0.3</c:v>
                </c:pt>
                <c:pt idx="1">
                  <c:v>2.2999999999999998</c:v>
                </c:pt>
                <c:pt idx="2">
                  <c:v>13.8</c:v>
                </c:pt>
                <c:pt idx="3">
                  <c:v>52.2</c:v>
                </c:pt>
                <c:pt idx="4">
                  <c:v>16.2</c:v>
                </c:pt>
              </c:numCache>
            </c:numRef>
          </c:val>
          <c:extLst>
            <c:ext xmlns:c16="http://schemas.microsoft.com/office/drawing/2014/chart" uri="{C3380CC4-5D6E-409C-BE32-E72D297353CC}">
              <c16:uniqueId val="{0000000A-9983-49EE-9A55-7E24222AA83B}"/>
            </c:ext>
          </c:extLst>
        </c:ser>
        <c:dLbls>
          <c:showLegendKey val="0"/>
          <c:showVal val="0"/>
          <c:showCatName val="0"/>
          <c:showSerName val="0"/>
          <c:showPercent val="0"/>
          <c:showBubbleSize val="0"/>
        </c:dLbls>
        <c:gapWidth val="115"/>
        <c:axId val="1875595616"/>
        <c:axId val="1875591264"/>
      </c:barChart>
      <c:catAx>
        <c:axId val="187559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b"/>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F9-4DB7-B120-EF7CCE53B49C}"/>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Germany</c:v>
                </c:pt>
                <c:pt idx="1">
                  <c:v>Austria</c:v>
                </c:pt>
                <c:pt idx="2">
                  <c:v>Netherlands</c:v>
                </c:pt>
                <c:pt idx="3">
                  <c:v>Bulgaria</c:v>
                </c:pt>
                <c:pt idx="4">
                  <c:v>Italy</c:v>
                </c:pt>
                <c:pt idx="5">
                  <c:v>Belgium</c:v>
                </c:pt>
                <c:pt idx="6">
                  <c:v>Denmark</c:v>
                </c:pt>
                <c:pt idx="7">
                  <c:v>France</c:v>
                </c:pt>
                <c:pt idx="8">
                  <c:v>Switzerland</c:v>
                </c:pt>
                <c:pt idx="9">
                  <c:v>United Kingdom</c:v>
                </c:pt>
                <c:pt idx="10">
                  <c:v>Sweden</c:v>
                </c:pt>
              </c:strCache>
            </c:strRef>
          </c:cat>
          <c:val>
            <c:numRef>
              <c:f>Sheet1!$B$2:$B$12</c:f>
              <c:numCache>
                <c:formatCode>0.0</c:formatCode>
                <c:ptCount val="11"/>
                <c:pt idx="0">
                  <c:v>60.9</c:v>
                </c:pt>
                <c:pt idx="1">
                  <c:v>6.7</c:v>
                </c:pt>
                <c:pt idx="2">
                  <c:v>6.2</c:v>
                </c:pt>
                <c:pt idx="3">
                  <c:v>5.5</c:v>
                </c:pt>
                <c:pt idx="4">
                  <c:v>5.2</c:v>
                </c:pt>
                <c:pt idx="5">
                  <c:v>3.6</c:v>
                </c:pt>
                <c:pt idx="6">
                  <c:v>3</c:v>
                </c:pt>
                <c:pt idx="7">
                  <c:v>2</c:v>
                </c:pt>
                <c:pt idx="8">
                  <c:v>1.5</c:v>
                </c:pt>
                <c:pt idx="9">
                  <c:v>1.4</c:v>
                </c:pt>
                <c:pt idx="10">
                  <c:v>1.1000000000000001</c:v>
                </c:pt>
              </c:numCache>
            </c:numRef>
          </c:val>
          <c:extLst>
            <c:ext xmlns:c16="http://schemas.microsoft.com/office/drawing/2014/chart" uri="{C3380CC4-5D6E-409C-BE32-E72D297353CC}">
              <c16:uniqueId val="{00000001-E5F9-4DB7-B120-EF7CCE53B49C}"/>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10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extLst>
              <c:ext xmlns:c16="http://schemas.microsoft.com/office/drawing/2014/chart" uri="{C3380CC4-5D6E-409C-BE32-E72D297353CC}">
                <c16:uniqueId val="{00000001-B185-4172-B328-35D752F11B49}"/>
              </c:ext>
            </c:extLst>
          </c:dPt>
          <c:dPt>
            <c:idx val="1"/>
            <c:invertIfNegative val="0"/>
            <c:bubble3D val="0"/>
            <c:extLst>
              <c:ext xmlns:c16="http://schemas.microsoft.com/office/drawing/2014/chart" uri="{C3380CC4-5D6E-409C-BE32-E72D297353CC}">
                <c16:uniqueId val="{00000003-B185-4172-B328-35D752F11B49}"/>
              </c:ext>
            </c:extLst>
          </c:dPt>
          <c:dPt>
            <c:idx val="2"/>
            <c:invertIfNegative val="0"/>
            <c:bubble3D val="0"/>
            <c:spPr>
              <a:solidFill>
                <a:srgbClr val="A6A6A6"/>
              </a:solidFill>
              <a:ln>
                <a:noFill/>
              </a:ln>
              <a:effectLst/>
            </c:spPr>
            <c:extLst>
              <c:ext xmlns:c16="http://schemas.microsoft.com/office/drawing/2014/chart" uri="{C3380CC4-5D6E-409C-BE32-E72D297353CC}">
                <c16:uniqueId val="{00000005-B185-4172-B328-35D752F11B49}"/>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B185-4172-B328-35D752F11B49}"/>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B185-4172-B328-35D752F11B4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Average</c:v>
                </c:pt>
                <c:pt idx="3">
                  <c:v>Good</c:v>
                </c:pt>
                <c:pt idx="4">
                  <c:v>Very Good</c:v>
                </c:pt>
              </c:strCache>
            </c:strRef>
          </c:cat>
          <c:val>
            <c:numRef>
              <c:f>Sheet1!$B$2:$B$6</c:f>
              <c:numCache>
                <c:formatCode>0.0</c:formatCode>
                <c:ptCount val="5"/>
                <c:pt idx="0">
                  <c:v>0.3</c:v>
                </c:pt>
                <c:pt idx="1">
                  <c:v>2.1</c:v>
                </c:pt>
                <c:pt idx="2">
                  <c:v>13.8</c:v>
                </c:pt>
                <c:pt idx="3">
                  <c:v>41.3</c:v>
                </c:pt>
                <c:pt idx="4">
                  <c:v>27.2</c:v>
                </c:pt>
              </c:numCache>
            </c:numRef>
          </c:val>
          <c:extLst>
            <c:ext xmlns:c16="http://schemas.microsoft.com/office/drawing/2014/chart" uri="{C3380CC4-5D6E-409C-BE32-E72D297353CC}">
              <c16:uniqueId val="{0000000A-B185-4172-B328-35D752F11B49}"/>
            </c:ext>
          </c:extLst>
        </c:ser>
        <c:dLbls>
          <c:showLegendKey val="0"/>
          <c:showVal val="0"/>
          <c:showCatName val="0"/>
          <c:showSerName val="0"/>
          <c:showPercent val="0"/>
          <c:showBubbleSize val="0"/>
        </c:dLbls>
        <c:gapWidth val="115"/>
        <c:axId val="1875585280"/>
        <c:axId val="1875596704"/>
      </c:barChart>
      <c:catAx>
        <c:axId val="1875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b"/>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8755181172"/>
          <c:y val="3.2515002727768687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14E-4BB2-BB69-5DA294AE65D4}"/>
              </c:ext>
            </c:extLst>
          </c:dPt>
          <c:dPt>
            <c:idx val="1"/>
            <c:invertIfNegative val="0"/>
            <c:bubble3D val="0"/>
            <c:spPr>
              <a:solidFill>
                <a:srgbClr val="FF6161"/>
              </a:solidFill>
              <a:ln>
                <a:noFill/>
              </a:ln>
              <a:effectLst/>
            </c:spPr>
            <c:extLst>
              <c:ext xmlns:c16="http://schemas.microsoft.com/office/drawing/2014/chart" uri="{C3380CC4-5D6E-409C-BE32-E72D297353CC}">
                <c16:uniqueId val="{00000003-A14E-4BB2-BB69-5DA294AE65D4}"/>
              </c:ext>
            </c:extLst>
          </c:dPt>
          <c:dPt>
            <c:idx val="2"/>
            <c:invertIfNegative val="0"/>
            <c:bubble3D val="0"/>
            <c:spPr>
              <a:solidFill>
                <a:srgbClr val="A6A6A6"/>
              </a:solidFill>
              <a:ln>
                <a:noFill/>
              </a:ln>
              <a:effectLst/>
            </c:spPr>
            <c:extLst>
              <c:ext xmlns:c16="http://schemas.microsoft.com/office/drawing/2014/chart" uri="{C3380CC4-5D6E-409C-BE32-E72D297353CC}">
                <c16:uniqueId val="{00000005-A14E-4BB2-BB69-5DA294AE65D4}"/>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14E-4BB2-BB69-5DA294AE65D4}"/>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14E-4BB2-BB69-5DA294AE65D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Good</c:v>
                </c:pt>
                <c:pt idx="1">
                  <c:v>Not Good</c:v>
                </c:pt>
                <c:pt idx="2">
                  <c:v>Avreage</c:v>
                </c:pt>
                <c:pt idx="3">
                  <c:v>Good</c:v>
                </c:pt>
                <c:pt idx="4">
                  <c:v>Very Good</c:v>
                </c:pt>
              </c:strCache>
            </c:strRef>
          </c:cat>
          <c:val>
            <c:numRef>
              <c:f>Sheet1!$B$2:$B$6</c:f>
              <c:numCache>
                <c:formatCode>0.0</c:formatCode>
                <c:ptCount val="5"/>
                <c:pt idx="0">
                  <c:v>0.7</c:v>
                </c:pt>
                <c:pt idx="1">
                  <c:v>2.5</c:v>
                </c:pt>
                <c:pt idx="2">
                  <c:v>8.6</c:v>
                </c:pt>
                <c:pt idx="3">
                  <c:v>50.6</c:v>
                </c:pt>
                <c:pt idx="4">
                  <c:v>20.3</c:v>
                </c:pt>
              </c:numCache>
            </c:numRef>
          </c:val>
          <c:extLst>
            <c:ext xmlns:c16="http://schemas.microsoft.com/office/drawing/2014/chart" uri="{C3380CC4-5D6E-409C-BE32-E72D297353CC}">
              <c16:uniqueId val="{0000000A-A14E-4BB2-BB69-5DA294AE65D4}"/>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95273636413775"/>
          <c:y val="0.12615047891232109"/>
          <c:w val="0.60607827637553546"/>
          <c:h val="0.72897828598652636"/>
        </c:manualLayout>
      </c:layout>
      <c:doughnutChart>
        <c:varyColors val="1"/>
        <c:ser>
          <c:idx val="0"/>
          <c:order val="0"/>
          <c:tx>
            <c:strRef>
              <c:f>Sheet1!$B$1</c:f>
              <c:strCache>
                <c:ptCount val="1"/>
                <c:pt idx="0">
                  <c:v>Sales</c:v>
                </c:pt>
              </c:strCache>
            </c:strRef>
          </c:tx>
          <c:spPr>
            <a:solidFill>
              <a:schemeClr val="bg1">
                <a:lumMod val="75000"/>
                <a:alpha val="80000"/>
              </a:schemeClr>
            </a:solidFill>
          </c:spPr>
          <c:dPt>
            <c:idx val="0"/>
            <c:bubble3D val="0"/>
            <c:spPr>
              <a:solidFill>
                <a:srgbClr val="599AA1"/>
              </a:solidFill>
              <a:ln w="19050">
                <a:solidFill>
                  <a:schemeClr val="lt1"/>
                </a:solidFill>
              </a:ln>
              <a:effectLst/>
            </c:spPr>
            <c:extLst>
              <c:ext xmlns:c16="http://schemas.microsoft.com/office/drawing/2014/chart" uri="{C3380CC4-5D6E-409C-BE32-E72D297353CC}">
                <c16:uniqueId val="{00000001-3C02-4740-A9F3-B02CD9E66C74}"/>
              </c:ext>
            </c:extLst>
          </c:dPt>
          <c:dPt>
            <c:idx val="1"/>
            <c:bubble3D val="0"/>
            <c:spPr>
              <a:solidFill>
                <a:srgbClr val="FF5050">
                  <a:alpha val="80000"/>
                </a:srgbClr>
              </a:solidFill>
              <a:ln w="19050">
                <a:solidFill>
                  <a:schemeClr val="lt1"/>
                </a:solidFill>
              </a:ln>
              <a:effectLst/>
            </c:spPr>
            <c:extLst>
              <c:ext xmlns:c16="http://schemas.microsoft.com/office/drawing/2014/chart" uri="{C3380CC4-5D6E-409C-BE32-E72D297353CC}">
                <c16:uniqueId val="{00000003-3C02-4740-A9F3-B02CD9E66C74}"/>
              </c:ext>
            </c:extLst>
          </c:dPt>
          <c:dPt>
            <c:idx val="2"/>
            <c:bubble3D val="0"/>
            <c:spPr>
              <a:solidFill>
                <a:schemeClr val="bg1">
                  <a:lumMod val="65000"/>
                  <a:alpha val="80000"/>
                </a:schemeClr>
              </a:solidFill>
              <a:ln w="19050">
                <a:solidFill>
                  <a:schemeClr val="lt1"/>
                </a:solidFill>
              </a:ln>
              <a:effectLst/>
            </c:spPr>
            <c:extLst>
              <c:ext xmlns:c16="http://schemas.microsoft.com/office/drawing/2014/chart" uri="{C3380CC4-5D6E-409C-BE32-E72D297353CC}">
                <c16:uniqueId val="{00000005-3C02-4740-A9F3-B02CD9E66C74}"/>
              </c:ext>
            </c:extLst>
          </c:dPt>
          <c:dPt>
            <c:idx val="3"/>
            <c:bubble3D val="0"/>
            <c:spPr>
              <a:solidFill>
                <a:schemeClr val="accent1">
                  <a:lumMod val="50000"/>
                  <a:alpha val="80000"/>
                </a:schemeClr>
              </a:solidFill>
              <a:ln w="19050">
                <a:solidFill>
                  <a:schemeClr val="lt1"/>
                </a:solidFill>
              </a:ln>
              <a:effectLst/>
            </c:spPr>
            <c:extLst>
              <c:ext xmlns:c16="http://schemas.microsoft.com/office/drawing/2014/chart" uri="{C3380CC4-5D6E-409C-BE32-E72D297353CC}">
                <c16:uniqueId val="{00000007-3C02-4740-A9F3-B02CD9E66C74}"/>
              </c:ext>
            </c:extLst>
          </c:dPt>
          <c:dPt>
            <c:idx val="4"/>
            <c:bubble3D val="0"/>
            <c:spPr>
              <a:solidFill>
                <a:schemeClr val="accent1">
                  <a:lumMod val="25000"/>
                  <a:alpha val="80000"/>
                </a:schemeClr>
              </a:solidFill>
              <a:ln w="19050">
                <a:solidFill>
                  <a:schemeClr val="lt1"/>
                </a:solidFill>
              </a:ln>
              <a:effectLst/>
            </c:spPr>
            <c:extLst>
              <c:ext xmlns:c16="http://schemas.microsoft.com/office/drawing/2014/chart" uri="{C3380CC4-5D6E-409C-BE32-E72D297353CC}">
                <c16:uniqueId val="{00000009-3C02-4740-A9F3-B02CD9E66C74}"/>
              </c:ext>
            </c:extLst>
          </c:dPt>
          <c:dLbls>
            <c:dLbl>
              <c:idx val="0"/>
              <c:layout>
                <c:manualLayout>
                  <c:x val="0.10877586365347081"/>
                  <c:y val="3.0756193410546424E-2"/>
                </c:manualLayout>
              </c:layout>
              <c:showLegendKey val="0"/>
              <c:showVal val="1"/>
              <c:showCatName val="1"/>
              <c:showSerName val="0"/>
              <c:showPercent val="0"/>
              <c:showBubbleSize val="0"/>
              <c:extLst>
                <c:ext xmlns:c15="http://schemas.microsoft.com/office/drawing/2012/chart" uri="{CE6537A1-D6FC-4f65-9D91-7224C49458BB}">
                  <c15:layout>
                    <c:manualLayout>
                      <c:w val="0.1940889954749547"/>
                      <c:h val="0.16728291097908196"/>
                    </c:manualLayout>
                  </c15:layout>
                </c:ext>
                <c:ext xmlns:c16="http://schemas.microsoft.com/office/drawing/2014/chart" uri="{C3380CC4-5D6E-409C-BE32-E72D297353CC}">
                  <c16:uniqueId val="{00000001-3C02-4740-A9F3-B02CD9E66C74}"/>
                </c:ext>
              </c:extLst>
            </c:dLbl>
            <c:dLbl>
              <c:idx val="1"/>
              <c:layout>
                <c:manualLayout>
                  <c:x val="-9.8161672997645583E-2"/>
                  <c:y val="-0.19887489980450285"/>
                </c:manualLayout>
              </c:layout>
              <c:showLegendKey val="0"/>
              <c:showVal val="1"/>
              <c:showCatName val="1"/>
              <c:showSerName val="0"/>
              <c:showPercent val="0"/>
              <c:showBubbleSize val="0"/>
              <c:extLst>
                <c:ext xmlns:c15="http://schemas.microsoft.com/office/drawing/2012/chart" uri="{CE6537A1-D6FC-4f65-9D91-7224C49458BB}">
                  <c15:layout>
                    <c:manualLayout>
                      <c:w val="0.22923440741162154"/>
                      <c:h val="0.17410609098893834"/>
                    </c:manualLayout>
                  </c15:layout>
                </c:ext>
                <c:ext xmlns:c16="http://schemas.microsoft.com/office/drawing/2014/chart" uri="{C3380CC4-5D6E-409C-BE32-E72D297353CC}">
                  <c16:uniqueId val="{00000003-3C02-4740-A9F3-B02CD9E66C74}"/>
                </c:ext>
              </c:extLst>
            </c:dLbl>
            <c:dLbl>
              <c:idx val="2"/>
              <c:layout>
                <c:manualLayout>
                  <c:x val="0.14203516125276505"/>
                  <c:y val="-9.6717027957606769E-2"/>
                </c:manualLayout>
              </c:layout>
              <c:showLegendKey val="0"/>
              <c:showVal val="1"/>
              <c:showCatName val="1"/>
              <c:showSerName val="0"/>
              <c:showPercent val="0"/>
              <c:showBubbleSize val="0"/>
              <c:extLst>
                <c:ext xmlns:c15="http://schemas.microsoft.com/office/drawing/2012/chart" uri="{CE6537A1-D6FC-4f65-9D91-7224C49458BB}">
                  <c15:layout>
                    <c:manualLayout>
                      <c:w val="0.23011363636363633"/>
                      <c:h val="0.21127184119149384"/>
                    </c:manualLayout>
                  </c15:layout>
                </c:ext>
                <c:ext xmlns:c16="http://schemas.microsoft.com/office/drawing/2014/chart" uri="{C3380CC4-5D6E-409C-BE32-E72D297353CC}">
                  <c16:uniqueId val="{00000005-3C02-4740-A9F3-B02CD9E66C74}"/>
                </c:ext>
              </c:extLst>
            </c:dLbl>
            <c:dLbl>
              <c:idx val="3"/>
              <c:layout>
                <c:manualLayout>
                  <c:x val="0.1339963600933875"/>
                  <c:y val="7.1138873517559195E-2"/>
                </c:manualLayout>
              </c:layout>
              <c:showLegendKey val="0"/>
              <c:showVal val="1"/>
              <c:showCatName val="1"/>
              <c:showSerName val="0"/>
              <c:showPercent val="0"/>
              <c:showBubbleSize val="0"/>
              <c:extLst>
                <c:ext xmlns:c15="http://schemas.microsoft.com/office/drawing/2012/chart" uri="{CE6537A1-D6FC-4f65-9D91-7224C49458BB}">
                  <c15:layout>
                    <c:manualLayout>
                      <c:w val="0.24238910234020258"/>
                      <c:h val="0.16141035986010435"/>
                    </c:manualLayout>
                  </c15:layout>
                </c:ext>
                <c:ext xmlns:c16="http://schemas.microsoft.com/office/drawing/2014/chart" uri="{C3380CC4-5D6E-409C-BE32-E72D297353CC}">
                  <c16:uniqueId val="{00000007-3C02-4740-A9F3-B02CD9E66C74}"/>
                </c:ext>
              </c:extLst>
            </c:dLbl>
            <c:dLbl>
              <c:idx val="4"/>
              <c:layout>
                <c:manualLayout>
                  <c:x val="5.2919585026135023E-2"/>
                  <c:y val="0.14976604951065123"/>
                </c:manualLayout>
              </c:layout>
              <c:showLegendKey val="0"/>
              <c:showVal val="1"/>
              <c:showCatName val="1"/>
              <c:showSerName val="0"/>
              <c:showPercent val="0"/>
              <c:showBubbleSize val="0"/>
              <c:extLst>
                <c:ext xmlns:c15="http://schemas.microsoft.com/office/drawing/2012/chart" uri="{CE6537A1-D6FC-4f65-9D91-7224C49458BB}">
                  <c15:layout>
                    <c:manualLayout>
                      <c:w val="0.28568781366619483"/>
                      <c:h val="0.15905154458031159"/>
                    </c:manualLayout>
                  </c15:layout>
                </c:ext>
                <c:ext xmlns:c16="http://schemas.microsoft.com/office/drawing/2014/chart" uri="{C3380CC4-5D6E-409C-BE32-E72D297353CC}">
                  <c16:uniqueId val="{00000009-3C02-4740-A9F3-B02CD9E66C7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2"/>
                <c:pt idx="0">
                  <c:v>Yes</c:v>
                </c:pt>
                <c:pt idx="1">
                  <c:v>No</c:v>
                </c:pt>
              </c:strCache>
            </c:strRef>
          </c:cat>
          <c:val>
            <c:numRef>
              <c:f>Sheet1!$B$2:$B$6</c:f>
              <c:numCache>
                <c:formatCode>###0.0</c:formatCode>
                <c:ptCount val="5"/>
                <c:pt idx="0">
                  <c:v>7.8</c:v>
                </c:pt>
                <c:pt idx="1">
                  <c:v>92.2</c:v>
                </c:pt>
              </c:numCache>
            </c:numRef>
          </c:val>
          <c:extLst>
            <c:ext xmlns:c16="http://schemas.microsoft.com/office/drawing/2014/chart" uri="{C3380CC4-5D6E-409C-BE32-E72D297353CC}">
              <c16:uniqueId val="{0000000A-3C02-4740-A9F3-B02CD9E66C74}"/>
            </c:ext>
          </c:extLst>
        </c:ser>
        <c:dLbls>
          <c:showLegendKey val="0"/>
          <c:showVal val="0"/>
          <c:showCatName val="0"/>
          <c:showSerName val="0"/>
          <c:showPercent val="0"/>
          <c:showBubbleSize val="0"/>
          <c:showLeaderLines val="0"/>
        </c:dLbls>
        <c:firstSliceAng val="72"/>
        <c:holeSize val="75"/>
      </c:doughnutChart>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defRPr>
      </a:pPr>
      <a:endParaRPr lang="en-TR"/>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232856480009"/>
          <c:y val="1.0194155997184162E-2"/>
          <c:w val="0.34001855047567281"/>
          <c:h val="0.96927021816628312"/>
        </c:manualLayout>
      </c:layout>
      <c:barChart>
        <c:barDir val="bar"/>
        <c:grouping val="clustered"/>
        <c:varyColors val="0"/>
        <c:ser>
          <c:idx val="0"/>
          <c:order val="0"/>
          <c:spPr>
            <a:solidFill>
              <a:schemeClr val="accent1">
                <a:lumMod val="50000"/>
                <a:alpha val="8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3-4A54-ACBC-5CD9C5DBF14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Goethe Institute</c:v>
                </c:pt>
                <c:pt idx="1">
                  <c:v>German-Turkish Chamber of Commerce and Industry</c:v>
                </c:pt>
                <c:pt idx="2">
                  <c:v>Stiftung Mercator</c:v>
                </c:pt>
                <c:pt idx="3">
                  <c:v>Heinrich Böll Stiftung</c:v>
                </c:pt>
                <c:pt idx="4">
                  <c:v>Friedrich-Naumann-Stiftung</c:v>
                </c:pt>
                <c:pt idx="5">
                  <c:v>Konrad-Adenauer-Stiftung</c:v>
                </c:pt>
                <c:pt idx="6">
                  <c:v>Friedrich-Ebert-Stiftung</c:v>
                </c:pt>
              </c:strCache>
            </c:strRef>
          </c:cat>
          <c:val>
            <c:numRef>
              <c:f>Sheet1!$B$2:$B$8</c:f>
              <c:numCache>
                <c:formatCode>0.0</c:formatCode>
                <c:ptCount val="7"/>
                <c:pt idx="0">
                  <c:v>2.8000000000000003</c:v>
                </c:pt>
                <c:pt idx="1">
                  <c:v>2.1999999999999997</c:v>
                </c:pt>
                <c:pt idx="2">
                  <c:v>2.1</c:v>
                </c:pt>
                <c:pt idx="3">
                  <c:v>1.4000000000000001</c:v>
                </c:pt>
                <c:pt idx="4">
                  <c:v>1.0999999999999999</c:v>
                </c:pt>
                <c:pt idx="5">
                  <c:v>1</c:v>
                </c:pt>
                <c:pt idx="6">
                  <c:v>0.8</c:v>
                </c:pt>
              </c:numCache>
            </c:numRef>
          </c:val>
          <c:extLst>
            <c:ext xmlns:c16="http://schemas.microsoft.com/office/drawing/2014/chart" uri="{C3380CC4-5D6E-409C-BE32-E72D297353CC}">
              <c16:uniqueId val="{00000001-7263-4A54-ACBC-5CD9C5DBF148}"/>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20"/>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lumMod val="50000"/>
            </a:schemeClr>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37333174650094"/>
          <c:y val="3.2515002727768687E-2"/>
          <c:w val="0.44262666825349911"/>
          <c:h val="0.93496987061471393"/>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rgbClr val="FF6161"/>
              </a:solidFill>
              <a:ln>
                <a:noFill/>
              </a:ln>
              <a:effectLst/>
            </c:spPr>
            <c:extLst>
              <c:ext xmlns:c16="http://schemas.microsoft.com/office/drawing/2014/chart" uri="{C3380CC4-5D6E-409C-BE32-E72D297353CC}">
                <c16:uniqueId val="{00000001-A87B-455D-A941-7FACCEF762AD}"/>
              </c:ext>
            </c:extLst>
          </c:dPt>
          <c:dPt>
            <c:idx val="1"/>
            <c:invertIfNegative val="0"/>
            <c:bubble3D val="0"/>
            <c:spPr>
              <a:solidFill>
                <a:srgbClr val="FF6161"/>
              </a:solidFill>
              <a:ln>
                <a:noFill/>
              </a:ln>
              <a:effectLst/>
            </c:spPr>
            <c:extLst>
              <c:ext xmlns:c16="http://schemas.microsoft.com/office/drawing/2014/chart" uri="{C3380CC4-5D6E-409C-BE32-E72D297353CC}">
                <c16:uniqueId val="{00000003-A87B-455D-A941-7FACCEF762AD}"/>
              </c:ext>
            </c:extLst>
          </c:dPt>
          <c:dPt>
            <c:idx val="2"/>
            <c:invertIfNegative val="0"/>
            <c:bubble3D val="0"/>
            <c:spPr>
              <a:solidFill>
                <a:srgbClr val="A6A6A6"/>
              </a:solidFill>
              <a:ln>
                <a:noFill/>
              </a:ln>
              <a:effectLst/>
            </c:spPr>
            <c:extLst>
              <c:ext xmlns:c16="http://schemas.microsoft.com/office/drawing/2014/chart" uri="{C3380CC4-5D6E-409C-BE32-E72D297353CC}">
                <c16:uniqueId val="{00000005-A87B-455D-A941-7FACCEF762AD}"/>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87B-455D-A941-7FACCEF762AD}"/>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9-A87B-455D-A941-7FACCEF762A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Definitly Unsuccessful</c:v>
                </c:pt>
                <c:pt idx="1">
                  <c:v>Unsuccessful</c:v>
                </c:pt>
                <c:pt idx="2">
                  <c:v>Neither successful nor unsuccessful</c:v>
                </c:pt>
                <c:pt idx="3">
                  <c:v>Successful</c:v>
                </c:pt>
                <c:pt idx="4">
                  <c:v>Definitly Successful</c:v>
                </c:pt>
              </c:strCache>
            </c:strRef>
          </c:cat>
          <c:val>
            <c:numRef>
              <c:f>Sheet1!$B$2:$B$6</c:f>
              <c:numCache>
                <c:formatCode>0.0</c:formatCode>
                <c:ptCount val="5"/>
                <c:pt idx="0">
                  <c:v>0.4</c:v>
                </c:pt>
                <c:pt idx="1">
                  <c:v>1.5</c:v>
                </c:pt>
                <c:pt idx="2">
                  <c:v>11.8</c:v>
                </c:pt>
                <c:pt idx="3">
                  <c:v>50.2</c:v>
                </c:pt>
                <c:pt idx="4">
                  <c:v>14</c:v>
                </c:pt>
              </c:numCache>
            </c:numRef>
          </c:val>
          <c:extLst>
            <c:ext xmlns:c16="http://schemas.microsoft.com/office/drawing/2014/chart" uri="{C3380CC4-5D6E-409C-BE32-E72D297353CC}">
              <c16:uniqueId val="{0000000A-A87B-455D-A941-7FACCEF762AD}"/>
            </c:ext>
          </c:extLst>
        </c:ser>
        <c:dLbls>
          <c:showLegendKey val="0"/>
          <c:showVal val="0"/>
          <c:showCatName val="0"/>
          <c:showSerName val="0"/>
          <c:showPercent val="0"/>
          <c:showBubbleSize val="0"/>
        </c:dLbls>
        <c:gapWidth val="115"/>
        <c:axId val="1875585824"/>
        <c:axId val="1875588544"/>
      </c:barChart>
      <c:catAx>
        <c:axId val="187558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88544"/>
        <c:crosses val="autoZero"/>
        <c:auto val="1"/>
        <c:lblAlgn val="ctr"/>
        <c:lblOffset val="100"/>
        <c:noMultiLvlLbl val="0"/>
      </c:catAx>
      <c:valAx>
        <c:axId val="1875588544"/>
        <c:scaling>
          <c:orientation val="minMax"/>
          <c:max val="120"/>
          <c:min val="0"/>
        </c:scaling>
        <c:delete val="1"/>
        <c:axPos val="b"/>
        <c:numFmt formatCode="0.0" sourceLinked="1"/>
        <c:majorTickMark val="out"/>
        <c:minorTickMark val="none"/>
        <c:tickLblPos val="nextTo"/>
        <c:crossAx val="1875585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280474223911158"/>
          <c:y val="0"/>
          <c:w val="0.63719525776088837"/>
          <c:h val="0.90095083473701232"/>
        </c:manualLayout>
      </c:layout>
      <c:barChart>
        <c:barDir val="bar"/>
        <c:grouping val="stacked"/>
        <c:varyColors val="0"/>
        <c:ser>
          <c:idx val="0"/>
          <c:order val="0"/>
          <c:tx>
            <c:strRef>
              <c:f>Sheet1!$B$3</c:f>
              <c:strCache>
                <c:ptCount val="1"/>
                <c:pt idx="0">
                  <c:v>Definitly Successful</c:v>
                </c:pt>
              </c:strCache>
            </c:strRef>
          </c:tx>
          <c:spPr>
            <a:solidFill>
              <a:srgbClr val="BBE0E3">
                <a:lumMod val="50000"/>
              </a:srgbClr>
            </a:solidFill>
            <a:ln w="23360">
              <a:noFill/>
            </a:ln>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0-38C5-4B97-ACAA-9D683B7436EE}"/>
              </c:ext>
            </c:extLst>
          </c:dPt>
          <c:dLbls>
            <c:dLbl>
              <c:idx val="8"/>
              <c:layout>
                <c:manualLayout>
                  <c:x val="7.348720512535644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C5-4B97-ACAA-9D683B7436EE}"/>
                </c:ext>
              </c:extLst>
            </c:dLbl>
            <c:dLbl>
              <c:idx val="9"/>
              <c:layout>
                <c:manualLayout>
                  <c:x val="1.6441155240170455E-3"/>
                  <c:y val="3.38783989174921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C5-4B97-ACAA-9D683B7436EE}"/>
                </c:ext>
              </c:extLst>
            </c:dLbl>
            <c:dLbl>
              <c:idx val="10"/>
              <c:layout>
                <c:manualLayout>
                  <c:x val="7.3487205125356446E-3"/>
                  <c:y val="-8.53371320676112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C5-4B97-ACAA-9D683B7436EE}"/>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Activities describe Germany to Turkey</c:v>
                </c:pt>
                <c:pt idx="1">
                  <c:v>Activities supporting democracy and human rights</c:v>
                </c:pt>
                <c:pt idx="2">
                  <c:v>Activities supporting the commercial and economic relations between Germany and Turkey</c:v>
                </c:pt>
                <c:pt idx="3">
                  <c:v>Activities on the climate crisis</c:v>
                </c:pt>
                <c:pt idx="4">
                  <c:v>Activities that contribute to international cooperation</c:v>
                </c:pt>
                <c:pt idx="5">
                  <c:v>Activities on the development of education in Turkey</c:v>
                </c:pt>
                <c:pt idx="6">
                  <c:v>Activities examining Turkey's relations with different countries</c:v>
                </c:pt>
                <c:pt idx="7">
                  <c:v>Activities that develop cultural relations between Germany and Turkey</c:v>
                </c:pt>
              </c:strCache>
            </c:strRef>
          </c:cat>
          <c:val>
            <c:numRef>
              <c:f>Sheet1!$B$4:$B$11</c:f>
              <c:numCache>
                <c:formatCode>0.0</c:formatCode>
                <c:ptCount val="8"/>
                <c:pt idx="0">
                  <c:v>24</c:v>
                </c:pt>
                <c:pt idx="1">
                  <c:v>28.7</c:v>
                </c:pt>
                <c:pt idx="2">
                  <c:v>28.2</c:v>
                </c:pt>
                <c:pt idx="3">
                  <c:v>25.9</c:v>
                </c:pt>
                <c:pt idx="4">
                  <c:v>23.8</c:v>
                </c:pt>
                <c:pt idx="5">
                  <c:v>21</c:v>
                </c:pt>
                <c:pt idx="6">
                  <c:v>23.4</c:v>
                </c:pt>
                <c:pt idx="7">
                  <c:v>23.4</c:v>
                </c:pt>
              </c:numCache>
            </c:numRef>
          </c:val>
          <c:extLst>
            <c:ext xmlns:c16="http://schemas.microsoft.com/office/drawing/2014/chart" uri="{C3380CC4-5D6E-409C-BE32-E72D297353CC}">
              <c16:uniqueId val="{00000004-38C5-4B97-ACAA-9D683B7436EE}"/>
            </c:ext>
          </c:extLst>
        </c:ser>
        <c:ser>
          <c:idx val="1"/>
          <c:order val="1"/>
          <c:tx>
            <c:strRef>
              <c:f>Sheet1!$C$3</c:f>
              <c:strCache>
                <c:ptCount val="1"/>
                <c:pt idx="0">
                  <c:v>Successful</c:v>
                </c:pt>
              </c:strCache>
            </c:strRef>
          </c:tx>
          <c:spPr>
            <a:solidFill>
              <a:srgbClr val="BBE0E3">
                <a:lumMod val="75000"/>
              </a:srgbClr>
            </a:solidFill>
            <a:ln w="23360">
              <a:noFill/>
            </a:ln>
            <a:scene3d>
              <a:camera prst="orthographicFront"/>
              <a:lightRig rig="threePt" dir="t"/>
            </a:scene3d>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Activities describe Germany to Turkey</c:v>
                </c:pt>
                <c:pt idx="1">
                  <c:v>Activities supporting democracy and human rights</c:v>
                </c:pt>
                <c:pt idx="2">
                  <c:v>Activities supporting the commercial and economic relations between Germany and Turkey</c:v>
                </c:pt>
                <c:pt idx="3">
                  <c:v>Activities on the climate crisis</c:v>
                </c:pt>
                <c:pt idx="4">
                  <c:v>Activities that contribute to international cooperation</c:v>
                </c:pt>
                <c:pt idx="5">
                  <c:v>Activities on the development of education in Turkey</c:v>
                </c:pt>
                <c:pt idx="6">
                  <c:v>Activities examining Turkey's relations with different countries</c:v>
                </c:pt>
                <c:pt idx="7">
                  <c:v>Activities that develop cultural relations between Germany and Turkey</c:v>
                </c:pt>
              </c:strCache>
            </c:strRef>
          </c:cat>
          <c:val>
            <c:numRef>
              <c:f>Sheet1!$C$4:$C$11</c:f>
              <c:numCache>
                <c:formatCode>0.0</c:formatCode>
                <c:ptCount val="8"/>
                <c:pt idx="0">
                  <c:v>47.9</c:v>
                </c:pt>
                <c:pt idx="1">
                  <c:v>42.7</c:v>
                </c:pt>
                <c:pt idx="2">
                  <c:v>42.1</c:v>
                </c:pt>
                <c:pt idx="3">
                  <c:v>44</c:v>
                </c:pt>
                <c:pt idx="4">
                  <c:v>46</c:v>
                </c:pt>
                <c:pt idx="5">
                  <c:v>48.3</c:v>
                </c:pt>
                <c:pt idx="6">
                  <c:v>45.8</c:v>
                </c:pt>
                <c:pt idx="7">
                  <c:v>45.6</c:v>
                </c:pt>
              </c:numCache>
            </c:numRef>
          </c:val>
          <c:extLst>
            <c:ext xmlns:c16="http://schemas.microsoft.com/office/drawing/2014/chart" uri="{C3380CC4-5D6E-409C-BE32-E72D297353CC}">
              <c16:uniqueId val="{00000005-38C5-4B97-ACAA-9D683B7436EE}"/>
            </c:ext>
          </c:extLst>
        </c:ser>
        <c:ser>
          <c:idx val="2"/>
          <c:order val="2"/>
          <c:tx>
            <c:strRef>
              <c:f>Sheet1!$D$3</c:f>
              <c:strCache>
                <c:ptCount val="1"/>
                <c:pt idx="0">
                  <c:v>Neither successful nor unsuccessful</c:v>
                </c:pt>
              </c:strCache>
            </c:strRef>
          </c:tx>
          <c:spPr>
            <a:solidFill>
              <a:srgbClr val="FFC000"/>
            </a:solidFill>
          </c:spPr>
          <c:invertIfNegative val="0"/>
          <c:dLbls>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Activities describe Germany to Turkey</c:v>
                </c:pt>
                <c:pt idx="1">
                  <c:v>Activities supporting democracy and human rights</c:v>
                </c:pt>
                <c:pt idx="2">
                  <c:v>Activities supporting the commercial and economic relations between Germany and Turkey</c:v>
                </c:pt>
                <c:pt idx="3">
                  <c:v>Activities on the climate crisis</c:v>
                </c:pt>
                <c:pt idx="4">
                  <c:v>Activities that contribute to international cooperation</c:v>
                </c:pt>
                <c:pt idx="5">
                  <c:v>Activities on the development of education in Turkey</c:v>
                </c:pt>
                <c:pt idx="6">
                  <c:v>Activities examining Turkey's relations with different countries</c:v>
                </c:pt>
                <c:pt idx="7">
                  <c:v>Activities that develop cultural relations between Germany and Turkey</c:v>
                </c:pt>
              </c:strCache>
            </c:strRef>
          </c:cat>
          <c:val>
            <c:numRef>
              <c:f>Sheet1!$D$4:$D$11</c:f>
              <c:numCache>
                <c:formatCode>0.0</c:formatCode>
                <c:ptCount val="8"/>
                <c:pt idx="0">
                  <c:v>12.1</c:v>
                </c:pt>
                <c:pt idx="1">
                  <c:v>12.5</c:v>
                </c:pt>
                <c:pt idx="2">
                  <c:v>13.6</c:v>
                </c:pt>
                <c:pt idx="3">
                  <c:v>13</c:v>
                </c:pt>
                <c:pt idx="4">
                  <c:v>14</c:v>
                </c:pt>
                <c:pt idx="5">
                  <c:v>14.2</c:v>
                </c:pt>
                <c:pt idx="6">
                  <c:v>14.6</c:v>
                </c:pt>
                <c:pt idx="7">
                  <c:v>14.6</c:v>
                </c:pt>
              </c:numCache>
            </c:numRef>
          </c:val>
          <c:extLst>
            <c:ext xmlns:c16="http://schemas.microsoft.com/office/drawing/2014/chart" uri="{C3380CC4-5D6E-409C-BE32-E72D297353CC}">
              <c16:uniqueId val="{00000006-38C5-4B97-ACAA-9D683B7436EE}"/>
            </c:ext>
          </c:extLst>
        </c:ser>
        <c:ser>
          <c:idx val="3"/>
          <c:order val="3"/>
          <c:tx>
            <c:strRef>
              <c:f>Sheet1!$E$3</c:f>
              <c:strCache>
                <c:ptCount val="1"/>
                <c:pt idx="0">
                  <c:v>Unsuccessful</c:v>
                </c:pt>
              </c:strCache>
            </c:strRef>
          </c:tx>
          <c:spPr>
            <a:solidFill>
              <a:srgbClr val="FF7D7D"/>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38C5-4B97-ACAA-9D683B7436E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C5-4B97-ACAA-9D683B7436EE}"/>
                </c:ext>
              </c:extLst>
            </c:dLbl>
            <c:spPr>
              <a:noFill/>
              <a:ln>
                <a:noFill/>
              </a:ln>
              <a:effectLst/>
            </c:spPr>
            <c:txPr>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Activities describe Germany to Turkey</c:v>
                </c:pt>
                <c:pt idx="1">
                  <c:v>Activities supporting democracy and human rights</c:v>
                </c:pt>
                <c:pt idx="2">
                  <c:v>Activities supporting the commercial and economic relations between Germany and Turkey</c:v>
                </c:pt>
                <c:pt idx="3">
                  <c:v>Activities on the climate crisis</c:v>
                </c:pt>
                <c:pt idx="4">
                  <c:v>Activities that contribute to international cooperation</c:v>
                </c:pt>
                <c:pt idx="5">
                  <c:v>Activities on the development of education in Turkey</c:v>
                </c:pt>
                <c:pt idx="6">
                  <c:v>Activities examining Turkey's relations with different countries</c:v>
                </c:pt>
                <c:pt idx="7">
                  <c:v>Activities that develop cultural relations between Germany and Turkey</c:v>
                </c:pt>
              </c:strCache>
            </c:strRef>
          </c:cat>
          <c:val>
            <c:numRef>
              <c:f>Sheet1!$E$4:$E$11</c:f>
              <c:numCache>
                <c:formatCode>0.0</c:formatCode>
                <c:ptCount val="8"/>
                <c:pt idx="0">
                  <c:v>1.7</c:v>
                </c:pt>
                <c:pt idx="1">
                  <c:v>1.2</c:v>
                </c:pt>
                <c:pt idx="2">
                  <c:v>0.8</c:v>
                </c:pt>
                <c:pt idx="3">
                  <c:v>1.9</c:v>
                </c:pt>
                <c:pt idx="4">
                  <c:v>1.2</c:v>
                </c:pt>
                <c:pt idx="5">
                  <c:v>1.7</c:v>
                </c:pt>
                <c:pt idx="6">
                  <c:v>1.2</c:v>
                </c:pt>
                <c:pt idx="7">
                  <c:v>1.9</c:v>
                </c:pt>
              </c:numCache>
            </c:numRef>
          </c:val>
          <c:extLst>
            <c:ext xmlns:c16="http://schemas.microsoft.com/office/drawing/2014/chart" uri="{C3380CC4-5D6E-409C-BE32-E72D297353CC}">
              <c16:uniqueId val="{00000009-38C5-4B97-ACAA-9D683B7436EE}"/>
            </c:ext>
          </c:extLst>
        </c:ser>
        <c:ser>
          <c:idx val="4"/>
          <c:order val="4"/>
          <c:tx>
            <c:strRef>
              <c:f>Sheet1!$F$3</c:f>
              <c:strCache>
                <c:ptCount val="1"/>
                <c:pt idx="0">
                  <c:v>Definitly Unsuccessful</c:v>
                </c:pt>
              </c:strCache>
            </c:strRef>
          </c:tx>
          <c:spPr>
            <a:solidFill>
              <a:srgbClr val="FF5050"/>
            </a:solidFill>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C5-4B97-ACAA-9D683B7436EE}"/>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C5-4B97-ACAA-9D683B7436EE}"/>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C5-4B97-ACAA-9D683B7436EE}"/>
                </c:ext>
              </c:extLst>
            </c:dLbl>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Sheet1!$A$4:$A$11</c:f>
              <c:strCache>
                <c:ptCount val="8"/>
                <c:pt idx="0">
                  <c:v>Activities describe Germany to Turkey</c:v>
                </c:pt>
                <c:pt idx="1">
                  <c:v>Activities supporting democracy and human rights</c:v>
                </c:pt>
                <c:pt idx="2">
                  <c:v>Activities supporting the commercial and economic relations between Germany and Turkey</c:v>
                </c:pt>
                <c:pt idx="3">
                  <c:v>Activities on the climate crisis</c:v>
                </c:pt>
                <c:pt idx="4">
                  <c:v>Activities that contribute to international cooperation</c:v>
                </c:pt>
                <c:pt idx="5">
                  <c:v>Activities on the development of education in Turkey</c:v>
                </c:pt>
                <c:pt idx="6">
                  <c:v>Activities examining Turkey's relations with different countries</c:v>
                </c:pt>
                <c:pt idx="7">
                  <c:v>Activities that develop cultural relations between Germany and Turkey</c:v>
                </c:pt>
              </c:strCache>
            </c:strRef>
          </c:cat>
          <c:val>
            <c:numRef>
              <c:f>Sheet1!$F$4:$F$11</c:f>
              <c:numCache>
                <c:formatCode>0.0</c:formatCode>
                <c:ptCount val="8"/>
                <c:pt idx="0">
                  <c:v>0.1</c:v>
                </c:pt>
                <c:pt idx="1">
                  <c:v>0.1</c:v>
                </c:pt>
                <c:pt idx="2">
                  <c:v>0</c:v>
                </c:pt>
                <c:pt idx="3">
                  <c:v>0</c:v>
                </c:pt>
                <c:pt idx="4">
                  <c:v>0.2</c:v>
                </c:pt>
                <c:pt idx="5">
                  <c:v>0.2</c:v>
                </c:pt>
                <c:pt idx="6">
                  <c:v>0.3</c:v>
                </c:pt>
                <c:pt idx="7">
                  <c:v>0</c:v>
                </c:pt>
              </c:numCache>
            </c:numRef>
          </c:val>
          <c:extLst>
            <c:ext xmlns:c16="http://schemas.microsoft.com/office/drawing/2014/chart" uri="{C3380CC4-5D6E-409C-BE32-E72D297353CC}">
              <c16:uniqueId val="{0000000E-38C5-4B97-ACAA-9D683B7436EE}"/>
            </c:ext>
          </c:extLst>
        </c:ser>
        <c:ser>
          <c:idx val="5"/>
          <c:order val="5"/>
          <c:tx>
            <c:strRef>
              <c:f>Sheet1!$G$3</c:f>
              <c:strCache>
                <c:ptCount val="1"/>
                <c:pt idx="0">
                  <c:v>No idea</c:v>
                </c:pt>
              </c:strCache>
            </c:strRef>
          </c:tx>
          <c:spPr>
            <a:solidFill>
              <a:srgbClr val="FFFFFF">
                <a:lumMod val="75000"/>
              </a:srgb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Sheet1!$A$4:$A$11</c:f>
              <c:strCache>
                <c:ptCount val="8"/>
                <c:pt idx="0">
                  <c:v>Activities describe Germany to Turkey</c:v>
                </c:pt>
                <c:pt idx="1">
                  <c:v>Activities supporting democracy and human rights</c:v>
                </c:pt>
                <c:pt idx="2">
                  <c:v>Activities supporting the commercial and economic relations between Germany and Turkey</c:v>
                </c:pt>
                <c:pt idx="3">
                  <c:v>Activities on the climate crisis</c:v>
                </c:pt>
                <c:pt idx="4">
                  <c:v>Activities that contribute to international cooperation</c:v>
                </c:pt>
                <c:pt idx="5">
                  <c:v>Activities on the development of education in Turkey</c:v>
                </c:pt>
                <c:pt idx="6">
                  <c:v>Activities examining Turkey's relations with different countries</c:v>
                </c:pt>
                <c:pt idx="7">
                  <c:v>Activities that develop cultural relations between Germany and Turkey</c:v>
                </c:pt>
              </c:strCache>
            </c:strRef>
          </c:cat>
          <c:val>
            <c:numRef>
              <c:f>Sheet1!$G$4:$G$11</c:f>
              <c:numCache>
                <c:formatCode>0.0</c:formatCode>
                <c:ptCount val="8"/>
                <c:pt idx="0">
                  <c:v>14.2</c:v>
                </c:pt>
                <c:pt idx="1">
                  <c:v>14.8</c:v>
                </c:pt>
                <c:pt idx="2">
                  <c:v>15.3</c:v>
                </c:pt>
                <c:pt idx="3">
                  <c:v>15.2</c:v>
                </c:pt>
                <c:pt idx="4">
                  <c:v>14.8</c:v>
                </c:pt>
                <c:pt idx="5">
                  <c:v>14.6</c:v>
                </c:pt>
                <c:pt idx="6">
                  <c:v>14.7</c:v>
                </c:pt>
                <c:pt idx="7">
                  <c:v>14.5</c:v>
                </c:pt>
              </c:numCache>
            </c:numRef>
          </c:val>
          <c:extLst>
            <c:ext xmlns:c16="http://schemas.microsoft.com/office/drawing/2014/chart" uri="{C3380CC4-5D6E-409C-BE32-E72D297353CC}">
              <c16:uniqueId val="{00000010-38C5-4B97-ACAA-9D683B7436EE}"/>
            </c:ext>
          </c:extLst>
        </c:ser>
        <c:dLbls>
          <c:dLblPos val="ctr"/>
          <c:showLegendKey val="0"/>
          <c:showVal val="1"/>
          <c:showCatName val="0"/>
          <c:showSerName val="0"/>
          <c:showPercent val="0"/>
          <c:showBubbleSize val="0"/>
        </c:dLbls>
        <c:gapWidth val="75"/>
        <c:overlap val="100"/>
        <c:axId val="187223624"/>
        <c:axId val="187224016"/>
      </c:barChart>
      <c:catAx>
        <c:axId val="187223624"/>
        <c:scaling>
          <c:orientation val="maxMin"/>
        </c:scaling>
        <c:delete val="0"/>
        <c:axPos val="l"/>
        <c:numFmt formatCode="General" sourceLinked="1"/>
        <c:majorTickMark val="out"/>
        <c:minorTickMark val="none"/>
        <c:tickLblPos val="nextTo"/>
        <c:spPr>
          <a:ln w="2920">
            <a:solidFill>
              <a:srgbClr val="FFFFFF">
                <a:lumMod val="50000"/>
              </a:srgbClr>
            </a:solidFill>
            <a:prstDash val="solid"/>
          </a:ln>
        </c:spPr>
        <c:txPr>
          <a:bodyPr rot="0" vert="horz"/>
          <a:lstStyle/>
          <a:p>
            <a:pPr>
              <a:defRPr baseline="0">
                <a:solidFill>
                  <a:schemeClr val="tx1"/>
                </a:solidFill>
                <a:latin typeface="Calibri" panose="020F0502020204030204" pitchFamily="34" charset="0"/>
              </a:defRPr>
            </a:pPr>
            <a:endParaRPr lang="en-TR"/>
          </a:p>
        </c:txPr>
        <c:crossAx val="187224016"/>
        <c:crosses val="autoZero"/>
        <c:auto val="1"/>
        <c:lblAlgn val="ctr"/>
        <c:lblOffset val="100"/>
        <c:tickLblSkip val="1"/>
        <c:tickMarkSkip val="1"/>
        <c:noMultiLvlLbl val="0"/>
      </c:catAx>
      <c:valAx>
        <c:axId val="187224016"/>
        <c:scaling>
          <c:orientation val="minMax"/>
          <c:max val="100"/>
          <c:min val="0"/>
        </c:scaling>
        <c:delete val="1"/>
        <c:axPos val="t"/>
        <c:numFmt formatCode="0.0" sourceLinked="1"/>
        <c:majorTickMark val="out"/>
        <c:minorTickMark val="none"/>
        <c:tickLblPos val="nextTo"/>
        <c:crossAx val="187223624"/>
        <c:crosses val="autoZero"/>
        <c:crossBetween val="between"/>
      </c:valAx>
      <c:spPr>
        <a:noFill/>
        <a:ln w="25407">
          <a:noFill/>
        </a:ln>
      </c:spPr>
    </c:plotArea>
    <c:legend>
      <c:legendPos val="r"/>
      <c:layout>
        <c:manualLayout>
          <c:xMode val="edge"/>
          <c:yMode val="edge"/>
          <c:x val="0.20029847495194669"/>
          <c:y val="0.90525268840258621"/>
          <c:w val="0.7954230897161545"/>
          <c:h val="9.47473115974138E-2"/>
        </c:manualLayout>
      </c:layout>
      <c:overlay val="0"/>
      <c:txPr>
        <a:bodyPr/>
        <a:lstStyle/>
        <a:p>
          <a:pPr>
            <a:defRPr>
              <a:solidFill>
                <a:schemeClr val="tx1"/>
              </a:solidFill>
            </a:defRPr>
          </a:pPr>
          <a:endParaRPr lang="en-TR"/>
        </a:p>
      </c:txPr>
    </c:legend>
    <c:plotVisOnly val="1"/>
    <c:dispBlanksAs val="gap"/>
    <c:showDLblsOverMax val="0"/>
  </c:chart>
  <c:spPr>
    <a:noFill/>
    <a:ln>
      <a:noFill/>
    </a:ln>
  </c:spPr>
  <c:txPr>
    <a:bodyPr/>
    <a:lstStyle/>
    <a:p>
      <a:pPr>
        <a:defRPr sz="1100" b="0" i="0" u="none" strike="noStrike" baseline="0">
          <a:solidFill>
            <a:schemeClr val="bg1">
              <a:lumMod val="50000"/>
            </a:schemeClr>
          </a:solidFill>
          <a:latin typeface="Verdana"/>
          <a:ea typeface="Verdana"/>
          <a:cs typeface="Verdana"/>
        </a:defRPr>
      </a:pPr>
      <a:endParaRPr lang="en-TR"/>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9645306358772"/>
          <c:y val="3.251506469264303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337-42D8-9906-0FA9B4FBCC4C}"/>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4337-42D8-9906-0FA9B4FBCC4C}"/>
              </c:ext>
            </c:extLst>
          </c:dPt>
          <c:dPt>
            <c:idx val="2"/>
            <c:invertIfNegative val="0"/>
            <c:bubble3D val="0"/>
            <c:spPr>
              <a:solidFill>
                <a:srgbClr val="A6A6A6"/>
              </a:solidFill>
              <a:ln>
                <a:noFill/>
              </a:ln>
              <a:effectLst/>
            </c:spPr>
            <c:extLst>
              <c:ext xmlns:c16="http://schemas.microsoft.com/office/drawing/2014/chart" uri="{C3380CC4-5D6E-409C-BE32-E72D297353CC}">
                <c16:uniqueId val="{00000005-4337-42D8-9906-0FA9B4FBCC4C}"/>
              </c:ext>
            </c:extLst>
          </c:dPt>
          <c:dPt>
            <c:idx val="3"/>
            <c:invertIfNegative val="0"/>
            <c:bubble3D val="0"/>
            <c:extLst>
              <c:ext xmlns:c16="http://schemas.microsoft.com/office/drawing/2014/chart" uri="{C3380CC4-5D6E-409C-BE32-E72D297353CC}">
                <c16:uniqueId val="{00000007-4337-42D8-9906-0FA9B4FBCC4C}"/>
              </c:ext>
            </c:extLst>
          </c:dPt>
          <c:dPt>
            <c:idx val="4"/>
            <c:invertIfNegative val="0"/>
            <c:bubble3D val="0"/>
            <c:extLst>
              <c:ext xmlns:c16="http://schemas.microsoft.com/office/drawing/2014/chart" uri="{C3380CC4-5D6E-409C-BE32-E72D297353CC}">
                <c16:uniqueId val="{00000009-4337-42D8-9906-0FA9B4FBCC4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Beneficial</c:v>
                </c:pt>
                <c:pt idx="1">
                  <c:v>Beneficial</c:v>
                </c:pt>
                <c:pt idx="2">
                  <c:v>Neither beneficial nor harmful</c:v>
                </c:pt>
                <c:pt idx="3">
                  <c:v>Harmful</c:v>
                </c:pt>
                <c:pt idx="4">
                  <c:v>Very Harmful</c:v>
                </c:pt>
              </c:strCache>
            </c:strRef>
          </c:cat>
          <c:val>
            <c:numRef>
              <c:f>Sheet1!$B$2:$B$6</c:f>
              <c:numCache>
                <c:formatCode>###0.0</c:formatCode>
                <c:ptCount val="5"/>
                <c:pt idx="0">
                  <c:v>2.8</c:v>
                </c:pt>
                <c:pt idx="1">
                  <c:v>53.8</c:v>
                </c:pt>
                <c:pt idx="2">
                  <c:v>19.399999999999999</c:v>
                </c:pt>
                <c:pt idx="3">
                  <c:v>1.4</c:v>
                </c:pt>
                <c:pt idx="4">
                  <c:v>2.2000000000000002</c:v>
                </c:pt>
              </c:numCache>
            </c:numRef>
          </c:val>
          <c:extLst>
            <c:ext xmlns:c16="http://schemas.microsoft.com/office/drawing/2014/chart" uri="{C3380CC4-5D6E-409C-BE32-E72D297353CC}">
              <c16:uniqueId val="{0000000A-4337-42D8-9906-0FA9B4FBCC4C}"/>
            </c:ext>
          </c:extLst>
        </c:ser>
        <c:dLbls>
          <c:showLegendKey val="0"/>
          <c:showVal val="0"/>
          <c:showCatName val="0"/>
          <c:showSerName val="0"/>
          <c:showPercent val="0"/>
          <c:showBubbleSize val="0"/>
        </c:dLbls>
        <c:gapWidth val="115"/>
        <c:axId val="1875595616"/>
        <c:axId val="1875591264"/>
      </c:barChart>
      <c:catAx>
        <c:axId val="1875595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1264"/>
        <c:crosses val="autoZero"/>
        <c:auto val="1"/>
        <c:lblAlgn val="ctr"/>
        <c:lblOffset val="100"/>
        <c:noMultiLvlLbl val="0"/>
      </c:catAx>
      <c:valAx>
        <c:axId val="1875591264"/>
        <c:scaling>
          <c:orientation val="minMax"/>
          <c:max val="120"/>
          <c:min val="0"/>
        </c:scaling>
        <c:delete val="1"/>
        <c:axPos val="t"/>
        <c:numFmt formatCode="###0.0" sourceLinked="1"/>
        <c:majorTickMark val="out"/>
        <c:minorTickMark val="none"/>
        <c:tickLblPos val="nextTo"/>
        <c:crossAx val="1875595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788531572125"/>
          <c:y val="3.2515201405796446E-2"/>
          <c:w val="0.51492125109791465"/>
          <c:h val="0.93496987061471393"/>
        </c:manualLayout>
      </c:layout>
      <c:barChart>
        <c:barDir val="bar"/>
        <c:grouping val="clustered"/>
        <c:varyColors val="0"/>
        <c:ser>
          <c:idx val="0"/>
          <c:order val="0"/>
          <c:tx>
            <c:strRef>
              <c:f>Sheet1!$B$1</c:f>
              <c:strCache>
                <c:ptCount val="1"/>
                <c:pt idx="0">
                  <c:v>Series 1</c:v>
                </c:pt>
              </c:strCache>
            </c:strRef>
          </c:tx>
          <c:spPr>
            <a:solidFill>
              <a:srgbClr val="FF616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DF4-46A9-B281-38C19B13781E}"/>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ADF4-46A9-B281-38C19B13781E}"/>
              </c:ext>
            </c:extLst>
          </c:dPt>
          <c:dPt>
            <c:idx val="2"/>
            <c:invertIfNegative val="0"/>
            <c:bubble3D val="0"/>
            <c:spPr>
              <a:solidFill>
                <a:srgbClr val="A6A6A6"/>
              </a:solidFill>
              <a:ln>
                <a:noFill/>
              </a:ln>
              <a:effectLst/>
            </c:spPr>
            <c:extLst>
              <c:ext xmlns:c16="http://schemas.microsoft.com/office/drawing/2014/chart" uri="{C3380CC4-5D6E-409C-BE32-E72D297353CC}">
                <c16:uniqueId val="{00000005-ADF4-46A9-B281-38C19B13781E}"/>
              </c:ext>
            </c:extLst>
          </c:dPt>
          <c:dPt>
            <c:idx val="3"/>
            <c:invertIfNegative val="0"/>
            <c:bubble3D val="0"/>
            <c:extLst>
              <c:ext xmlns:c16="http://schemas.microsoft.com/office/drawing/2014/chart" uri="{C3380CC4-5D6E-409C-BE32-E72D297353CC}">
                <c16:uniqueId val="{00000007-ADF4-46A9-B281-38C19B13781E}"/>
              </c:ext>
            </c:extLst>
          </c:dPt>
          <c:dPt>
            <c:idx val="4"/>
            <c:invertIfNegative val="0"/>
            <c:bubble3D val="0"/>
            <c:extLst>
              <c:ext xmlns:c16="http://schemas.microsoft.com/office/drawing/2014/chart" uri="{C3380CC4-5D6E-409C-BE32-E72D297353CC}">
                <c16:uniqueId val="{00000009-ADF4-46A9-B281-38C19B13781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Definetly Beneficial</c:v>
                </c:pt>
                <c:pt idx="1">
                  <c:v>Beneficial</c:v>
                </c:pt>
                <c:pt idx="2">
                  <c:v>Neither beneficial nor harmful</c:v>
                </c:pt>
                <c:pt idx="3">
                  <c:v>Harmful</c:v>
                </c:pt>
                <c:pt idx="4">
                  <c:v>Very Harmful</c:v>
                </c:pt>
              </c:strCache>
            </c:strRef>
          </c:cat>
          <c:val>
            <c:numRef>
              <c:f>Sheet1!$B$2:$B$6</c:f>
              <c:numCache>
                <c:formatCode>###0.0</c:formatCode>
                <c:ptCount val="5"/>
                <c:pt idx="0">
                  <c:v>4.4000000000000004</c:v>
                </c:pt>
                <c:pt idx="1">
                  <c:v>51</c:v>
                </c:pt>
                <c:pt idx="2">
                  <c:v>19.899999999999999</c:v>
                </c:pt>
                <c:pt idx="3">
                  <c:v>1.4</c:v>
                </c:pt>
                <c:pt idx="4">
                  <c:v>1.8</c:v>
                </c:pt>
              </c:numCache>
            </c:numRef>
          </c:val>
          <c:extLst>
            <c:ext xmlns:c16="http://schemas.microsoft.com/office/drawing/2014/chart" uri="{C3380CC4-5D6E-409C-BE32-E72D297353CC}">
              <c16:uniqueId val="{0000000A-ADF4-46A9-B281-38C19B13781E}"/>
            </c:ext>
          </c:extLst>
        </c:ser>
        <c:dLbls>
          <c:showLegendKey val="0"/>
          <c:showVal val="0"/>
          <c:showCatName val="0"/>
          <c:showSerName val="0"/>
          <c:showPercent val="0"/>
          <c:showBubbleSize val="0"/>
        </c:dLbls>
        <c:gapWidth val="115"/>
        <c:axId val="1875585280"/>
        <c:axId val="1875596704"/>
      </c:barChart>
      <c:catAx>
        <c:axId val="1875585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TR"/>
          </a:p>
        </c:txPr>
        <c:crossAx val="1875596704"/>
        <c:crosses val="autoZero"/>
        <c:auto val="1"/>
        <c:lblAlgn val="ctr"/>
        <c:lblOffset val="100"/>
        <c:noMultiLvlLbl val="0"/>
      </c:catAx>
      <c:valAx>
        <c:axId val="1875596704"/>
        <c:scaling>
          <c:orientation val="minMax"/>
          <c:max val="120"/>
          <c:min val="0"/>
        </c:scaling>
        <c:delete val="1"/>
        <c:axPos val="t"/>
        <c:numFmt formatCode="###0.0" sourceLinked="1"/>
        <c:majorTickMark val="out"/>
        <c:minorTickMark val="none"/>
        <c:tickLblPos val="nextTo"/>
        <c:crossAx val="18755852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TR"/>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28515059549789"/>
          <c:y val="0"/>
          <c:w val="0.34001855047567281"/>
          <c:h val="0.96927021816628312"/>
        </c:manualLayout>
      </c:layout>
      <c:barChart>
        <c:barDir val="bar"/>
        <c:grouping val="clustered"/>
        <c:varyColors val="0"/>
        <c:ser>
          <c:idx val="0"/>
          <c:order val="0"/>
          <c:spPr>
            <a:solidFill>
              <a:srgbClr val="FF6161">
                <a:alpha val="80000"/>
              </a:srgb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9E-4729-9451-DC6ED2F27D6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like it</c:v>
                </c:pt>
                <c:pt idx="1">
                  <c:v>They have it easy</c:v>
                </c:pt>
                <c:pt idx="2">
                  <c:v>Conflict of interests</c:v>
                </c:pt>
                <c:pt idx="3">
                  <c:v>Unstable actions</c:v>
                </c:pt>
                <c:pt idx="4">
                  <c:v>Not knowing their activities</c:v>
                </c:pt>
                <c:pt idx="5">
                  <c:v>Working against Turkey</c:v>
                </c:pt>
              </c:strCache>
            </c:strRef>
          </c:cat>
          <c:val>
            <c:numRef>
              <c:f>Sheet1!$B$2:$B$7</c:f>
              <c:numCache>
                <c:formatCode>0.0</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1-F79E-4729-9451-DC6ED2F27D66}"/>
            </c:ext>
          </c:extLst>
        </c:ser>
        <c:dLbls>
          <c:showLegendKey val="0"/>
          <c:showVal val="0"/>
          <c:showCatName val="0"/>
          <c:showSerName val="0"/>
          <c:showPercent val="0"/>
          <c:showBubbleSize val="0"/>
        </c:dLbls>
        <c:gapWidth val="75"/>
        <c:axId val="184922096"/>
        <c:axId val="184922488"/>
      </c:barChart>
      <c:catAx>
        <c:axId val="18492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Verdana" panose="020B0604030504040204" pitchFamily="34" charset="0"/>
                <a:cs typeface="+mn-cs"/>
              </a:defRPr>
            </a:pPr>
            <a:endParaRPr lang="en-TR"/>
          </a:p>
        </c:txPr>
        <c:crossAx val="184922488"/>
        <c:crosses val="autoZero"/>
        <c:auto val="1"/>
        <c:lblAlgn val="ctr"/>
        <c:lblOffset val="100"/>
        <c:noMultiLvlLbl val="0"/>
      </c:catAx>
      <c:valAx>
        <c:axId val="184922488"/>
        <c:scaling>
          <c:orientation val="minMax"/>
          <c:max val="5"/>
          <c:min val="0"/>
        </c:scaling>
        <c:delete val="1"/>
        <c:axPos val="t"/>
        <c:numFmt formatCode="0.0" sourceLinked="1"/>
        <c:majorTickMark val="out"/>
        <c:minorTickMark val="none"/>
        <c:tickLblPos val="nextTo"/>
        <c:crossAx val="1849220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Verdana" panose="020B0604030504040204" pitchFamily="34" charset="0"/>
          <a:ea typeface="Verdana" panose="020B0604030504040204" pitchFamily="34" charset="0"/>
        </a:defRPr>
      </a:pPr>
      <a:endParaRPr lang="en-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5855934674834"/>
          <c:y val="0.14286156225831401"/>
          <c:w val="0.50109789054146014"/>
          <c:h val="0.6278256633234070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69-410B-9BDE-FF0E2F154B4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B69-410B-9BDE-FF0E2F154B4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B69-410B-9BDE-FF0E2F154B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69-410B-9BDE-FF0E2F154B4C}"/>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FB69-410B-9BDE-FF0E2F154B4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B69-410B-9BDE-FF0E2F154B4C}"/>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FB69-410B-9BDE-FF0E2F154B4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B69-410B-9BDE-FF0E2F154B4C}"/>
              </c:ext>
            </c:extLst>
          </c:dPt>
          <c:dPt>
            <c:idx val="8"/>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11-FB69-410B-9BDE-FF0E2F154B4C}"/>
              </c:ext>
            </c:extLst>
          </c:dPt>
          <c:dPt>
            <c:idx val="9"/>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13-FB69-410B-9BDE-FF0E2F154B4C}"/>
              </c:ext>
            </c:extLst>
          </c:dPt>
          <c:dPt>
            <c:idx val="1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5-FB69-410B-9BDE-FF0E2F154B4C}"/>
              </c:ext>
            </c:extLst>
          </c:dPt>
          <c:dLbls>
            <c:dLbl>
              <c:idx val="0"/>
              <c:layout>
                <c:manualLayout>
                  <c:x val="2.7451540779624677E-2"/>
                  <c:y val="-2.6216514119029786E-2"/>
                </c:manualLayout>
              </c:layout>
              <c:tx>
                <c:rich>
                  <a:bodyPr/>
                  <a:lstStyle/>
                  <a:p>
                    <a:r>
                      <a:rPr lang="en-US" dirty="0"/>
                      <a:t>Germany</a:t>
                    </a:r>
                  </a:p>
                  <a:p>
                    <a:fld id="{9E7C8760-FEE3-4E99-8A46-7CFFE2A7383C}"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69-410B-9BDE-FF0E2F154B4C}"/>
                </c:ext>
              </c:extLst>
            </c:dLbl>
            <c:dLbl>
              <c:idx val="1"/>
              <c:layout>
                <c:manualLayout>
                  <c:x val="5.9944214893930259E-2"/>
                  <c:y val="-2.5385871830398987E-2"/>
                </c:manualLayout>
              </c:layout>
              <c:tx>
                <c:rich>
                  <a:bodyPr/>
                  <a:lstStyle/>
                  <a:p>
                    <a:r>
                      <a:rPr lang="en-US" dirty="0"/>
                      <a:t>Austria</a:t>
                    </a:r>
                  </a:p>
                  <a:p>
                    <a:fld id="{330A8181-65E3-4011-B78F-2F18549209CB}"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69-410B-9BDE-FF0E2F154B4C}"/>
                </c:ext>
              </c:extLst>
            </c:dLbl>
            <c:dLbl>
              <c:idx val="2"/>
              <c:layout>
                <c:manualLayout>
                  <c:x val="-1.0678170179222646E-2"/>
                  <c:y val="-1.5505390152411206E-2"/>
                </c:manualLayout>
              </c:layout>
              <c:tx>
                <c:rich>
                  <a:bodyPr/>
                  <a:lstStyle/>
                  <a:p>
                    <a:r>
                      <a:rPr lang="en-US" dirty="0"/>
                      <a:t>Holland</a:t>
                    </a:r>
                  </a:p>
                  <a:p>
                    <a:fld id="{45808322-A85C-42F1-BC67-F340C4B0DECE}"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B69-410B-9BDE-FF0E2F154B4C}"/>
                </c:ext>
              </c:extLst>
            </c:dLbl>
            <c:dLbl>
              <c:idx val="3"/>
              <c:layout>
                <c:manualLayout>
                  <c:x val="2.3388165588192196E-5"/>
                  <c:y val="2.0531918488729681E-2"/>
                </c:manualLayout>
              </c:layout>
              <c:tx>
                <c:rich>
                  <a:bodyPr/>
                  <a:lstStyle/>
                  <a:p>
                    <a:r>
                      <a:rPr lang="en-US" baseline="0" dirty="0"/>
                      <a:t>United Kingdom</a:t>
                    </a:r>
                  </a:p>
                  <a:p>
                    <a:fld id="{46790089-5014-4627-AC82-317F3E8C5E37}"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B69-410B-9BDE-FF0E2F154B4C}"/>
                </c:ext>
              </c:extLst>
            </c:dLbl>
            <c:dLbl>
              <c:idx val="4"/>
              <c:layout>
                <c:manualLayout>
                  <c:x val="-3.5793525809273842E-2"/>
                  <c:y val="2.452673694210486E-2"/>
                </c:manualLayout>
              </c:layout>
              <c:tx>
                <c:rich>
                  <a:bodyPr/>
                  <a:lstStyle/>
                  <a:p>
                    <a:r>
                      <a:rPr lang="en-US" dirty="0"/>
                      <a:t>Italy</a:t>
                    </a:r>
                  </a:p>
                  <a:p>
                    <a:fld id="{5F61B24B-D616-4053-9E51-B641ECEA7C12}"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B69-410B-9BDE-FF0E2F154B4C}"/>
                </c:ext>
              </c:extLst>
            </c:dLbl>
            <c:dLbl>
              <c:idx val="5"/>
              <c:layout>
                <c:manualLayout>
                  <c:x val="-7.9501701176241862E-2"/>
                  <c:y val="-1.544391057846307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r>
                      <a:rPr lang="en-US" sz="1000" dirty="0">
                        <a:solidFill>
                          <a:schemeClr val="tx1"/>
                        </a:solidFill>
                        <a:latin typeface="Verdana" panose="020B0604030504040204" pitchFamily="34" charset="0"/>
                        <a:ea typeface="Verdana" panose="020B0604030504040204" pitchFamily="34" charset="0"/>
                      </a:rPr>
                      <a:t>Belgium</a:t>
                    </a:r>
                  </a:p>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fld id="{C87ADC76-8674-486A-83A8-8B11D0C25706}" type="VALUE">
                      <a:rPr lang="en-US" sz="1000">
                        <a:solidFill>
                          <a:schemeClr val="tx1"/>
                        </a:solidFill>
                        <a:latin typeface="Verdana" panose="020B0604030504040204" pitchFamily="34" charset="0"/>
                        <a:ea typeface="Verdana" panose="020B0604030504040204" pitchFamily="34" charset="0"/>
                      </a:rPr>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t>[VALUE]</a:t>
                    </a:fld>
                    <a:endParaRPr lang="en-T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dLblPos val="bestFit"/>
              <c:showLegendKey val="0"/>
              <c:showVal val="1"/>
              <c:showCatName val="0"/>
              <c:showSerName val="0"/>
              <c:showPercent val="0"/>
              <c:showBubbleSize val="0"/>
              <c:extLst>
                <c:ext xmlns:c15="http://schemas.microsoft.com/office/drawing/2012/chart" uri="{CE6537A1-D6FC-4f65-9D91-7224C49458BB}">
                  <c15:layout>
                    <c:manualLayout>
                      <c:w val="0.1327148828618645"/>
                      <c:h val="0.11309863529239818"/>
                    </c:manualLayout>
                  </c15:layout>
                  <c15:dlblFieldTable/>
                  <c15:showDataLabelsRange val="0"/>
                </c:ext>
                <c:ext xmlns:c16="http://schemas.microsoft.com/office/drawing/2014/chart" uri="{C3380CC4-5D6E-409C-BE32-E72D297353CC}">
                  <c16:uniqueId val="{0000000B-FB69-410B-9BDE-FF0E2F154B4C}"/>
                </c:ext>
              </c:extLst>
            </c:dLbl>
            <c:dLbl>
              <c:idx val="6"/>
              <c:layout>
                <c:manualLayout>
                  <c:x val="5.78944298629338E-3"/>
                  <c:y val="-2.3283702066244097E-2"/>
                </c:manualLayout>
              </c:layout>
              <c:tx>
                <c:rich>
                  <a:bodyPr/>
                  <a:lstStyle/>
                  <a:p>
                    <a:r>
                      <a:rPr lang="en-US" dirty="0"/>
                      <a:t>Bulgaria</a:t>
                    </a:r>
                  </a:p>
                  <a:p>
                    <a:fld id="{D0B388FF-2F9A-41AF-8A10-763D9AE742DA}"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B69-410B-9BDE-FF0E2F154B4C}"/>
                </c:ext>
              </c:extLst>
            </c:dLbl>
            <c:dLbl>
              <c:idx val="7"/>
              <c:layout>
                <c:manualLayout>
                  <c:x val="-3.7470593953533586E-3"/>
                  <c:y val="-8.2541851642094627E-2"/>
                </c:manualLayout>
              </c:layout>
              <c:tx>
                <c:rich>
                  <a:bodyPr/>
                  <a:lstStyle/>
                  <a:p>
                    <a:r>
                      <a:rPr lang="en-US" dirty="0"/>
                      <a:t>Denmark</a:t>
                    </a:r>
                  </a:p>
                  <a:p>
                    <a:fld id="{957D5CDD-1171-4A04-8530-5B8C1D7C72DB}"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B69-410B-9BDE-FF0E2F154B4C}"/>
                </c:ext>
              </c:extLst>
            </c:dLbl>
            <c:dLbl>
              <c:idx val="8"/>
              <c:layout>
                <c:manualLayout>
                  <c:x val="-1.1343433555954021E-2"/>
                  <c:y val="-7.692429004314375E-3"/>
                </c:manualLayout>
              </c:layout>
              <c:tx>
                <c:rich>
                  <a:bodyPr/>
                  <a:lstStyle/>
                  <a:p>
                    <a:r>
                      <a:rPr lang="en-US" dirty="0"/>
                      <a:t>France</a:t>
                    </a:r>
                  </a:p>
                  <a:p>
                    <a:fld id="{C6AD2A81-3D65-4421-A8BB-A13299F44D22}"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B69-410B-9BDE-FF0E2F154B4C}"/>
                </c:ext>
              </c:extLst>
            </c:dLbl>
            <c:dLbl>
              <c:idx val="9"/>
              <c:layout>
                <c:manualLayout>
                  <c:x val="-3.2222611062506075E-2"/>
                  <c:y val="-1.2956501087016094E-2"/>
                </c:manualLayout>
              </c:layout>
              <c:tx>
                <c:rich>
                  <a:bodyPr/>
                  <a:lstStyle/>
                  <a:p>
                    <a:r>
                      <a:rPr lang="en-US" dirty="0"/>
                      <a:t>Switzerland</a:t>
                    </a:r>
                  </a:p>
                  <a:p>
                    <a:fld id="{7B214842-DEFF-4D36-A88A-6A02847B3809}"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B69-410B-9BDE-FF0E2F154B4C}"/>
                </c:ext>
              </c:extLst>
            </c:dLbl>
            <c:dLbl>
              <c:idx val="10"/>
              <c:layout>
                <c:manualLayout>
                  <c:x val="6.1301254009915429E-2"/>
                  <c:y val="-1.3986151963023184E-2"/>
                </c:manualLayout>
              </c:layout>
              <c:tx>
                <c:rich>
                  <a:bodyPr/>
                  <a:lstStyle/>
                  <a:p>
                    <a:r>
                      <a:rPr lang="en-US" dirty="0"/>
                      <a:t>Sweden</a:t>
                    </a:r>
                  </a:p>
                  <a:p>
                    <a:fld id="{A4819794-0376-4399-95AF-7B6EF7F1137B}" type="VALUE">
                      <a:rPr lang="en-US"/>
                      <a:pPr/>
                      <a:t>[VALUE]</a:t>
                    </a:fld>
                    <a:endParaRPr lang="en-T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B69-410B-9BDE-FF0E2F154B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Sayfa1!$A$2:$A$12</c:f>
              <c:strCache>
                <c:ptCount val="11"/>
                <c:pt idx="0">
                  <c:v>Germany</c:v>
                </c:pt>
                <c:pt idx="1">
                  <c:v>Austria</c:v>
                </c:pt>
                <c:pt idx="2">
                  <c:v>Netherlands</c:v>
                </c:pt>
                <c:pt idx="3">
                  <c:v>United Kingdom</c:v>
                </c:pt>
                <c:pt idx="4">
                  <c:v>Italy</c:v>
                </c:pt>
                <c:pt idx="5">
                  <c:v>Belgium</c:v>
                </c:pt>
                <c:pt idx="6">
                  <c:v>Bulgaria</c:v>
                </c:pt>
                <c:pt idx="7">
                  <c:v>Denmark</c:v>
                </c:pt>
                <c:pt idx="8">
                  <c:v>France</c:v>
                </c:pt>
                <c:pt idx="9">
                  <c:v>Switzerland</c:v>
                </c:pt>
                <c:pt idx="10">
                  <c:v>Sweden</c:v>
                </c:pt>
              </c:strCache>
            </c:strRef>
          </c:cat>
          <c:val>
            <c:numRef>
              <c:f>Sayfa1!$B$2:$B$12</c:f>
              <c:numCache>
                <c:formatCode>#,##0</c:formatCode>
                <c:ptCount val="11"/>
                <c:pt idx="0">
                  <c:v>2000000</c:v>
                </c:pt>
                <c:pt idx="1">
                  <c:v>250000</c:v>
                </c:pt>
                <c:pt idx="2">
                  <c:v>500000</c:v>
                </c:pt>
                <c:pt idx="3">
                  <c:v>400000</c:v>
                </c:pt>
                <c:pt idx="4">
                  <c:v>50000</c:v>
                </c:pt>
                <c:pt idx="5">
                  <c:v>240000</c:v>
                </c:pt>
                <c:pt idx="6">
                  <c:v>60000</c:v>
                </c:pt>
                <c:pt idx="7">
                  <c:v>75000</c:v>
                </c:pt>
                <c:pt idx="8">
                  <c:v>700000</c:v>
                </c:pt>
                <c:pt idx="9">
                  <c:v>130000</c:v>
                </c:pt>
                <c:pt idx="10">
                  <c:v>62500</c:v>
                </c:pt>
              </c:numCache>
            </c:numRef>
          </c:val>
          <c:extLst>
            <c:ext xmlns:c16="http://schemas.microsoft.com/office/drawing/2014/chart" uri="{C3380CC4-5D6E-409C-BE32-E72D297353CC}">
              <c16:uniqueId val="{00000016-FB69-410B-9BDE-FF0E2F154B4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7373150578399923"/>
          <c:y val="0.90772457387142147"/>
          <c:w val="0.74717915816078539"/>
          <c:h val="9.227542612857847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TR"/>
        </a:p>
      </c:txPr>
    </c:legend>
    <c:plotVisOnly val="1"/>
    <c:dispBlanksAs val="gap"/>
    <c:showDLblsOverMax val="0"/>
  </c:chart>
  <c:spPr>
    <a:noFill/>
    <a:ln>
      <a:noFill/>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50447" y="0"/>
            <a:ext cx="2945659" cy="496332"/>
          </a:xfrm>
          <a:prstGeom prst="rect">
            <a:avLst/>
          </a:prstGeom>
        </p:spPr>
        <p:txBody>
          <a:bodyPr vert="horz" lIns="91440" tIns="45720" rIns="91440" bIns="45720" rtlCol="0"/>
          <a:lstStyle>
            <a:lvl1pPr algn="r">
              <a:defRPr sz="1200"/>
            </a:lvl1pPr>
          </a:lstStyle>
          <a:p>
            <a:fld id="{26BD85DE-EF09-405E-A5A9-AFF1559A8A0F}" type="datetimeFigureOut">
              <a:rPr lang="tr-TR" smtClean="0"/>
              <a:pPr/>
              <a:t>25.04.2022</a:t>
            </a:fld>
            <a:endParaRPr lang="tr-TR"/>
          </a:p>
        </p:txBody>
      </p:sp>
      <p:sp>
        <p:nvSpPr>
          <p:cNvPr id="4" name="3 Altbilgi Yer Tutucusu"/>
          <p:cNvSpPr>
            <a:spLocks noGrp="1"/>
          </p:cNvSpPr>
          <p:nvPr>
            <p:ph type="ftr" sz="quarter" idx="2"/>
          </p:nvPr>
        </p:nvSpPr>
        <p:spPr>
          <a:xfrm>
            <a:off x="4"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50447" y="9428583"/>
            <a:ext cx="2945659" cy="496332"/>
          </a:xfrm>
          <a:prstGeom prst="rect">
            <a:avLst/>
          </a:prstGeom>
        </p:spPr>
        <p:txBody>
          <a:bodyPr vert="horz" lIns="91440" tIns="45720" rIns="91440" bIns="45720" rtlCol="0" anchor="b"/>
          <a:lstStyle>
            <a:lvl1pPr algn="r">
              <a:defRPr sz="1200"/>
            </a:lvl1pPr>
          </a:lstStyle>
          <a:p>
            <a:fld id="{DB915D5B-EBA4-4784-BACC-82E6559D38B1}" type="slidenum">
              <a:rPr lang="tr-TR" smtClean="0"/>
              <a:pPr/>
              <a:t>‹#›</a:t>
            </a:fld>
            <a:endParaRPr lang="tr-TR"/>
          </a:p>
        </p:txBody>
      </p:sp>
    </p:spTree>
    <p:extLst>
      <p:ext uri="{BB962C8B-B14F-4D97-AF65-F5344CB8AC3E}">
        <p14:creationId xmlns:p14="http://schemas.microsoft.com/office/powerpoint/2010/main" val="99067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4"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73C9C5D2-9752-43F0-BDEA-D97329E5874C}" type="datetimeFigureOut">
              <a:rPr lang="tr-TR" smtClean="0"/>
              <a:pPr/>
              <a:t>25.04.2022</a:t>
            </a:fld>
            <a:endParaRPr lang="tr-TR"/>
          </a:p>
        </p:txBody>
      </p:sp>
      <p:sp>
        <p:nvSpPr>
          <p:cNvPr id="4" name="3 Slayt Görüntüsü Yer Tutucusu"/>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9"/>
            <a:ext cx="5438140" cy="446698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4"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7" y="9428583"/>
            <a:ext cx="2945659" cy="496332"/>
          </a:xfrm>
          <a:prstGeom prst="rect">
            <a:avLst/>
          </a:prstGeom>
        </p:spPr>
        <p:txBody>
          <a:bodyPr vert="horz" lIns="91440" tIns="45720" rIns="91440" bIns="45720" rtlCol="0" anchor="b"/>
          <a:lstStyle>
            <a:lvl1pPr algn="r">
              <a:defRPr sz="1200"/>
            </a:lvl1pPr>
          </a:lstStyle>
          <a:p>
            <a:fld id="{E402CB37-61F1-4406-96F4-0C0F73E899E8}" type="slidenum">
              <a:rPr lang="tr-TR" smtClean="0"/>
              <a:pPr/>
              <a:t>‹#›</a:t>
            </a:fld>
            <a:endParaRPr lang="tr-TR"/>
          </a:p>
        </p:txBody>
      </p:sp>
    </p:spTree>
    <p:extLst>
      <p:ext uri="{BB962C8B-B14F-4D97-AF65-F5344CB8AC3E}">
        <p14:creationId xmlns:p14="http://schemas.microsoft.com/office/powerpoint/2010/main" val="22662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2900161E-A1D7-4D36-A780-350F52846875}" type="slidenum">
              <a:rPr lang="tr-TR" smtClean="0">
                <a:solidFill>
                  <a:prstClr val="black"/>
                </a:solidFill>
              </a:rPr>
              <a:pPr>
                <a:defRPr/>
              </a:pPr>
              <a:t>1</a:t>
            </a:fld>
            <a:endParaRPr lang="tr-TR" dirty="0">
              <a:solidFill>
                <a:prstClr val="black"/>
              </a:solidFill>
            </a:endParaRPr>
          </a:p>
        </p:txBody>
      </p:sp>
      <p:sp>
        <p:nvSpPr>
          <p:cNvPr id="29699" name="Rectangle 2"/>
          <p:cNvSpPr>
            <a:spLocks noGrp="1" noRot="1" noChangeAspect="1" noChangeArrowheads="1" noTextEdit="1"/>
          </p:cNvSpPr>
          <p:nvPr>
            <p:ph type="sldImg"/>
          </p:nvPr>
        </p:nvSpPr>
        <p:spPr>
          <a:xfrm>
            <a:off x="155575" y="744538"/>
            <a:ext cx="6616700" cy="3722687"/>
          </a:xfrm>
          <a:ln/>
        </p:spPr>
      </p:sp>
      <p:sp>
        <p:nvSpPr>
          <p:cNvPr id="29700" name="Rectangle 3"/>
          <p:cNvSpPr>
            <a:spLocks noGrp="1" noChangeArrowheads="1"/>
          </p:cNvSpPr>
          <p:nvPr>
            <p:ph type="body" idx="1"/>
          </p:nvPr>
        </p:nvSpPr>
        <p:spPr>
          <a:noFill/>
          <a:ln/>
        </p:spPr>
        <p:txBody>
          <a:bodyPr/>
          <a:lstStyle/>
          <a:p>
            <a:pPr eaLnBrk="1" hangingPunct="1"/>
            <a:endParaRPr lang="tr-TR" dirty="0"/>
          </a:p>
        </p:txBody>
      </p:sp>
    </p:spTree>
    <p:extLst>
      <p:ext uri="{BB962C8B-B14F-4D97-AF65-F5344CB8AC3E}">
        <p14:creationId xmlns:p14="http://schemas.microsoft.com/office/powerpoint/2010/main" val="9713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15</a:t>
            </a:fld>
            <a:endParaRPr lang="tr-TR"/>
          </a:p>
        </p:txBody>
      </p:sp>
    </p:spTree>
    <p:extLst>
      <p:ext uri="{BB962C8B-B14F-4D97-AF65-F5344CB8AC3E}">
        <p14:creationId xmlns:p14="http://schemas.microsoft.com/office/powerpoint/2010/main" val="362465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E402CB37-61F1-4406-96F4-0C0F73E899E8}" type="slidenum">
              <a:rPr lang="tr-TR" smtClean="0"/>
              <a:pPr/>
              <a:t>19</a:t>
            </a:fld>
            <a:endParaRPr lang="tr-TR"/>
          </a:p>
        </p:txBody>
      </p:sp>
    </p:spTree>
    <p:extLst>
      <p:ext uri="{BB962C8B-B14F-4D97-AF65-F5344CB8AC3E}">
        <p14:creationId xmlns:p14="http://schemas.microsoft.com/office/powerpoint/2010/main" val="257997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22</a:t>
            </a:fld>
            <a:endParaRPr lang="tr-TR"/>
          </a:p>
        </p:txBody>
      </p:sp>
    </p:spTree>
    <p:extLst>
      <p:ext uri="{BB962C8B-B14F-4D97-AF65-F5344CB8AC3E}">
        <p14:creationId xmlns:p14="http://schemas.microsoft.com/office/powerpoint/2010/main" val="610044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23</a:t>
            </a:fld>
            <a:endParaRPr lang="tr-TR"/>
          </a:p>
        </p:txBody>
      </p:sp>
    </p:spTree>
    <p:extLst>
      <p:ext uri="{BB962C8B-B14F-4D97-AF65-F5344CB8AC3E}">
        <p14:creationId xmlns:p14="http://schemas.microsoft.com/office/powerpoint/2010/main" val="300042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24</a:t>
            </a:fld>
            <a:endParaRPr lang="tr-TR"/>
          </a:p>
        </p:txBody>
      </p:sp>
    </p:spTree>
    <p:extLst>
      <p:ext uri="{BB962C8B-B14F-4D97-AF65-F5344CB8AC3E}">
        <p14:creationId xmlns:p14="http://schemas.microsoft.com/office/powerpoint/2010/main" val="201255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25</a:t>
            </a:fld>
            <a:endParaRPr lang="tr-TR"/>
          </a:p>
        </p:txBody>
      </p:sp>
    </p:spTree>
    <p:extLst>
      <p:ext uri="{BB962C8B-B14F-4D97-AF65-F5344CB8AC3E}">
        <p14:creationId xmlns:p14="http://schemas.microsoft.com/office/powerpoint/2010/main" val="993159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26</a:t>
            </a:fld>
            <a:endParaRPr lang="tr-TR"/>
          </a:p>
        </p:txBody>
      </p:sp>
    </p:spTree>
    <p:extLst>
      <p:ext uri="{BB962C8B-B14F-4D97-AF65-F5344CB8AC3E}">
        <p14:creationId xmlns:p14="http://schemas.microsoft.com/office/powerpoint/2010/main" val="358146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27</a:t>
            </a:fld>
            <a:endParaRPr lang="tr-TR"/>
          </a:p>
        </p:txBody>
      </p:sp>
    </p:spTree>
    <p:extLst>
      <p:ext uri="{BB962C8B-B14F-4D97-AF65-F5344CB8AC3E}">
        <p14:creationId xmlns:p14="http://schemas.microsoft.com/office/powerpoint/2010/main" val="285966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28</a:t>
            </a:fld>
            <a:endParaRPr lang="tr-TR"/>
          </a:p>
        </p:txBody>
      </p:sp>
    </p:spTree>
    <p:extLst>
      <p:ext uri="{BB962C8B-B14F-4D97-AF65-F5344CB8AC3E}">
        <p14:creationId xmlns:p14="http://schemas.microsoft.com/office/powerpoint/2010/main" val="466281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29</a:t>
            </a:fld>
            <a:endParaRPr lang="tr-TR"/>
          </a:p>
        </p:txBody>
      </p:sp>
    </p:spTree>
    <p:extLst>
      <p:ext uri="{BB962C8B-B14F-4D97-AF65-F5344CB8AC3E}">
        <p14:creationId xmlns:p14="http://schemas.microsoft.com/office/powerpoint/2010/main" val="199397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2</a:t>
            </a:fld>
            <a:endParaRPr lang="tr-TR" dirty="0"/>
          </a:p>
        </p:txBody>
      </p:sp>
    </p:spTree>
    <p:extLst>
      <p:ext uri="{BB962C8B-B14F-4D97-AF65-F5344CB8AC3E}">
        <p14:creationId xmlns:p14="http://schemas.microsoft.com/office/powerpoint/2010/main" val="1187765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31</a:t>
            </a:fld>
            <a:endParaRPr lang="tr-TR"/>
          </a:p>
        </p:txBody>
      </p:sp>
    </p:spTree>
    <p:extLst>
      <p:ext uri="{BB962C8B-B14F-4D97-AF65-F5344CB8AC3E}">
        <p14:creationId xmlns:p14="http://schemas.microsoft.com/office/powerpoint/2010/main" val="1077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32</a:t>
            </a:fld>
            <a:endParaRPr lang="tr-TR"/>
          </a:p>
        </p:txBody>
      </p:sp>
    </p:spTree>
    <p:extLst>
      <p:ext uri="{BB962C8B-B14F-4D97-AF65-F5344CB8AC3E}">
        <p14:creationId xmlns:p14="http://schemas.microsoft.com/office/powerpoint/2010/main" val="2502417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33</a:t>
            </a:fld>
            <a:endParaRPr lang="tr-TR"/>
          </a:p>
        </p:txBody>
      </p:sp>
    </p:spTree>
    <p:extLst>
      <p:ext uri="{BB962C8B-B14F-4D97-AF65-F5344CB8AC3E}">
        <p14:creationId xmlns:p14="http://schemas.microsoft.com/office/powerpoint/2010/main" val="131179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34</a:t>
            </a:fld>
            <a:endParaRPr lang="tr-TR"/>
          </a:p>
        </p:txBody>
      </p:sp>
    </p:spTree>
    <p:extLst>
      <p:ext uri="{BB962C8B-B14F-4D97-AF65-F5344CB8AC3E}">
        <p14:creationId xmlns:p14="http://schemas.microsoft.com/office/powerpoint/2010/main" val="123926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35</a:t>
            </a:fld>
            <a:endParaRPr lang="tr-TR"/>
          </a:p>
        </p:txBody>
      </p:sp>
    </p:spTree>
    <p:extLst>
      <p:ext uri="{BB962C8B-B14F-4D97-AF65-F5344CB8AC3E}">
        <p14:creationId xmlns:p14="http://schemas.microsoft.com/office/powerpoint/2010/main" val="105654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ÜÇ</a:t>
            </a:r>
          </a:p>
        </p:txBody>
      </p:sp>
      <p:sp>
        <p:nvSpPr>
          <p:cNvPr id="4" name="Slide Number Placeholder 3"/>
          <p:cNvSpPr>
            <a:spLocks noGrp="1"/>
          </p:cNvSpPr>
          <p:nvPr>
            <p:ph type="sldNum" sz="quarter" idx="5"/>
          </p:nvPr>
        </p:nvSpPr>
        <p:spPr/>
        <p:txBody>
          <a:bodyPr/>
          <a:lstStyle/>
          <a:p>
            <a:fld id="{E402CB37-61F1-4406-96F4-0C0F73E899E8}" type="slidenum">
              <a:rPr lang="tr-TR" smtClean="0"/>
              <a:pPr/>
              <a:t>36</a:t>
            </a:fld>
            <a:endParaRPr lang="tr-TR"/>
          </a:p>
        </p:txBody>
      </p:sp>
    </p:spTree>
    <p:extLst>
      <p:ext uri="{BB962C8B-B14F-4D97-AF65-F5344CB8AC3E}">
        <p14:creationId xmlns:p14="http://schemas.microsoft.com/office/powerpoint/2010/main" val="3229450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39</a:t>
            </a:fld>
            <a:endParaRPr lang="tr-TR"/>
          </a:p>
        </p:txBody>
      </p:sp>
    </p:spTree>
    <p:extLst>
      <p:ext uri="{BB962C8B-B14F-4D97-AF65-F5344CB8AC3E}">
        <p14:creationId xmlns:p14="http://schemas.microsoft.com/office/powerpoint/2010/main" val="96513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40</a:t>
            </a:fld>
            <a:endParaRPr lang="tr-TR"/>
          </a:p>
        </p:txBody>
      </p:sp>
    </p:spTree>
    <p:extLst>
      <p:ext uri="{BB962C8B-B14F-4D97-AF65-F5344CB8AC3E}">
        <p14:creationId xmlns:p14="http://schemas.microsoft.com/office/powerpoint/2010/main" val="3511406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42</a:t>
            </a:fld>
            <a:endParaRPr lang="tr-TR"/>
          </a:p>
        </p:txBody>
      </p:sp>
    </p:spTree>
    <p:extLst>
      <p:ext uri="{BB962C8B-B14F-4D97-AF65-F5344CB8AC3E}">
        <p14:creationId xmlns:p14="http://schemas.microsoft.com/office/powerpoint/2010/main" val="434102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E402CB37-61F1-4406-96F4-0C0F73E899E8}" type="slidenum">
              <a:rPr lang="tr-TR" smtClean="0"/>
              <a:pPr/>
              <a:t>44</a:t>
            </a:fld>
            <a:endParaRPr lang="tr-TR"/>
          </a:p>
        </p:txBody>
      </p:sp>
    </p:spTree>
    <p:extLst>
      <p:ext uri="{BB962C8B-B14F-4D97-AF65-F5344CB8AC3E}">
        <p14:creationId xmlns:p14="http://schemas.microsoft.com/office/powerpoint/2010/main" val="108954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2CB37-61F1-4406-96F4-0C0F73E899E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17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47</a:t>
            </a:fld>
            <a:endParaRPr lang="tr-TR"/>
          </a:p>
        </p:txBody>
      </p:sp>
    </p:spTree>
    <p:extLst>
      <p:ext uri="{BB962C8B-B14F-4D97-AF65-F5344CB8AC3E}">
        <p14:creationId xmlns:p14="http://schemas.microsoft.com/office/powerpoint/2010/main" val="124170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49</a:t>
            </a:fld>
            <a:endParaRPr lang="tr-TR"/>
          </a:p>
        </p:txBody>
      </p:sp>
    </p:spTree>
    <p:extLst>
      <p:ext uri="{BB962C8B-B14F-4D97-AF65-F5344CB8AC3E}">
        <p14:creationId xmlns:p14="http://schemas.microsoft.com/office/powerpoint/2010/main" val="38108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55</a:t>
            </a:fld>
            <a:endParaRPr lang="tr-TR"/>
          </a:p>
        </p:txBody>
      </p:sp>
    </p:spTree>
    <p:extLst>
      <p:ext uri="{BB962C8B-B14F-4D97-AF65-F5344CB8AC3E}">
        <p14:creationId xmlns:p14="http://schemas.microsoft.com/office/powerpoint/2010/main" val="1549870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59</a:t>
            </a:fld>
            <a:endParaRPr lang="tr-TR"/>
          </a:p>
        </p:txBody>
      </p:sp>
    </p:spTree>
    <p:extLst>
      <p:ext uri="{BB962C8B-B14F-4D97-AF65-F5344CB8AC3E}">
        <p14:creationId xmlns:p14="http://schemas.microsoft.com/office/powerpoint/2010/main" val="2849624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61</a:t>
            </a:fld>
            <a:endParaRPr lang="tr-TR"/>
          </a:p>
        </p:txBody>
      </p:sp>
    </p:spTree>
    <p:extLst>
      <p:ext uri="{BB962C8B-B14F-4D97-AF65-F5344CB8AC3E}">
        <p14:creationId xmlns:p14="http://schemas.microsoft.com/office/powerpoint/2010/main" val="3020629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65</a:t>
            </a:fld>
            <a:endParaRPr lang="tr-TR"/>
          </a:p>
        </p:txBody>
      </p:sp>
    </p:spTree>
    <p:extLst>
      <p:ext uri="{BB962C8B-B14F-4D97-AF65-F5344CB8AC3E}">
        <p14:creationId xmlns:p14="http://schemas.microsoft.com/office/powerpoint/2010/main" val="711482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67</a:t>
            </a:fld>
            <a:endParaRPr lang="tr-TR"/>
          </a:p>
        </p:txBody>
      </p:sp>
    </p:spTree>
    <p:extLst>
      <p:ext uri="{BB962C8B-B14F-4D97-AF65-F5344CB8AC3E}">
        <p14:creationId xmlns:p14="http://schemas.microsoft.com/office/powerpoint/2010/main" val="3367062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68</a:t>
            </a:fld>
            <a:endParaRPr lang="tr-TR"/>
          </a:p>
        </p:txBody>
      </p:sp>
    </p:spTree>
    <p:extLst>
      <p:ext uri="{BB962C8B-B14F-4D97-AF65-F5344CB8AC3E}">
        <p14:creationId xmlns:p14="http://schemas.microsoft.com/office/powerpoint/2010/main" val="3456026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5725" y="744538"/>
            <a:ext cx="6618288" cy="3722687"/>
          </a:xfrm>
          <a:ln/>
        </p:spPr>
      </p:sp>
      <p:sp>
        <p:nvSpPr>
          <p:cNvPr id="198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7510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06363" y="739775"/>
            <a:ext cx="6584950" cy="370363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8CAA24-7E9F-4310-AF1C-197DC1201EBF}"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r-TR"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587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5725" y="744538"/>
            <a:ext cx="6618288" cy="3722687"/>
          </a:xfrm>
          <a:ln/>
        </p:spPr>
      </p:sp>
      <p:sp>
        <p:nvSpPr>
          <p:cNvPr id="198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0494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10</a:t>
            </a:fld>
            <a:endParaRPr lang="tr-TR"/>
          </a:p>
        </p:txBody>
      </p:sp>
    </p:spTree>
    <p:extLst>
      <p:ext uri="{BB962C8B-B14F-4D97-AF65-F5344CB8AC3E}">
        <p14:creationId xmlns:p14="http://schemas.microsoft.com/office/powerpoint/2010/main" val="390610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85725" y="744538"/>
            <a:ext cx="6618288" cy="3722687"/>
          </a:xfrm>
          <a:ln/>
        </p:spPr>
      </p:sp>
      <p:sp>
        <p:nvSpPr>
          <p:cNvPr id="1986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7605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13</a:t>
            </a:fld>
            <a:endParaRPr lang="tr-TR"/>
          </a:p>
        </p:txBody>
      </p:sp>
    </p:spTree>
    <p:extLst>
      <p:ext uri="{BB962C8B-B14F-4D97-AF65-F5344CB8AC3E}">
        <p14:creationId xmlns:p14="http://schemas.microsoft.com/office/powerpoint/2010/main" val="345590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E402CB37-61F1-4406-96F4-0C0F73E899E8}" type="slidenum">
              <a:rPr lang="tr-TR" smtClean="0"/>
              <a:pPr/>
              <a:t>14</a:t>
            </a:fld>
            <a:endParaRPr lang="tr-TR"/>
          </a:p>
        </p:txBody>
      </p:sp>
    </p:spTree>
    <p:extLst>
      <p:ext uri="{BB962C8B-B14F-4D97-AF65-F5344CB8AC3E}">
        <p14:creationId xmlns:p14="http://schemas.microsoft.com/office/powerpoint/2010/main" val="26096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9"/>
          <p:cNvSpPr>
            <a:spLocks noGrp="1" noChangeArrowheads="1"/>
          </p:cNvSpPr>
          <p:nvPr>
            <p:ph type="sldNum" sz="quarter" idx="10"/>
          </p:nvPr>
        </p:nvSpPr>
        <p:spPr>
          <a:ln/>
        </p:spPr>
        <p:txBody>
          <a:bodyPr/>
          <a:lstStyle>
            <a:lvl1pPr>
              <a:defRPr/>
            </a:lvl1pPr>
          </a:lstStyle>
          <a:p>
            <a:pPr>
              <a:defRPr/>
            </a:pPr>
            <a:fld id="{CDD4FB5A-D62D-4163-B7EE-5C7D555702A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76671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sldNum" sz="quarter" idx="10"/>
          </p:nvPr>
        </p:nvSpPr>
        <p:spPr>
          <a:ln/>
        </p:spPr>
        <p:txBody>
          <a:bodyPr/>
          <a:lstStyle>
            <a:lvl1pPr>
              <a:defRPr/>
            </a:lvl1pPr>
          </a:lstStyle>
          <a:p>
            <a:pPr>
              <a:defRPr/>
            </a:pPr>
            <a:fld id="{63B015C5-B61A-4313-98C2-FF91166C2CF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8381815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658011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461821661"/>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1442228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fld id="{12937049-CF81-4C7F-87FD-E59DEB122CC4}" type="slidenum">
              <a:rPr lang="tr-TR" smtClean="0"/>
              <a:t>‹#›</a:t>
            </a:fld>
            <a:endParaRPr lang="tr-TR"/>
          </a:p>
        </p:txBody>
      </p:sp>
    </p:spTree>
    <p:extLst>
      <p:ext uri="{BB962C8B-B14F-4D97-AF65-F5344CB8AC3E}">
        <p14:creationId xmlns:p14="http://schemas.microsoft.com/office/powerpoint/2010/main" val="2655110243"/>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336549" y="177800"/>
            <a:ext cx="11525251" cy="1714500"/>
          </a:xfrm>
          <a:prstGeom prst="rect">
            <a:avLst/>
          </a:prstGeom>
        </p:spPr>
        <p:txBody>
          <a:bodyPr/>
          <a:lstStyle/>
          <a:p>
            <a:r>
              <a:rPr lang="tr-TR"/>
              <a:t>Asıl başlık stili için tıklatın</a:t>
            </a:r>
            <a:endParaRPr/>
          </a:p>
        </p:txBody>
      </p:sp>
      <p:sp>
        <p:nvSpPr>
          <p:cNvPr id="57" name="Shape 57"/>
          <p:cNvSpPr>
            <a:spLocks noGrp="1"/>
          </p:cNvSpPr>
          <p:nvPr>
            <p:ph type="body" idx="1"/>
          </p:nvPr>
        </p:nvSpPr>
        <p:spPr>
          <a:xfrm>
            <a:off x="336549" y="1917700"/>
            <a:ext cx="11525251" cy="4432300"/>
          </a:xfrm>
          <a:prstGeom prst="rect">
            <a:avLst/>
          </a:prstGeom>
        </p:spPr>
        <p:txBody>
          <a:bodyPr/>
          <a:lstStyle>
            <a:lvl1pPr marL="276225" indent="-276225">
              <a:lnSpc>
                <a:spcPct val="120000"/>
              </a:lnSpc>
              <a:spcBef>
                <a:spcPts val="2438"/>
              </a:spcBef>
              <a:defRPr sz="2400"/>
            </a:lvl1pPr>
            <a:lvl2pPr marL="552450" indent="-276225">
              <a:lnSpc>
                <a:spcPct val="120000"/>
              </a:lnSpc>
              <a:spcBef>
                <a:spcPts val="2438"/>
              </a:spcBef>
              <a:defRPr sz="2400"/>
            </a:lvl2pPr>
            <a:lvl3pPr marL="828675" indent="-276225">
              <a:lnSpc>
                <a:spcPct val="120000"/>
              </a:lnSpc>
              <a:spcBef>
                <a:spcPts val="2438"/>
              </a:spcBef>
              <a:defRPr sz="2400"/>
            </a:lvl3pPr>
            <a:lvl4pPr marL="1104900" indent="-276225">
              <a:lnSpc>
                <a:spcPct val="120000"/>
              </a:lnSpc>
              <a:spcBef>
                <a:spcPts val="2438"/>
              </a:spcBef>
              <a:defRPr sz="2400"/>
            </a:lvl4pPr>
            <a:lvl5pPr marL="1381125" indent="-276225">
              <a:lnSpc>
                <a:spcPct val="120000"/>
              </a:lnSpc>
              <a:spcBef>
                <a:spcPts val="2438"/>
              </a:spcBef>
              <a:defRPr sz="24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8" name="Shape 58"/>
          <p:cNvSpPr>
            <a:spLocks noGrp="1"/>
          </p:cNvSpPr>
          <p:nvPr>
            <p:ph type="sldNum" sz="quarter" idx="2"/>
          </p:nvPr>
        </p:nvSpPr>
        <p:spPr>
          <a:xfrm>
            <a:off x="5930388" y="6540500"/>
            <a:ext cx="324875" cy="241092"/>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094915221"/>
      </p:ext>
    </p:extLst>
  </p:cSld>
  <p:clrMapOvr>
    <a:masterClrMapping/>
  </p:clrMapOvr>
  <p:transition spd="med"/>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027610"/>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785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b="0" i="0">
                <a:latin typeface="Verdana" panose="020B0604030504040204" pitchFamily="34" charset="0"/>
              </a:defRPr>
            </a:lvl1pPr>
          </a:lstStyle>
          <a:p>
            <a:r>
              <a:rPr lang="tr-TR"/>
              <a:t>Asıl başlık stili için tıklatın</a:t>
            </a:r>
            <a:endParaRPr lang="tr-TR" dirty="0"/>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5536322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79480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b="0" i="0">
                <a:latin typeface="Verdana" panose="020B0604030504040204" pitchFamily="34" charset="0"/>
              </a:defRPr>
            </a:lvl1pPr>
          </a:lstStyle>
          <a:p>
            <a:r>
              <a:rPr lang="tr-TR"/>
              <a:t>Asıl başlık stili için tıklatın</a:t>
            </a:r>
            <a:endParaRPr lang="tr-TR" dirty="0"/>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9369388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91600" y="334964"/>
            <a:ext cx="28956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04800" y="334964"/>
            <a:ext cx="8483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sldNum" sz="quarter" idx="10"/>
          </p:nvPr>
        </p:nvSpPr>
        <p:spPr>
          <a:ln/>
        </p:spPr>
        <p:txBody>
          <a:bodyPr/>
          <a:lstStyle>
            <a:lvl1pPr>
              <a:defRPr/>
            </a:lvl1pPr>
          </a:lstStyle>
          <a:p>
            <a:pPr>
              <a:defRPr/>
            </a:pPr>
            <a:fld id="{BCEB58CE-0A4D-4794-9EDC-49E155EAF10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7598621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9569282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5326624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4087864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6662314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b="0" i="0">
                <a:latin typeface="Verdana" panose="020B0604030504040204" pitchFamily="34" charset="0"/>
              </a:defRPr>
            </a:lvl1pPr>
          </a:lstStyle>
          <a:p>
            <a:r>
              <a:rPr lang="tr-TR"/>
              <a:t>Asıl başlık stili için tıklatın</a:t>
            </a:r>
            <a:endParaRPr lang="tr-TR" dirty="0"/>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685487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b="0" i="0">
                <a:latin typeface="Verdana" panose="020B0604030504040204" pitchFamily="34" charset="0"/>
              </a:defRPr>
            </a:lvl1pPr>
          </a:lstStyle>
          <a:p>
            <a:r>
              <a:rPr lang="tr-TR"/>
              <a:t>Asıl başlık stili için tıklatın</a:t>
            </a:r>
            <a:endParaRPr lang="tr-TR" dirty="0"/>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8118267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941785650"/>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Verdana" panose="020B0604030504040204" pitchFamily="34" charset="0"/>
              </a:defRPr>
            </a:lvl1pPr>
          </a:lstStyle>
          <a:p>
            <a:r>
              <a:rPr lang="tr-TR"/>
              <a:t>Asıl başlık stili için tıklatın</a:t>
            </a:r>
            <a:endParaRPr lang="tr-TR" dirty="0"/>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5140437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fld id="{12937049-CF81-4C7F-87FD-E59DEB122CC4}" type="slidenum">
              <a:rPr lang="tr-TR" smtClean="0"/>
              <a:t>‹#›</a:t>
            </a:fld>
            <a:endParaRPr lang="tr-TR"/>
          </a:p>
        </p:txBody>
      </p:sp>
    </p:spTree>
    <p:extLst>
      <p:ext uri="{BB962C8B-B14F-4D97-AF65-F5344CB8AC3E}">
        <p14:creationId xmlns:p14="http://schemas.microsoft.com/office/powerpoint/2010/main" val="398932928"/>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8849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6359151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436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b="0" i="0">
                <a:latin typeface="Verdana" panose="020B0604030504040204" pitchFamily="34" charset="0"/>
              </a:defRPr>
            </a:lvl1pPr>
          </a:lstStyle>
          <a:p>
            <a:r>
              <a:rPr lang="tr-TR"/>
              <a:t>Asıl başlık stili için tıklatın</a:t>
            </a:r>
            <a:endParaRPr lang="tr-TR" dirty="0"/>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913974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599353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b="0" i="0">
                <a:latin typeface="Verdana" panose="020B0604030504040204" pitchFamily="34" charset="0"/>
              </a:defRPr>
            </a:lvl1pPr>
          </a:lstStyle>
          <a:p>
            <a:r>
              <a:rPr lang="tr-TR"/>
              <a:t>Asıl başlık stili için tıklatın</a:t>
            </a:r>
            <a:endParaRPr lang="tr-TR" dirty="0"/>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3377255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236648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3859533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697033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2732150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b="0" i="0">
                <a:latin typeface="Verdana" panose="020B0604030504040204" pitchFamily="34" charset="0"/>
              </a:defRPr>
            </a:lvl1pPr>
          </a:lstStyle>
          <a:p>
            <a:r>
              <a:rPr lang="tr-TR"/>
              <a:t>Asıl başlık stili için tıklatın</a:t>
            </a:r>
            <a:endParaRPr lang="tr-TR" dirty="0"/>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492631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b="0" i="0">
                <a:latin typeface="Verdana" panose="020B0604030504040204" pitchFamily="34" charset="0"/>
              </a:defRPr>
            </a:lvl1pPr>
          </a:lstStyle>
          <a:p>
            <a:r>
              <a:rPr lang="tr-TR"/>
              <a:t>Asıl başlık stili için tıklatın</a:t>
            </a:r>
            <a:endParaRPr lang="tr-TR" dirty="0"/>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22165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a:prstGeom prst="rect">
            <a:avLst/>
          </a:prstGeo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Tree>
    <p:extLst>
      <p:ext uri="{BB962C8B-B14F-4D97-AF65-F5344CB8AC3E}">
        <p14:creationId xmlns:p14="http://schemas.microsoft.com/office/powerpoint/2010/main" val="39677242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9875548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Verdana" panose="020B0604030504040204" pitchFamily="34" charset="0"/>
              </a:defRPr>
            </a:lvl1pPr>
          </a:lstStyle>
          <a:p>
            <a:r>
              <a:rPr lang="tr-TR"/>
              <a:t>Asıl başlık stili için tıklatın</a:t>
            </a:r>
            <a:endParaRPr lang="tr-TR" dirty="0"/>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4967687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lvl1pPr>
              <a:defRPr b="0" i="0">
                <a:latin typeface="Verdana" panose="020B0604030504040204" pitchFamily="34" charset="0"/>
              </a:defRPr>
            </a:lvl1p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pPr>
              <a:defRPr/>
            </a:pPr>
            <a:fld id="{AA67ED6C-105E-4912-93BF-E9652230E5A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36346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
        <p:nvSpPr>
          <p:cNvPr id="3" name="2 İçerik Yer Tutucusu"/>
          <p:cNvSpPr>
            <a:spLocks noGrp="1"/>
          </p:cNvSpPr>
          <p:nvPr>
            <p:ph idx="1"/>
          </p:nvPr>
        </p:nvSpPr>
        <p:spPr>
          <a:xfrm>
            <a:off x="609600" y="1600201"/>
            <a:ext cx="109728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598013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350066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4245221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5525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Tree>
    <p:extLst>
      <p:ext uri="{BB962C8B-B14F-4D97-AF65-F5344CB8AC3E}">
        <p14:creationId xmlns:p14="http://schemas.microsoft.com/office/powerpoint/2010/main" val="371192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05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sldNum" sz="quarter" idx="10"/>
          </p:nvPr>
        </p:nvSpPr>
        <p:spPr>
          <a:ln/>
        </p:spPr>
        <p:txBody>
          <a:bodyPr/>
          <a:lstStyle>
            <a:lvl1pPr>
              <a:defRPr/>
            </a:lvl1pPr>
          </a:lstStyle>
          <a:p>
            <a:pPr>
              <a:defRPr/>
            </a:pPr>
            <a:fld id="{3EEF6908-230C-4650-911F-A46228D90EF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1679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186349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1232147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609600" y="1600201"/>
            <a:ext cx="109728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991434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99252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Başlık Slaydı">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498851" y="2432050"/>
            <a:ext cx="5806016" cy="2114550"/>
          </a:xfrm>
        </p:spPr>
        <p:txBody>
          <a:bodyPr/>
          <a:lstStyle>
            <a:lvl1pPr algn="ctr">
              <a:defRPr sz="2400">
                <a:solidFill>
                  <a:schemeClr val="bg1"/>
                </a:solidFill>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tr-TR" dirty="0"/>
          </a:p>
        </p:txBody>
      </p:sp>
      <p:sp>
        <p:nvSpPr>
          <p:cNvPr id="4099" name="Rectangle 3"/>
          <p:cNvSpPr>
            <a:spLocks noGrp="1" noChangeArrowheads="1"/>
          </p:cNvSpPr>
          <p:nvPr>
            <p:ph type="subTitle" idx="1"/>
          </p:nvPr>
        </p:nvSpPr>
        <p:spPr>
          <a:xfrm>
            <a:off x="2133600" y="5876925"/>
            <a:ext cx="8534400" cy="431800"/>
          </a:xfrm>
        </p:spPr>
        <p:txBody>
          <a:bodyPr/>
          <a:lstStyle>
            <a:lvl1pPr marL="0" indent="0" algn="ctr">
              <a:defRPr b="0">
                <a:solidFill>
                  <a:schemeClr val="bg1"/>
                </a:solidFill>
              </a:defRPr>
            </a:lvl1pPr>
          </a:lstStyle>
          <a:p>
            <a:r>
              <a:rPr lang="tr-TR"/>
              <a:t>Click to edit Master subtitle style</a:t>
            </a:r>
          </a:p>
        </p:txBody>
      </p:sp>
      <p:pic>
        <p:nvPicPr>
          <p:cNvPr id="6" name="Picture 45">
            <a:extLst>
              <a:ext uri="{FF2B5EF4-FFF2-40B4-BE49-F238E27FC236}">
                <a16:creationId xmlns:a16="http://schemas.microsoft.com/office/drawing/2014/main" id="{F242267E-C83E-4173-805F-C6498F8A20D2}"/>
              </a:ext>
            </a:extLst>
          </p:cNvPr>
          <p:cNvPicPr>
            <a:picLocks noChangeAspect="1" noChangeArrowheads="1"/>
          </p:cNvPicPr>
          <p:nvPr userDrawn="1"/>
        </p:nvPicPr>
        <p:blipFill rotWithShape="1">
          <a:blip r:embed="rId2" cstate="print"/>
          <a:srcRect r="498" b="16257"/>
          <a:stretch/>
        </p:blipFill>
        <p:spPr bwMode="auto">
          <a:xfrm>
            <a:off x="4765646" y="5915140"/>
            <a:ext cx="2660704" cy="810333"/>
          </a:xfrm>
          <a:prstGeom prst="rect">
            <a:avLst/>
          </a:prstGeom>
          <a:noFill/>
          <a:ln w="9525">
            <a:noFill/>
            <a:miter lim="800000"/>
            <a:headEnd/>
            <a:tailEnd/>
          </a:ln>
        </p:spPr>
      </p:pic>
    </p:spTree>
    <p:extLst>
      <p:ext uri="{BB962C8B-B14F-4D97-AF65-F5344CB8AC3E}">
        <p14:creationId xmlns:p14="http://schemas.microsoft.com/office/powerpoint/2010/main" val="1293191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4270848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552980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a:prstGeom prst="rect">
            <a:avLst/>
          </a:prstGeo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Tree>
    <p:extLst>
      <p:ext uri="{BB962C8B-B14F-4D97-AF65-F5344CB8AC3E}">
        <p14:creationId xmlns:p14="http://schemas.microsoft.com/office/powerpoint/2010/main" val="3909464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609600" y="1600201"/>
            <a:ext cx="109728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95445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17872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9"/>
          <p:cNvSpPr>
            <a:spLocks noGrp="1" noChangeArrowheads="1"/>
          </p:cNvSpPr>
          <p:nvPr>
            <p:ph type="sldNum" sz="quarter" idx="10"/>
          </p:nvPr>
        </p:nvSpPr>
        <p:spPr>
          <a:ln/>
        </p:spPr>
        <p:txBody>
          <a:bodyPr/>
          <a:lstStyle>
            <a:lvl1pPr>
              <a:defRPr/>
            </a:lvl1pPr>
          </a:lstStyle>
          <a:p>
            <a:pPr>
              <a:defRPr/>
            </a:pPr>
            <a:fld id="{5FD156E6-4DC2-466E-8F90-011178DD616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79585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2633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a:prstGeom prst="rect">
            <a:avLst/>
          </a:prstGeo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68583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Tree>
    <p:extLst>
      <p:ext uri="{BB962C8B-B14F-4D97-AF65-F5344CB8AC3E}">
        <p14:creationId xmlns:p14="http://schemas.microsoft.com/office/powerpoint/2010/main" val="2569460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31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a:prstGeom prst="rect">
            <a:avLst/>
          </a:prstGeo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031887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959532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609600" y="1600201"/>
            <a:ext cx="109728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460830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1600201"/>
            <a:ext cx="2743200" cy="4525963"/>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1600201"/>
            <a:ext cx="80264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710130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815322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49505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04800" y="1311276"/>
            <a:ext cx="5689600" cy="487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311276"/>
            <a:ext cx="5689600" cy="487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9"/>
          <p:cNvSpPr>
            <a:spLocks noGrp="1" noChangeArrowheads="1"/>
          </p:cNvSpPr>
          <p:nvPr>
            <p:ph type="sldNum" sz="quarter" idx="10"/>
          </p:nvPr>
        </p:nvSpPr>
        <p:spPr>
          <a:ln/>
        </p:spPr>
        <p:txBody>
          <a:bodyPr/>
          <a:lstStyle>
            <a:lvl1pPr>
              <a:defRPr/>
            </a:lvl1pPr>
          </a:lstStyle>
          <a:p>
            <a:pPr>
              <a:defRPr/>
            </a:pPr>
            <a:fld id="{7F7823E6-9549-4620-BE83-9D7A08DA6A9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35719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a:prstGeom prst="rect">
            <a:avLst/>
          </a:prstGeo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Tree>
    <p:extLst>
      <p:ext uri="{BB962C8B-B14F-4D97-AF65-F5344CB8AC3E}">
        <p14:creationId xmlns:p14="http://schemas.microsoft.com/office/powerpoint/2010/main" val="102094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609600" y="1600201"/>
            <a:ext cx="109728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374137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1482695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325058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a:prstGeom prst="rect">
            <a:avLst/>
          </a:prstGeo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596257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Tree>
    <p:extLst>
      <p:ext uri="{BB962C8B-B14F-4D97-AF65-F5344CB8AC3E}">
        <p14:creationId xmlns:p14="http://schemas.microsoft.com/office/powerpoint/2010/main" val="4284940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25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a:prstGeom prst="rect">
            <a:avLst/>
          </a:prstGeo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57905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550977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1092200" y="2344739"/>
            <a:ext cx="6688667" cy="2154237"/>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609600" y="1600201"/>
            <a:ext cx="109728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13270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9"/>
          <p:cNvSpPr>
            <a:spLocks noGrp="1" noChangeArrowheads="1"/>
          </p:cNvSpPr>
          <p:nvPr>
            <p:ph type="sldNum" sz="quarter" idx="10"/>
          </p:nvPr>
        </p:nvSpPr>
        <p:spPr>
          <a:ln/>
        </p:spPr>
        <p:txBody>
          <a:bodyPr/>
          <a:lstStyle>
            <a:lvl1pPr>
              <a:defRPr/>
            </a:lvl1pPr>
          </a:lstStyle>
          <a:p>
            <a:pPr>
              <a:defRPr/>
            </a:pPr>
            <a:fld id="{E1775454-E123-4AE1-80FB-90A30D7DDE3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967611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1600201"/>
            <a:ext cx="2743200" cy="4525963"/>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1600201"/>
            <a:ext cx="80264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078553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451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pic>
        <p:nvPicPr>
          <p:cNvPr id="7" name="Picture 12"/>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64834" y="244475"/>
            <a:ext cx="849841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807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50672252-D651-4610-8AA8-9D4C3274A01F}"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3197176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AE0AA49B-A8E8-4B66-85C3-DFAAFEDACE89}"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276006688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733AF27F-9601-4DB7-AB19-85B19A4BE138}"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2546979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F7910C61-8381-4A4A-B331-A6778C7E40E3}"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1873093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B602A24D-96CB-4CC9-AFFC-EFFC7EDCBE34}"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111861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2D420E44-1881-477D-8B71-19CB16992292}"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964452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229184F8-8966-4825-A415-F8A32EE027BD}"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275753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9"/>
          <p:cNvSpPr>
            <a:spLocks noGrp="1" noChangeArrowheads="1"/>
          </p:cNvSpPr>
          <p:nvPr>
            <p:ph type="sldNum" sz="quarter" idx="10"/>
          </p:nvPr>
        </p:nvSpPr>
        <p:spPr>
          <a:ln/>
        </p:spPr>
        <p:txBody>
          <a:bodyPr/>
          <a:lstStyle>
            <a:lvl1pPr>
              <a:defRPr/>
            </a:lvl1pPr>
          </a:lstStyle>
          <a:p>
            <a:pPr>
              <a:defRPr/>
            </a:pPr>
            <a:fld id="{A40F3624-23B0-48F9-9643-2F829C1AD1A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241675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646286F3-CB29-4BB6-8A08-87CA849307AB}"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1656976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AE0AA49B-A8E8-4B66-85C3-DFAAFEDACE89}"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297896511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pPr fontAlgn="base">
              <a:spcBef>
                <a:spcPct val="0"/>
              </a:spcBef>
              <a:spcAft>
                <a:spcPct val="0"/>
              </a:spcAft>
              <a:defRPr/>
            </a:pPr>
            <a:fld id="{29BE2F32-FF7E-4077-9468-1E1A1B2387FF}"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597472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pPr fontAlgn="base">
              <a:spcBef>
                <a:spcPct val="0"/>
              </a:spcBef>
              <a:spcAft>
                <a:spcPct val="0"/>
              </a:spcAft>
              <a:defRPr/>
            </a:pPr>
            <a:fld id="{58777D7D-D3A0-4B9F-A3EE-24250D1B6ED6}" type="slidenum">
              <a:rPr lang="tr-TR" smtClean="0"/>
              <a:pPr fontAlgn="base">
                <a:spcBef>
                  <a:spcPct val="0"/>
                </a:spcBef>
                <a:spcAft>
                  <a:spcPct val="0"/>
                </a:spcAft>
                <a:defRPr/>
              </a:pPr>
              <a:t>‹#›</a:t>
            </a:fld>
            <a:endParaRPr lang="tr-TR" dirty="0"/>
          </a:p>
        </p:txBody>
      </p:sp>
    </p:spTree>
    <p:extLst>
      <p:ext uri="{BB962C8B-B14F-4D97-AF65-F5344CB8AC3E}">
        <p14:creationId xmlns:p14="http://schemas.microsoft.com/office/powerpoint/2010/main" val="3395150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336549" y="177800"/>
            <a:ext cx="11525251" cy="1714500"/>
          </a:xfrm>
          <a:prstGeom prst="rect">
            <a:avLst/>
          </a:prstGeom>
        </p:spPr>
        <p:txBody>
          <a:bodyPr/>
          <a:lstStyle/>
          <a:p>
            <a:r>
              <a:rPr lang="tr-TR"/>
              <a:t>Asıl başlık stili için tıklatın</a:t>
            </a:r>
            <a:endParaRPr/>
          </a:p>
        </p:txBody>
      </p:sp>
      <p:sp>
        <p:nvSpPr>
          <p:cNvPr id="57" name="Shape 57"/>
          <p:cNvSpPr>
            <a:spLocks noGrp="1"/>
          </p:cNvSpPr>
          <p:nvPr>
            <p:ph type="body" idx="1"/>
          </p:nvPr>
        </p:nvSpPr>
        <p:spPr>
          <a:xfrm>
            <a:off x="336549" y="1917700"/>
            <a:ext cx="11525251" cy="4432300"/>
          </a:xfrm>
          <a:prstGeom prst="rect">
            <a:avLst/>
          </a:prstGeom>
        </p:spPr>
        <p:txBody>
          <a:bodyPr/>
          <a:lstStyle>
            <a:lvl1pPr marL="276225" indent="-276225">
              <a:lnSpc>
                <a:spcPct val="120000"/>
              </a:lnSpc>
              <a:spcBef>
                <a:spcPts val="2438"/>
              </a:spcBef>
              <a:defRPr sz="2400"/>
            </a:lvl1pPr>
            <a:lvl2pPr marL="552450" indent="-276225">
              <a:lnSpc>
                <a:spcPct val="120000"/>
              </a:lnSpc>
              <a:spcBef>
                <a:spcPts val="2438"/>
              </a:spcBef>
              <a:defRPr sz="2400"/>
            </a:lvl2pPr>
            <a:lvl3pPr marL="828675" indent="-276225">
              <a:lnSpc>
                <a:spcPct val="120000"/>
              </a:lnSpc>
              <a:spcBef>
                <a:spcPts val="2438"/>
              </a:spcBef>
              <a:defRPr sz="2400"/>
            </a:lvl3pPr>
            <a:lvl4pPr marL="1104900" indent="-276225">
              <a:lnSpc>
                <a:spcPct val="120000"/>
              </a:lnSpc>
              <a:spcBef>
                <a:spcPts val="2438"/>
              </a:spcBef>
              <a:defRPr sz="2400"/>
            </a:lvl4pPr>
            <a:lvl5pPr marL="1381125" indent="-276225">
              <a:lnSpc>
                <a:spcPct val="120000"/>
              </a:lnSpc>
              <a:spcBef>
                <a:spcPts val="2438"/>
              </a:spcBef>
              <a:defRPr sz="24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8" name="Shape 58"/>
          <p:cNvSpPr>
            <a:spLocks noGrp="1"/>
          </p:cNvSpPr>
          <p:nvPr>
            <p:ph type="sldNum" sz="quarter" idx="2"/>
          </p:nvPr>
        </p:nvSpPr>
        <p:spPr>
          <a:xfrm>
            <a:off x="5930388" y="6540500"/>
            <a:ext cx="324875" cy="24109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CB4B4D-7CA3-9044-876B-883B54F8677D}" type="slidenum">
              <a:rPr kumimoji="0" lang="tr-TR" sz="1800" b="0" i="0" u="none" strike="noStrike" kern="1200" cap="none" spc="0" normalizeH="0" baseline="0" noProof="0" smtClean="0">
                <a:ln>
                  <a:noFill/>
                </a:ln>
                <a:solidFill>
                  <a:srgbClr val="535353"/>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tr-TR" sz="1800" b="0" i="0" u="none" strike="noStrike" kern="1200" cap="none" spc="0" normalizeH="0" baseline="0" noProof="0">
              <a:ln>
                <a:noFill/>
              </a:ln>
              <a:solidFill>
                <a:srgbClr val="535353"/>
              </a:solidFill>
              <a:effectLst/>
              <a:uLnTx/>
              <a:uFillTx/>
              <a:latin typeface="Arial" charset="0"/>
              <a:ea typeface="+mn-ea"/>
              <a:cs typeface="+mn-cs"/>
            </a:endParaRPr>
          </a:p>
        </p:txBody>
      </p:sp>
    </p:spTree>
    <p:extLst>
      <p:ext uri="{BB962C8B-B14F-4D97-AF65-F5344CB8AC3E}">
        <p14:creationId xmlns:p14="http://schemas.microsoft.com/office/powerpoint/2010/main" val="150076721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501745"/>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623746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250349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4152325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426416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0653A492-C8DC-4AD0-99E8-84BA44AC941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962354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286660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924944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934050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912085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1723566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3424216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5E407FE7-4FFB-614B-81A3-57F16FE5C86F}"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DF0CC9DB-4441-7348-9A32-405A2E8AC106}" type="slidenum">
              <a:rPr lang="tr-TR" smtClean="0"/>
              <a:t>‹#›</a:t>
            </a:fld>
            <a:endParaRPr lang="tr-TR"/>
          </a:p>
        </p:txBody>
      </p:sp>
    </p:spTree>
    <p:extLst>
      <p:ext uri="{BB962C8B-B14F-4D97-AF65-F5344CB8AC3E}">
        <p14:creationId xmlns:p14="http://schemas.microsoft.com/office/powerpoint/2010/main" val="2105320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pPr>
              <a:defRPr/>
            </a:pPr>
            <a:fld id="{AA67ED6C-105E-4912-93BF-E9652230E5A3}"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32597363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513606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0787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sldNum" sz="quarter" idx="10"/>
          </p:nvPr>
        </p:nvSpPr>
        <p:spPr>
          <a:ln/>
        </p:spPr>
        <p:txBody>
          <a:bodyPr/>
          <a:lstStyle>
            <a:lvl1pPr>
              <a:defRPr/>
            </a:lvl1pPr>
          </a:lstStyle>
          <a:p>
            <a:pPr>
              <a:defRPr/>
            </a:pPr>
            <a:fld id="{427405E8-1C32-4CE1-8F21-092AA71E4DC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155178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99630848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22175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59094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97285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491574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509963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0BD32-32ED-DA41-914F-BC0CD02417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95560327-21FF-A943-90D9-BFE01275F8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515C6B14-93F5-BD4E-B78C-0F08E49DEE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50D9C46-EAD0-044B-A170-0E0758C775A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EE065DCE-8F61-F744-BB5F-21EFC580032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0A5F2E11-AD43-9D40-98AA-2D95FC9F2E4F}"/>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03537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49DFDC-0055-6B43-B94C-7B4A78AA695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48CF52EA-21D3-BE44-947C-B7C7FF63BDE5}"/>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16E41D-A104-9D41-B4C2-41C908CA3F6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11DDF30A-8589-D74A-B2B9-16563C2855D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C292E80-CB51-6245-9ABD-C3B7B07EA6C9}"/>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4185155623"/>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4DDF6B-D1AB-514B-9CCC-35631E56200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BB93A9B9-53D1-6F4D-8A86-B6FFAC2E95F7}"/>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52A3AB-5A94-A748-B5F5-1B4E7B76961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9A748162-0AB9-8C4A-B8B4-19106B35F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FE221754-0CCE-2944-96F0-DC7872658CCA}"/>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919945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71475"/>
            <a:ext cx="11582400" cy="755650"/>
          </a:xfrm>
          <a:prstGeom prst="rect">
            <a:avLst/>
          </a:prstGeom>
        </p:spPr>
        <p:txBody>
          <a:bodyPr/>
          <a:lstStyle/>
          <a:p>
            <a:r>
              <a:rPr lang="tr-TR"/>
              <a:t>Asıl başlık stili için tıklatın</a:t>
            </a:r>
            <a:endParaRPr lang="tr-TR" dirty="0"/>
          </a:p>
        </p:txBody>
      </p:sp>
      <p:sp>
        <p:nvSpPr>
          <p:cNvPr id="3" name="2 Grafik Yer Tutucusu"/>
          <p:cNvSpPr>
            <a:spLocks noGrp="1"/>
          </p:cNvSpPr>
          <p:nvPr>
            <p:ph type="chart" idx="1"/>
          </p:nvPr>
        </p:nvSpPr>
        <p:spPr>
          <a:xfrm>
            <a:off x="304800" y="1311276"/>
            <a:ext cx="11582400" cy="4873625"/>
          </a:xfrm>
          <a:prstGeom prst="rect">
            <a:avLst/>
          </a:prstGeom>
        </p:spPr>
        <p:txBody>
          <a:bodyPr/>
          <a:lstStyle/>
          <a:p>
            <a:pPr lvl="0"/>
            <a:r>
              <a:rPr lang="tr-TR" noProof="0"/>
              <a:t>Grafik eklemek için simgeyi tıklatın</a:t>
            </a:r>
            <a:endParaRPr lang="tr-TR" noProof="0" dirty="0"/>
          </a:p>
        </p:txBody>
      </p:sp>
      <p:sp>
        <p:nvSpPr>
          <p:cNvPr id="4" name="Rectangle 4"/>
          <p:cNvSpPr>
            <a:spLocks noGrp="1" noChangeArrowheads="1"/>
          </p:cNvSpPr>
          <p:nvPr>
            <p:ph type="sldNum" sz="quarter" idx="10"/>
          </p:nvPr>
        </p:nvSpPr>
        <p:spPr>
          <a:xfrm>
            <a:off x="5698067" y="6461126"/>
            <a:ext cx="793751" cy="295275"/>
          </a:xfrm>
          <a:prstGeom prst="rect">
            <a:avLst/>
          </a:prstGeom>
          <a:ln/>
        </p:spPr>
        <p:txBody>
          <a:bodyPr/>
          <a:lstStyle>
            <a:lvl1pPr>
              <a:defRPr/>
            </a:lvl1pPr>
          </a:lstStyle>
          <a:p>
            <a:fld id="{12937049-CF81-4C7F-87FD-E59DEB122CC4}" type="slidenum">
              <a:rPr lang="tr-TR" smtClean="0"/>
              <a:t>‹#›</a:t>
            </a:fld>
            <a:endParaRPr lang="tr-TR"/>
          </a:p>
        </p:txBody>
      </p:sp>
    </p:spTree>
    <p:extLst>
      <p:ext uri="{BB962C8B-B14F-4D97-AF65-F5344CB8AC3E}">
        <p14:creationId xmlns:p14="http://schemas.microsoft.com/office/powerpoint/2010/main" val="22926075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sldNum" sz="quarter" idx="10"/>
          </p:nvPr>
        </p:nvSpPr>
        <p:spPr>
          <a:ln/>
        </p:spPr>
        <p:txBody>
          <a:bodyPr/>
          <a:lstStyle>
            <a:lvl1pPr>
              <a:defRPr/>
            </a:lvl1pPr>
          </a:lstStyle>
          <a:p>
            <a:pPr>
              <a:defRPr/>
            </a:pPr>
            <a:fld id="{E1A7F197-0A84-472E-B06E-964A30A166A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98698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612646"/>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2889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7334A-70C6-A04F-9F6A-1E9EA54A643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4795EDD2-9F23-9D43-B600-22B2A073CB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8C6EA8-4E7B-B44C-99AE-050F56E4D55F}"/>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B433FB91-BD37-894E-83B5-3327F53C82B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ABF6131-2522-9543-B51D-46D58CA6C08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2264157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42BD5-7E32-D944-840C-3D5EB3C3F087}"/>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B2803FED-C58A-FE4A-B358-30B4EA85A336}"/>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40FD70-E850-D84F-BE44-8FDEA6117A47}"/>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FCDB175D-2A35-9946-A402-802E4E46B0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FB11CE9-880D-DC4F-AF4B-8686CEA78AA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5536682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A4A17C-016F-574E-B052-65AC7A57B3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D5BA0A84-006D-A04F-A301-32AFCA23EB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2A33DE5-BDF7-EB48-BE55-9DF9646E45FE}"/>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5" name="Alt Bilgi Yer Tutucusu 4">
            <a:extLst>
              <a:ext uri="{FF2B5EF4-FFF2-40B4-BE49-F238E27FC236}">
                <a16:creationId xmlns:a16="http://schemas.microsoft.com/office/drawing/2014/main" id="{699DDE52-1A68-FE44-BF3C-051E3BADB2C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3EBFB6EC-DFFD-2145-ACA4-FFBB8F4A6EB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3187745151"/>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69B9E-CF1E-D54F-9C3E-842438182F4A}"/>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8BD0C30E-8070-F046-A02A-C4B7E8F3A3B1}"/>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A7E47F7-0E58-524D-B79C-4C50875C4EAA}"/>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2FD70E0-C70A-EA46-B263-485009509A08}"/>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634633C5-E65E-8540-B6CE-838EFCCA8E1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FBD0C32A-F7EB-4C42-A027-880372045594}"/>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9694281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C682C-A303-3647-8A5C-5EF6F05731E5}"/>
              </a:ext>
            </a:extLst>
          </p:cNvPr>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4F56D944-DDCF-5F4E-B609-8792CF7E0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F467BED-5B5E-B247-AFE6-93BF084C5879}"/>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7505246-88FB-C74B-8758-FF50D4FFDE9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0B198AD-1DB2-C646-83FC-AD41A55E0BA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6D7FA8D-0BC2-3348-B8EC-0AD58F9199AB}"/>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8" name="Alt Bilgi Yer Tutucusu 7">
            <a:extLst>
              <a:ext uri="{FF2B5EF4-FFF2-40B4-BE49-F238E27FC236}">
                <a16:creationId xmlns:a16="http://schemas.microsoft.com/office/drawing/2014/main" id="{ED3D8781-5ADB-0845-9077-880235F1FF5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4415F15A-2265-144A-9EB6-DED410A5FD9E}"/>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6661523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D5F7AE-103D-2240-B860-0230AEDCEFD4}"/>
              </a:ext>
            </a:extLst>
          </p:cNvPr>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a:extLst>
              <a:ext uri="{FF2B5EF4-FFF2-40B4-BE49-F238E27FC236}">
                <a16:creationId xmlns:a16="http://schemas.microsoft.com/office/drawing/2014/main" id="{9E32D82F-4D0E-2742-A560-9A921B0A8C4C}"/>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4" name="Alt Bilgi Yer Tutucusu 3">
            <a:extLst>
              <a:ext uri="{FF2B5EF4-FFF2-40B4-BE49-F238E27FC236}">
                <a16:creationId xmlns:a16="http://schemas.microsoft.com/office/drawing/2014/main" id="{040B548E-D1A9-8244-BA00-5FCCE013C66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F41F81EC-B54A-1E4B-AC55-95CF5250E405}"/>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20125675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10B439-97F1-EC41-9789-4DE7EC9466C2}"/>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3" name="Alt Bilgi Yer Tutucusu 2">
            <a:extLst>
              <a:ext uri="{FF2B5EF4-FFF2-40B4-BE49-F238E27FC236}">
                <a16:creationId xmlns:a16="http://schemas.microsoft.com/office/drawing/2014/main" id="{154F7FDD-2E94-0243-BE2F-7D262334034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97C4EFF7-C773-B446-AAB8-C132042E9D31}"/>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17475018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EB9B-BA39-214F-9BA2-8026CE056E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358D6504-EE87-0C4B-9824-41748C45FBC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76F427A-DE8C-3747-9B14-471A13146B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6081773-2B86-2D41-BA82-1E4E3A16037D}"/>
              </a:ext>
            </a:extLst>
          </p:cNvPr>
          <p:cNvSpPr>
            <a:spLocks noGrp="1"/>
          </p:cNvSpPr>
          <p:nvPr>
            <p:ph type="dt" sz="half" idx="10"/>
          </p:nvPr>
        </p:nvSpPr>
        <p:spPr>
          <a:xfrm>
            <a:off x="838200" y="6356350"/>
            <a:ext cx="2743200" cy="365125"/>
          </a:xfrm>
          <a:prstGeom prst="rect">
            <a:avLst/>
          </a:prstGeom>
        </p:spPr>
        <p:txBody>
          <a:bodyPr/>
          <a:lstStyle/>
          <a:p>
            <a:fld id="{308F0F69-3ED0-4887-9B89-7661CE3CE08E}" type="datetimeFigureOut">
              <a:rPr lang="tr-TR" smtClean="0"/>
              <a:t>25.04.2022</a:t>
            </a:fld>
            <a:endParaRPr lang="tr-TR"/>
          </a:p>
        </p:txBody>
      </p:sp>
      <p:sp>
        <p:nvSpPr>
          <p:cNvPr id="6" name="Alt Bilgi Yer Tutucusu 5">
            <a:extLst>
              <a:ext uri="{FF2B5EF4-FFF2-40B4-BE49-F238E27FC236}">
                <a16:creationId xmlns:a16="http://schemas.microsoft.com/office/drawing/2014/main" id="{CE394E09-53AB-3A42-81F9-88D0A267C4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AABD48FF-04E7-E340-851F-8305435FC0D7}"/>
              </a:ext>
            </a:extLst>
          </p:cNvPr>
          <p:cNvSpPr>
            <a:spLocks noGrp="1"/>
          </p:cNvSpPr>
          <p:nvPr>
            <p:ph type="sldNum" sz="quarter" idx="12"/>
          </p:nvPr>
        </p:nvSpPr>
        <p:spPr>
          <a:xfrm>
            <a:off x="8610600" y="6356350"/>
            <a:ext cx="2743200" cy="365125"/>
          </a:xfrm>
          <a:prstGeom prst="rect">
            <a:avLst/>
          </a:prstGeom>
        </p:spPr>
        <p:txBody>
          <a:bodyPr/>
          <a:lstStyle/>
          <a:p>
            <a:fld id="{12937049-CF81-4C7F-87FD-E59DEB122CC4}" type="slidenum">
              <a:rPr lang="tr-TR" smtClean="0"/>
              <a:t>‹#›</a:t>
            </a:fld>
            <a:endParaRPr lang="tr-TR"/>
          </a:p>
        </p:txBody>
      </p:sp>
    </p:spTree>
    <p:extLst>
      <p:ext uri="{BB962C8B-B14F-4D97-AF65-F5344CB8AC3E}">
        <p14:creationId xmlns:p14="http://schemas.microsoft.com/office/powerpoint/2010/main" val="44935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11.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image" Target="../media/image3.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12.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1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3.jp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4.png"/><Relationship Id="rId2" Type="http://schemas.openxmlformats.org/officeDocument/2006/relationships/slideLayout" Target="../slideLayouts/slideLayout79.xml"/><Relationship Id="rId16" Type="http://schemas.openxmlformats.org/officeDocument/2006/relationships/image" Target="../media/image3.jp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14.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4.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image" Target="../media/image3.jpg"/><Relationship Id="rId2" Type="http://schemas.openxmlformats.org/officeDocument/2006/relationships/slideLayout" Target="../slideLayouts/slideLayout93.xml"/><Relationship Id="rId16" Type="http://schemas.openxmlformats.org/officeDocument/2006/relationships/theme" Target="../theme/theme15.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image" Target="../media/image7.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4.png"/><Relationship Id="rId2" Type="http://schemas.openxmlformats.org/officeDocument/2006/relationships/slideLayout" Target="../slideLayouts/slideLayout108.xml"/><Relationship Id="rId16" Type="http://schemas.openxmlformats.org/officeDocument/2006/relationships/image" Target="../media/image3.jp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6.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7.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3.jp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304800" y="334964"/>
            <a:ext cx="1158240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39939" name="Rectangle 3"/>
          <p:cNvSpPr>
            <a:spLocks noGrp="1" noChangeArrowheads="1"/>
          </p:cNvSpPr>
          <p:nvPr>
            <p:ph type="body" idx="1"/>
          </p:nvPr>
        </p:nvSpPr>
        <p:spPr bwMode="auto">
          <a:xfrm>
            <a:off x="304800" y="1311276"/>
            <a:ext cx="11582400" cy="4875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1032" name="Line 8"/>
          <p:cNvSpPr>
            <a:spLocks noChangeShapeType="1"/>
          </p:cNvSpPr>
          <p:nvPr userDrawn="1"/>
        </p:nvSpPr>
        <p:spPr bwMode="auto">
          <a:xfrm>
            <a:off x="304800" y="1090613"/>
            <a:ext cx="11584517" cy="0"/>
          </a:xfrm>
          <a:prstGeom prst="line">
            <a:avLst/>
          </a:prstGeom>
          <a:noFill/>
          <a:ln w="12700">
            <a:solidFill>
              <a:srgbClr val="777777"/>
            </a:solidFill>
            <a:round/>
            <a:headEnd/>
            <a:tailEnd/>
          </a:ln>
          <a:effectLst/>
        </p:spPr>
        <p:txBody>
          <a:bodyPr/>
          <a:lstStyle/>
          <a:p>
            <a:pPr algn="r" fontAlgn="base">
              <a:spcBef>
                <a:spcPct val="0"/>
              </a:spcBef>
              <a:spcAft>
                <a:spcPct val="0"/>
              </a:spcAft>
              <a:defRPr/>
            </a:pPr>
            <a:endParaRPr lang="tr-TR" sz="1800" b="1">
              <a:solidFill>
                <a:srgbClr val="000000"/>
              </a:solidFill>
              <a:latin typeface="Arial" charset="0"/>
              <a:cs typeface="Arial" charset="0"/>
            </a:endParaRPr>
          </a:p>
        </p:txBody>
      </p:sp>
      <p:sp>
        <p:nvSpPr>
          <p:cNvPr id="49161" name="Rectangle 9"/>
          <p:cNvSpPr>
            <a:spLocks noGrp="1" noChangeArrowheads="1"/>
          </p:cNvSpPr>
          <p:nvPr>
            <p:ph type="sldNum" sz="quarter" idx="4"/>
          </p:nvPr>
        </p:nvSpPr>
        <p:spPr bwMode="auto">
          <a:xfrm>
            <a:off x="5571067" y="6534150"/>
            <a:ext cx="931333" cy="323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0" hangingPunct="0">
              <a:defRPr sz="900" b="0">
                <a:latin typeface="+mn-lt"/>
                <a:cs typeface="+mn-cs"/>
              </a:defRPr>
            </a:lvl1pPr>
          </a:lstStyle>
          <a:p>
            <a:pPr fontAlgn="base">
              <a:spcBef>
                <a:spcPct val="0"/>
              </a:spcBef>
              <a:spcAft>
                <a:spcPct val="0"/>
              </a:spcAft>
              <a:defRPr/>
            </a:pPr>
            <a:fld id="{B123C724-B1D9-4357-A09F-F1AEF3350C6F}" type="slidenum">
              <a:rPr lang="tr-TR" smtClean="0">
                <a:solidFill>
                  <a:srgbClr val="000000"/>
                </a:solidFill>
              </a:rPr>
              <a:pPr fontAlgn="base">
                <a:spcBef>
                  <a:spcPct val="0"/>
                </a:spcBef>
                <a:spcAft>
                  <a:spcPct val="0"/>
                </a:spcAft>
                <a:defRPr/>
              </a:pPr>
              <a:t>‹#›</a:t>
            </a:fld>
            <a:endParaRPr lang="tr-TR">
              <a:solidFill>
                <a:srgbClr val="000000"/>
              </a:solidFill>
            </a:endParaRPr>
          </a:p>
        </p:txBody>
      </p:sp>
      <p:pic>
        <p:nvPicPr>
          <p:cNvPr id="9"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43831"/>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hf hdr="0" ftr="0" dt="0"/>
  <p:txStyles>
    <p:title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p:titleStyle>
    <p:bodyStyle>
      <a:lvl1pPr marL="180975" indent="-180975" algn="l" rtl="0" eaLnBrk="0" fontAlgn="base" hangingPunct="0">
        <a:spcBef>
          <a:spcPct val="20000"/>
        </a:spcBef>
        <a:spcAft>
          <a:spcPct val="0"/>
        </a:spcAft>
        <a:buChar char="•"/>
        <a:defRPr sz="1600" b="1">
          <a:solidFill>
            <a:schemeClr val="tx1"/>
          </a:solidFill>
          <a:latin typeface="+mn-lt"/>
          <a:ea typeface="+mn-ea"/>
          <a:cs typeface="+mn-cs"/>
        </a:defRPr>
      </a:lvl1pPr>
      <a:lvl2pPr marL="541338" indent="-180975" algn="l" rtl="0" eaLnBrk="0" fontAlgn="base" hangingPunct="0">
        <a:spcBef>
          <a:spcPct val="20000"/>
        </a:spcBef>
        <a:spcAft>
          <a:spcPct val="0"/>
        </a:spcAft>
        <a:buChar char="•"/>
        <a:defRPr sz="1600">
          <a:solidFill>
            <a:schemeClr val="tx1"/>
          </a:solidFill>
          <a:latin typeface="+mn-lt"/>
        </a:defRPr>
      </a:lvl2pPr>
      <a:lvl3pPr marL="900113" indent="-179388" algn="l" rtl="0" eaLnBrk="0" fontAlgn="base" hangingPunct="0">
        <a:spcBef>
          <a:spcPct val="20000"/>
        </a:spcBef>
        <a:spcAft>
          <a:spcPct val="0"/>
        </a:spcAft>
        <a:buChar char="•"/>
        <a:defRPr sz="1600">
          <a:solidFill>
            <a:schemeClr val="tx1"/>
          </a:solidFill>
          <a:latin typeface="+mn-lt"/>
        </a:defRPr>
      </a:lvl3pPr>
      <a:lvl4pPr marL="1250950" indent="-171450" algn="l" rtl="0" eaLnBrk="0" fontAlgn="base" hangingPunct="0">
        <a:spcBef>
          <a:spcPct val="20000"/>
        </a:spcBef>
        <a:spcAft>
          <a:spcPct val="0"/>
        </a:spcAft>
        <a:buChar char="•"/>
        <a:defRPr sz="1600">
          <a:solidFill>
            <a:schemeClr val="tx1"/>
          </a:solidFill>
          <a:latin typeface="+mn-lt"/>
        </a:defRPr>
      </a:lvl4pPr>
      <a:lvl5pPr marL="1612900" indent="-180975" algn="l" rtl="0" eaLnBrk="0" fontAlgn="base" hangingPunct="0">
        <a:spcBef>
          <a:spcPct val="20000"/>
        </a:spcBef>
        <a:spcAft>
          <a:spcPct val="0"/>
        </a:spcAft>
        <a:buChar char="•"/>
        <a:defRPr sz="1600">
          <a:solidFill>
            <a:schemeClr val="tx1"/>
          </a:solidFill>
          <a:latin typeface="+mn-lt"/>
        </a:defRPr>
      </a:lvl5pPr>
      <a:lvl6pPr marL="2070100" indent="-180975" algn="l" rtl="0" fontAlgn="base">
        <a:spcBef>
          <a:spcPct val="20000"/>
        </a:spcBef>
        <a:spcAft>
          <a:spcPct val="0"/>
        </a:spcAft>
        <a:buChar char="•"/>
        <a:defRPr sz="1600">
          <a:solidFill>
            <a:schemeClr val="tx1"/>
          </a:solidFill>
          <a:latin typeface="+mn-lt"/>
        </a:defRPr>
      </a:lvl6pPr>
      <a:lvl7pPr marL="2527300" indent="-180975" algn="l" rtl="0" fontAlgn="base">
        <a:spcBef>
          <a:spcPct val="20000"/>
        </a:spcBef>
        <a:spcAft>
          <a:spcPct val="0"/>
        </a:spcAft>
        <a:buChar char="•"/>
        <a:defRPr sz="1600">
          <a:solidFill>
            <a:schemeClr val="tx1"/>
          </a:solidFill>
          <a:latin typeface="+mn-lt"/>
        </a:defRPr>
      </a:lvl7pPr>
      <a:lvl8pPr marL="2984500" indent="-180975" algn="l" rtl="0" fontAlgn="base">
        <a:spcBef>
          <a:spcPct val="20000"/>
        </a:spcBef>
        <a:spcAft>
          <a:spcPct val="0"/>
        </a:spcAft>
        <a:buChar char="•"/>
        <a:defRPr sz="1600">
          <a:solidFill>
            <a:schemeClr val="tx1"/>
          </a:solidFill>
          <a:latin typeface="+mn-lt"/>
        </a:defRPr>
      </a:lvl8pPr>
      <a:lvl9pPr marL="3441700" indent="-180975" algn="l" rtl="0" fontAlgn="base">
        <a:spcBef>
          <a:spcPct val="20000"/>
        </a:spcBef>
        <a:spcAft>
          <a:spcPct val="0"/>
        </a:spcAft>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1073151" y="2414588"/>
            <a:ext cx="6722533" cy="202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8439" name="Line 7"/>
          <p:cNvSpPr>
            <a:spLocks noChangeShapeType="1"/>
          </p:cNvSpPr>
          <p:nvPr/>
        </p:nvSpPr>
        <p:spPr bwMode="auto">
          <a:xfrm>
            <a:off x="1058334" y="2357438"/>
            <a:ext cx="6722533" cy="0"/>
          </a:xfrm>
          <a:prstGeom prst="line">
            <a:avLst/>
          </a:prstGeom>
          <a:noFill/>
          <a:ln w="19050">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440" name="Line 8"/>
          <p:cNvSpPr>
            <a:spLocks noChangeShapeType="1"/>
          </p:cNvSpPr>
          <p:nvPr/>
        </p:nvSpPr>
        <p:spPr bwMode="auto">
          <a:xfrm>
            <a:off x="1058334" y="4500563"/>
            <a:ext cx="6722533" cy="0"/>
          </a:xfrm>
          <a:prstGeom prst="line">
            <a:avLst/>
          </a:prstGeom>
          <a:noFill/>
          <a:ln w="19050">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758825"/>
      </p:ext>
    </p:extLst>
  </p:cSld>
  <p:clrMap bg1="lt1" tx1="dk1" bg2="lt2" tx2="dk2" accent1="accent1" accent2="accent2" accent3="accent3" accent4="accent4" accent5="accent5" accent6="accent6" hlink="hlink" folHlink="folHlink"/>
  <p:sldLayoutIdLst>
    <p:sldLayoutId id="2147486089"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bwMode="auto">
          <a:xfrm>
            <a:off x="1073152" y="2414588"/>
            <a:ext cx="8299449"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7411" name="Line 3"/>
          <p:cNvSpPr>
            <a:spLocks noChangeShapeType="1"/>
          </p:cNvSpPr>
          <p:nvPr/>
        </p:nvSpPr>
        <p:spPr bwMode="auto">
          <a:xfrm>
            <a:off x="1090085" y="4505325"/>
            <a:ext cx="8282516" cy="1588"/>
          </a:xfrm>
          <a:prstGeom prst="line">
            <a:avLst/>
          </a:prstGeom>
          <a:noFill/>
          <a:ln w="9525">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7412" name="Line 5"/>
          <p:cNvSpPr>
            <a:spLocks noChangeShapeType="1"/>
          </p:cNvSpPr>
          <p:nvPr/>
        </p:nvSpPr>
        <p:spPr bwMode="auto">
          <a:xfrm>
            <a:off x="1090085" y="2355850"/>
            <a:ext cx="8282516" cy="1588"/>
          </a:xfrm>
          <a:prstGeom prst="line">
            <a:avLst/>
          </a:prstGeom>
          <a:noFill/>
          <a:ln w="9525">
            <a:solidFill>
              <a:schemeClr val="bg1">
                <a:lumMod val="65000"/>
              </a:schemeClr>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688382934"/>
      </p:ext>
    </p:extLst>
  </p:cSld>
  <p:clrMap bg1="lt1" tx1="dk1" bg2="lt2" tx2="dk2" accent1="accent1" accent2="accent2" accent3="accent3" accent4="accent4" accent5="accent5" accent6="accent6" hlink="hlink" folHlink="folHlink"/>
  <p:sldLayoutIdLst>
    <p:sldLayoutId id="2147486093" r:id="rId1"/>
    <p:sldLayoutId id="2147486094" r:id="rId2"/>
    <p:sldLayoutId id="2147486095" r:id="rId3"/>
    <p:sldLayoutId id="2147486096" r:id="rId4"/>
    <p:sldLayoutId id="2147486097" r:id="rId5"/>
    <p:sldLayoutId id="2147486098" r:id="rId6"/>
    <p:sldLayoutId id="2147486099" r:id="rId7"/>
    <p:sldLayoutId id="2147486100" r:id="rId8"/>
    <p:sldLayoutId id="2147486101" r:id="rId9"/>
    <p:sldLayoutId id="2147486102" r:id="rId10"/>
    <p:sldLayoutId id="2147486103" r:id="rId11"/>
    <p:sldLayoutId id="2147486132" r:id="rId12"/>
  </p:sldLayoutIdLst>
  <p:hf hdr="0" ftr="0" dt="0"/>
  <p:txStyles>
    <p:titleStyle>
      <a:lvl1pPr algn="l" rtl="0" eaLnBrk="0" fontAlgn="base" hangingPunct="0">
        <a:spcBef>
          <a:spcPct val="0"/>
        </a:spcBef>
        <a:spcAft>
          <a:spcPct val="0"/>
        </a:spcAft>
        <a:defRPr sz="2400" b="1">
          <a:solidFill>
            <a:srgbClr val="A50021"/>
          </a:solidFill>
          <a:latin typeface="+mj-lt"/>
          <a:ea typeface="+mj-ea"/>
          <a:cs typeface="+mj-cs"/>
        </a:defRPr>
      </a:lvl1pPr>
      <a:lvl2pPr algn="l" rtl="0" eaLnBrk="0" fontAlgn="base" hangingPunct="0">
        <a:spcBef>
          <a:spcPct val="0"/>
        </a:spcBef>
        <a:spcAft>
          <a:spcPct val="0"/>
        </a:spcAft>
        <a:defRPr sz="2400" b="1">
          <a:solidFill>
            <a:srgbClr val="A50021"/>
          </a:solidFill>
          <a:latin typeface="Verdana" pitchFamily="34" charset="0"/>
        </a:defRPr>
      </a:lvl2pPr>
      <a:lvl3pPr algn="l" rtl="0" eaLnBrk="0" fontAlgn="base" hangingPunct="0">
        <a:spcBef>
          <a:spcPct val="0"/>
        </a:spcBef>
        <a:spcAft>
          <a:spcPct val="0"/>
        </a:spcAft>
        <a:defRPr sz="2400" b="1">
          <a:solidFill>
            <a:srgbClr val="A50021"/>
          </a:solidFill>
          <a:latin typeface="Verdana" pitchFamily="34" charset="0"/>
        </a:defRPr>
      </a:lvl3pPr>
      <a:lvl4pPr algn="l" rtl="0" eaLnBrk="0" fontAlgn="base" hangingPunct="0">
        <a:spcBef>
          <a:spcPct val="0"/>
        </a:spcBef>
        <a:spcAft>
          <a:spcPct val="0"/>
        </a:spcAft>
        <a:defRPr sz="2400" b="1">
          <a:solidFill>
            <a:srgbClr val="A50021"/>
          </a:solidFill>
          <a:latin typeface="Verdana" pitchFamily="34" charset="0"/>
        </a:defRPr>
      </a:lvl4pPr>
      <a:lvl5pPr algn="l" rtl="0" eaLnBrk="0" fontAlgn="base" hangingPunct="0">
        <a:spcBef>
          <a:spcPct val="0"/>
        </a:spcBef>
        <a:spcAft>
          <a:spcPct val="0"/>
        </a:spcAft>
        <a:defRPr sz="2400" b="1">
          <a:solidFill>
            <a:srgbClr val="A50021"/>
          </a:solidFill>
          <a:latin typeface="Verdana" pitchFamily="34" charset="0"/>
        </a:defRPr>
      </a:lvl5pPr>
      <a:lvl6pPr marL="457200" algn="l" rtl="0" fontAlgn="base">
        <a:spcBef>
          <a:spcPct val="0"/>
        </a:spcBef>
        <a:spcAft>
          <a:spcPct val="0"/>
        </a:spcAft>
        <a:defRPr sz="2400" b="1">
          <a:solidFill>
            <a:srgbClr val="A50021"/>
          </a:solidFill>
          <a:latin typeface="Verdana" pitchFamily="34" charset="0"/>
        </a:defRPr>
      </a:lvl6pPr>
      <a:lvl7pPr marL="914400" algn="l" rtl="0" fontAlgn="base">
        <a:spcBef>
          <a:spcPct val="0"/>
        </a:spcBef>
        <a:spcAft>
          <a:spcPct val="0"/>
        </a:spcAft>
        <a:defRPr sz="2400" b="1">
          <a:solidFill>
            <a:srgbClr val="A50021"/>
          </a:solidFill>
          <a:latin typeface="Verdana" pitchFamily="34" charset="0"/>
        </a:defRPr>
      </a:lvl7pPr>
      <a:lvl8pPr marL="1371600" algn="l" rtl="0" fontAlgn="base">
        <a:spcBef>
          <a:spcPct val="0"/>
        </a:spcBef>
        <a:spcAft>
          <a:spcPct val="0"/>
        </a:spcAft>
        <a:defRPr sz="2400" b="1">
          <a:solidFill>
            <a:srgbClr val="A50021"/>
          </a:solidFill>
          <a:latin typeface="Verdana" pitchFamily="34" charset="0"/>
        </a:defRPr>
      </a:lvl8pPr>
      <a:lvl9pPr marL="1828800" algn="l" rtl="0" fontAlgn="base">
        <a:spcBef>
          <a:spcPct val="0"/>
        </a:spcBef>
        <a:spcAft>
          <a:spcPct val="0"/>
        </a:spcAft>
        <a:defRPr sz="2400" b="1">
          <a:solidFill>
            <a:srgbClr val="A5002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7">
            <a:extLst>
              <a:ext uri="{FF2B5EF4-FFF2-40B4-BE49-F238E27FC236}">
                <a16:creationId xmlns:a16="http://schemas.microsoft.com/office/drawing/2014/main" id="{4DBCA355-571B-FC48-907A-8BFC887FFCFD}"/>
              </a:ext>
            </a:extLst>
          </p:cNvPr>
          <p:cNvSpPr/>
          <p:nvPr/>
        </p:nvSpPr>
        <p:spPr>
          <a:xfrm>
            <a:off x="1677688" y="589306"/>
            <a:ext cx="1658636" cy="472581"/>
          </a:xfrm>
          <a:prstGeom prst="rect">
            <a:avLst/>
          </a:prstGeom>
          <a:blipFill>
            <a:blip r:embed="rId16" cstate="print"/>
            <a:stretch>
              <a:fillRect/>
            </a:stretch>
          </a:blipFill>
        </p:spPr>
        <p:txBody>
          <a:bodyPr wrap="square" lIns="0" tIns="0" rIns="0" bIns="0" rtlCol="0"/>
          <a:lstStyle/>
          <a:p>
            <a:endParaRPr/>
          </a:p>
        </p:txBody>
      </p:sp>
      <p:sp>
        <p:nvSpPr>
          <p:cNvPr id="16" name="Dikdörtgen 15">
            <a:extLst>
              <a:ext uri="{FF2B5EF4-FFF2-40B4-BE49-F238E27FC236}">
                <a16:creationId xmlns:a16="http://schemas.microsoft.com/office/drawing/2014/main" id="{B864D7AA-2B4B-C440-80DE-27AA6E51640D}"/>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60EB03A7-E7A9-1C4E-BE15-82276E03B94D}"/>
              </a:ext>
            </a:extLst>
          </p:cNvPr>
          <p:cNvSpPr txBox="1"/>
          <p:nvPr/>
        </p:nvSpPr>
        <p:spPr>
          <a:xfrm>
            <a:off x="7949515" y="96837"/>
            <a:ext cx="3766234" cy="307777"/>
          </a:xfrm>
          <a:prstGeom prst="rect">
            <a:avLst/>
          </a:prstGeom>
          <a:noFill/>
          <a:ln>
            <a:solidFill>
              <a:schemeClr val="accent1"/>
            </a:solidFill>
          </a:ln>
        </p:spPr>
        <p:txBody>
          <a:bodyPr wrap="square" rtlCol="0">
            <a:spAutoFit/>
          </a:bodyPr>
          <a:lstStyle/>
          <a:p>
            <a:pPr algn="r"/>
            <a:r>
              <a:rPr lang="en-US" sz="1400" b="1" baseline="0" noProof="0" dirty="0">
                <a:solidFill>
                  <a:srgbClr val="0E5B9A"/>
                </a:solidFill>
                <a:latin typeface="Arial" charset="0"/>
                <a:ea typeface="Arial" charset="0"/>
                <a:cs typeface="Arial" charset="0"/>
              </a:rPr>
              <a:t>Türkiye </a:t>
            </a:r>
            <a:r>
              <a:rPr lang="tr-TR" sz="1400" b="1" baseline="0" noProof="0" dirty="0">
                <a:solidFill>
                  <a:srgbClr val="0E5B9A"/>
                </a:solidFill>
                <a:latin typeface="Arial" charset="0"/>
                <a:ea typeface="Arial" charset="0"/>
                <a:cs typeface="Arial" charset="0"/>
              </a:rPr>
              <a:t>Kamuoyunda Almanya Algısı</a:t>
            </a:r>
            <a:r>
              <a:rPr lang="en-US" sz="1400" noProof="0" dirty="0">
                <a:solidFill>
                  <a:srgbClr val="0E5B9A"/>
                </a:solidFill>
                <a:latin typeface="Arial" charset="0"/>
                <a:ea typeface="Arial" charset="0"/>
                <a:cs typeface="Arial" charset="0"/>
              </a:rPr>
              <a:t>|</a:t>
            </a:r>
            <a:r>
              <a:rPr lang="en-US" sz="1400" baseline="0" noProof="0" dirty="0">
                <a:solidFill>
                  <a:srgbClr val="0E5B9A"/>
                </a:solidFill>
                <a:latin typeface="Arial" charset="0"/>
                <a:ea typeface="Arial" charset="0"/>
                <a:cs typeface="Arial" charset="0"/>
              </a:rPr>
              <a:t> </a:t>
            </a:r>
            <a:fld id="{EF4C2D8F-B1C1-4676-A3D5-84D9DAB8F3A2}" type="slidenum">
              <a:rPr lang="tr-TR" sz="1400" baseline="0" noProof="0" smtClean="0">
                <a:solidFill>
                  <a:srgbClr val="0E5B9A"/>
                </a:solidFill>
                <a:latin typeface="Arial" charset="0"/>
                <a:ea typeface="Arial" charset="0"/>
                <a:cs typeface="Arial" charset="0"/>
              </a:rPr>
              <a:t>‹#›</a:t>
            </a:fld>
            <a:endParaRPr lang="en-US" sz="1400" noProof="0" dirty="0">
              <a:solidFill>
                <a:srgbClr val="0E5B9A"/>
              </a:solidFill>
              <a:latin typeface="Arial" charset="0"/>
              <a:ea typeface="Arial" charset="0"/>
              <a:cs typeface="Arial" charset="0"/>
            </a:endParaRPr>
          </a:p>
        </p:txBody>
      </p:sp>
      <p:pic>
        <p:nvPicPr>
          <p:cNvPr id="19" name="Resim 18">
            <a:extLst>
              <a:ext uri="{FF2B5EF4-FFF2-40B4-BE49-F238E27FC236}">
                <a16:creationId xmlns:a16="http://schemas.microsoft.com/office/drawing/2014/main" id="{861BF900-5925-B141-AA69-041A0D304DFF}"/>
              </a:ext>
            </a:extLst>
          </p:cNvPr>
          <p:cNvPicPr>
            <a:picLocks noChangeAspect="1"/>
          </p:cNvPicPr>
          <p:nvPr/>
        </p:nvPicPr>
        <p:blipFill>
          <a:blip r:embed="rId17"/>
          <a:stretch>
            <a:fillRect/>
          </a:stretch>
        </p:blipFill>
        <p:spPr>
          <a:xfrm>
            <a:off x="153168" y="194094"/>
            <a:ext cx="1787753" cy="591719"/>
          </a:xfrm>
          <a:prstGeom prst="rect">
            <a:avLst/>
          </a:prstGeom>
        </p:spPr>
      </p:pic>
      <p:pic>
        <p:nvPicPr>
          <p:cNvPr id="6"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29646"/>
      </p:ext>
    </p:extLst>
  </p:cSld>
  <p:clrMap bg1="lt1" tx1="dk1" bg2="lt2" tx2="dk2" accent1="accent1" accent2="accent2" accent3="accent3" accent4="accent4" accent5="accent5" accent6="accent6" hlink="hlink" folHlink="folHlink"/>
  <p:sldLayoutIdLst>
    <p:sldLayoutId id="2147486105" r:id="rId1"/>
    <p:sldLayoutId id="2147486106" r:id="rId2"/>
    <p:sldLayoutId id="2147486107" r:id="rId3"/>
    <p:sldLayoutId id="2147486108" r:id="rId4"/>
    <p:sldLayoutId id="2147486109" r:id="rId5"/>
    <p:sldLayoutId id="2147486110" r:id="rId6"/>
    <p:sldLayoutId id="2147486111" r:id="rId7"/>
    <p:sldLayoutId id="2147486112" r:id="rId8"/>
    <p:sldLayoutId id="2147486113" r:id="rId9"/>
    <p:sldLayoutId id="2147486114" r:id="rId10"/>
    <p:sldLayoutId id="2147486115" r:id="rId11"/>
    <p:sldLayoutId id="2147486116" r:id="rId12"/>
    <p:sldLayoutId id="2147486117" r:id="rId13"/>
    <p:sldLayoutId id="214748611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78082CE-D894-D34E-B8D9-CB67A5DC3678}"/>
              </a:ext>
            </a:extLst>
          </p:cNvPr>
          <p:cNvPicPr>
            <a:picLocks noChangeAspect="1"/>
          </p:cNvPicPr>
          <p:nvPr/>
        </p:nvPicPr>
        <p:blipFill>
          <a:blip r:embed="rId14"/>
          <a:stretch>
            <a:fillRect/>
          </a:stretch>
        </p:blipFill>
        <p:spPr>
          <a:xfrm>
            <a:off x="290513" y="109537"/>
            <a:ext cx="1395413" cy="1360816"/>
          </a:xfrm>
          <a:prstGeom prst="rect">
            <a:avLst/>
          </a:prstGeom>
        </p:spPr>
      </p:pic>
      <p:sp>
        <p:nvSpPr>
          <p:cNvPr id="10" name="object 27">
            <a:extLst>
              <a:ext uri="{FF2B5EF4-FFF2-40B4-BE49-F238E27FC236}">
                <a16:creationId xmlns:a16="http://schemas.microsoft.com/office/drawing/2014/main" id="{D171AB5A-864A-3647-87E7-88362D7A8316}"/>
              </a:ext>
            </a:extLst>
          </p:cNvPr>
          <p:cNvSpPr/>
          <p:nvPr/>
        </p:nvSpPr>
        <p:spPr>
          <a:xfrm>
            <a:off x="1685926" y="640931"/>
            <a:ext cx="1395413" cy="369332"/>
          </a:xfrm>
          <a:prstGeom prst="rect">
            <a:avLst/>
          </a:prstGeom>
          <a:blipFill>
            <a:blip r:embed="rId15" cstate="print"/>
            <a:stretch>
              <a:fillRect/>
            </a:stretch>
          </a:blipFill>
        </p:spPr>
        <p:txBody>
          <a:bodyPr wrap="square" lIns="0" tIns="0" rIns="0" bIns="0" rtlCol="0"/>
          <a:lstStyle/>
          <a:p>
            <a:endParaRPr/>
          </a:p>
        </p:txBody>
      </p:sp>
      <p:sp>
        <p:nvSpPr>
          <p:cNvPr id="11" name="Dikdörtgen 10">
            <a:extLst>
              <a:ext uri="{FF2B5EF4-FFF2-40B4-BE49-F238E27FC236}">
                <a16:creationId xmlns:a16="http://schemas.microsoft.com/office/drawing/2014/main" id="{B41B63CD-6103-A741-8A83-6E007218E89A}"/>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2FAB1D23-0AF3-7B4A-8E73-56C895C0CEEC}"/>
              </a:ext>
            </a:extLst>
          </p:cNvPr>
          <p:cNvSpPr txBox="1"/>
          <p:nvPr/>
        </p:nvSpPr>
        <p:spPr>
          <a:xfrm>
            <a:off x="9296400" y="109537"/>
            <a:ext cx="2419347" cy="338554"/>
          </a:xfrm>
          <a:prstGeom prst="rect">
            <a:avLst/>
          </a:prstGeom>
          <a:noFill/>
          <a:ln>
            <a:solidFill>
              <a:schemeClr val="accent1"/>
            </a:solidFill>
          </a:ln>
        </p:spPr>
        <p:txBody>
          <a:bodyPr wrap="square" rtlCol="0">
            <a:spAutoFit/>
          </a:bodyPr>
          <a:lstStyle/>
          <a:p>
            <a:pPr algn="r"/>
            <a:r>
              <a:rPr lang="en-US" sz="1600" baseline="0" noProof="0" dirty="0">
                <a:solidFill>
                  <a:srgbClr val="0E5B9A"/>
                </a:solidFill>
                <a:latin typeface="Arial" charset="0"/>
                <a:ea typeface="Arial" charset="0"/>
                <a:cs typeface="Arial" charset="0"/>
              </a:rPr>
              <a:t>Turkey Trends </a:t>
            </a:r>
            <a:r>
              <a:rPr lang="en-US" sz="1600" noProof="0" dirty="0">
                <a:solidFill>
                  <a:srgbClr val="0E5B9A"/>
                </a:solidFill>
                <a:latin typeface="Arial" charset="0"/>
                <a:ea typeface="Arial" charset="0"/>
                <a:cs typeface="Arial" charset="0"/>
              </a:rPr>
              <a:t>|</a:t>
            </a:r>
            <a:r>
              <a:rPr lang="en-US" sz="1600" baseline="0" noProof="0" dirty="0">
                <a:solidFill>
                  <a:srgbClr val="0E5B9A"/>
                </a:solidFill>
                <a:latin typeface="Arial" charset="0"/>
                <a:ea typeface="Arial" charset="0"/>
                <a:cs typeface="Arial" charset="0"/>
              </a:rPr>
              <a:t> </a:t>
            </a:r>
            <a:fld id="{3D59E780-16C2-A246-B1FB-C66D626BA6BD}" type="slidenum">
              <a:rPr lang="en-US" sz="1600" baseline="0" noProof="0" smtClean="0">
                <a:solidFill>
                  <a:srgbClr val="0E5B9A"/>
                </a:solidFill>
                <a:latin typeface="Arial" charset="0"/>
                <a:ea typeface="Arial" charset="0"/>
                <a:cs typeface="Arial" charset="0"/>
              </a:rPr>
              <a:pPr algn="r"/>
              <a:t>‹#›</a:t>
            </a:fld>
            <a:endParaRPr lang="en-US" sz="1600" noProof="0" dirty="0">
              <a:solidFill>
                <a:srgbClr val="0E5B9A"/>
              </a:solidFill>
              <a:latin typeface="Arial" charset="0"/>
              <a:ea typeface="Arial" charset="0"/>
              <a:cs typeface="Arial" charset="0"/>
            </a:endParaRPr>
          </a:p>
        </p:txBody>
      </p:sp>
    </p:spTree>
    <p:extLst>
      <p:ext uri="{BB962C8B-B14F-4D97-AF65-F5344CB8AC3E}">
        <p14:creationId xmlns:p14="http://schemas.microsoft.com/office/powerpoint/2010/main" val="3560369579"/>
      </p:ext>
    </p:extLst>
  </p:cSld>
  <p:clrMap bg1="lt1" tx1="dk1" bg2="lt2" tx2="dk2" accent1="accent1" accent2="accent2" accent3="accent3" accent4="accent4" accent5="accent5" accent6="accent6" hlink="hlink" folHlink="folHlink"/>
  <p:sldLayoutIdLst>
    <p:sldLayoutId id="2147486120" r:id="rId1"/>
    <p:sldLayoutId id="2147486121" r:id="rId2"/>
    <p:sldLayoutId id="2147486122" r:id="rId3"/>
    <p:sldLayoutId id="2147486123" r:id="rId4"/>
    <p:sldLayoutId id="2147486124" r:id="rId5"/>
    <p:sldLayoutId id="2147486125" r:id="rId6"/>
    <p:sldLayoutId id="2147486126" r:id="rId7"/>
    <p:sldLayoutId id="2147486127" r:id="rId8"/>
    <p:sldLayoutId id="2147486128" r:id="rId9"/>
    <p:sldLayoutId id="2147486129" r:id="rId10"/>
    <p:sldLayoutId id="2147486130" r:id="rId11"/>
    <p:sldLayoutId id="21474861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7">
            <a:extLst>
              <a:ext uri="{FF2B5EF4-FFF2-40B4-BE49-F238E27FC236}">
                <a16:creationId xmlns:a16="http://schemas.microsoft.com/office/drawing/2014/main" id="{4DBCA355-571B-FC48-907A-8BFC887FFCFD}"/>
              </a:ext>
            </a:extLst>
          </p:cNvPr>
          <p:cNvSpPr/>
          <p:nvPr/>
        </p:nvSpPr>
        <p:spPr>
          <a:xfrm>
            <a:off x="1856089" y="549522"/>
            <a:ext cx="1658636" cy="472581"/>
          </a:xfrm>
          <a:prstGeom prst="rect">
            <a:avLst/>
          </a:prstGeom>
          <a:blipFill>
            <a:blip r:embed="rId16" cstate="print"/>
            <a:stretch>
              <a:fillRect/>
            </a:stretch>
          </a:blipFill>
        </p:spPr>
        <p:txBody>
          <a:bodyPr wrap="square" lIns="0" tIns="0" rIns="0" bIns="0" rtlCol="0"/>
          <a:lstStyle/>
          <a:p>
            <a:endParaRPr/>
          </a:p>
        </p:txBody>
      </p:sp>
      <p:sp>
        <p:nvSpPr>
          <p:cNvPr id="16" name="Dikdörtgen 15">
            <a:extLst>
              <a:ext uri="{FF2B5EF4-FFF2-40B4-BE49-F238E27FC236}">
                <a16:creationId xmlns:a16="http://schemas.microsoft.com/office/drawing/2014/main" id="{B864D7AA-2B4B-C440-80DE-27AA6E51640D}"/>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60EB03A7-E7A9-1C4E-BE15-82276E03B94D}"/>
              </a:ext>
            </a:extLst>
          </p:cNvPr>
          <p:cNvSpPr txBox="1"/>
          <p:nvPr/>
        </p:nvSpPr>
        <p:spPr>
          <a:xfrm>
            <a:off x="7949515" y="96837"/>
            <a:ext cx="3766234" cy="307777"/>
          </a:xfrm>
          <a:prstGeom prst="rect">
            <a:avLst/>
          </a:prstGeom>
          <a:noFill/>
          <a:ln>
            <a:solidFill>
              <a:schemeClr val="accent1"/>
            </a:solidFill>
          </a:ln>
        </p:spPr>
        <p:txBody>
          <a:bodyPr wrap="square" rtlCol="0">
            <a:spAutoFit/>
          </a:bodyPr>
          <a:lstStyle/>
          <a:p>
            <a:pPr algn="r"/>
            <a:r>
              <a:rPr lang="en-US" sz="1400" b="1" baseline="0" noProof="0" dirty="0">
                <a:solidFill>
                  <a:srgbClr val="0E5B9A"/>
                </a:solidFill>
                <a:latin typeface="Arial" charset="0"/>
                <a:ea typeface="Arial" charset="0"/>
                <a:cs typeface="Arial" charset="0"/>
              </a:rPr>
              <a:t>Türkiye </a:t>
            </a:r>
            <a:r>
              <a:rPr lang="tr-TR" sz="1400" b="1" baseline="0" noProof="0" dirty="0">
                <a:solidFill>
                  <a:srgbClr val="0E5B9A"/>
                </a:solidFill>
                <a:latin typeface="Arial" charset="0"/>
                <a:ea typeface="Arial" charset="0"/>
                <a:cs typeface="Arial" charset="0"/>
              </a:rPr>
              <a:t>Kamuoyunda Almanya Algısı</a:t>
            </a:r>
            <a:r>
              <a:rPr lang="en-US" sz="1400" noProof="0" dirty="0">
                <a:solidFill>
                  <a:srgbClr val="0E5B9A"/>
                </a:solidFill>
                <a:latin typeface="Arial" charset="0"/>
                <a:ea typeface="Arial" charset="0"/>
                <a:cs typeface="Arial" charset="0"/>
              </a:rPr>
              <a:t>|</a:t>
            </a:r>
            <a:r>
              <a:rPr lang="en-US" sz="1400" baseline="0" noProof="0" dirty="0">
                <a:solidFill>
                  <a:srgbClr val="0E5B9A"/>
                </a:solidFill>
                <a:latin typeface="Arial" charset="0"/>
                <a:ea typeface="Arial" charset="0"/>
                <a:cs typeface="Arial" charset="0"/>
              </a:rPr>
              <a:t> </a:t>
            </a:r>
            <a:fld id="{EF4C2D8F-B1C1-4676-A3D5-84D9DAB8F3A2}" type="slidenum">
              <a:rPr lang="tr-TR" sz="1400" baseline="0" noProof="0" smtClean="0">
                <a:solidFill>
                  <a:srgbClr val="0E5B9A"/>
                </a:solidFill>
                <a:latin typeface="Arial" charset="0"/>
                <a:ea typeface="Arial" charset="0"/>
                <a:cs typeface="Arial" charset="0"/>
              </a:rPr>
              <a:t>‹#›</a:t>
            </a:fld>
            <a:endParaRPr lang="en-US" sz="1400" noProof="0" dirty="0">
              <a:solidFill>
                <a:srgbClr val="0E5B9A"/>
              </a:solidFill>
              <a:latin typeface="Arial" charset="0"/>
              <a:ea typeface="Arial" charset="0"/>
              <a:cs typeface="Arial" charset="0"/>
            </a:endParaRPr>
          </a:p>
        </p:txBody>
      </p:sp>
      <p:pic>
        <p:nvPicPr>
          <p:cNvPr id="19" name="Resim 18">
            <a:extLst>
              <a:ext uri="{FF2B5EF4-FFF2-40B4-BE49-F238E27FC236}">
                <a16:creationId xmlns:a16="http://schemas.microsoft.com/office/drawing/2014/main" id="{861BF900-5925-B141-AA69-041A0D304DFF}"/>
              </a:ext>
            </a:extLst>
          </p:cNvPr>
          <p:cNvPicPr>
            <a:picLocks noChangeAspect="1"/>
          </p:cNvPicPr>
          <p:nvPr/>
        </p:nvPicPr>
        <p:blipFill>
          <a:blip r:embed="rId17"/>
          <a:stretch>
            <a:fillRect/>
          </a:stretch>
        </p:blipFill>
        <p:spPr>
          <a:xfrm>
            <a:off x="47328" y="158163"/>
            <a:ext cx="2159094" cy="714627"/>
          </a:xfrm>
          <a:prstGeom prst="rect">
            <a:avLst/>
          </a:prstGeom>
        </p:spPr>
      </p:pic>
    </p:spTree>
    <p:extLst>
      <p:ext uri="{BB962C8B-B14F-4D97-AF65-F5344CB8AC3E}">
        <p14:creationId xmlns:p14="http://schemas.microsoft.com/office/powerpoint/2010/main" val="136532393"/>
      </p:ext>
    </p:extLst>
  </p:cSld>
  <p:clrMap bg1="lt1" tx1="dk1" bg2="lt2" tx2="dk2" accent1="accent1" accent2="accent2" accent3="accent3" accent4="accent4" accent5="accent5" accent6="accent6" hlink="hlink" folHlink="folHlink"/>
  <p:sldLayoutIdLst>
    <p:sldLayoutId id="2147486134" r:id="rId1"/>
    <p:sldLayoutId id="2147486135" r:id="rId2"/>
    <p:sldLayoutId id="2147486136" r:id="rId3"/>
    <p:sldLayoutId id="2147486137" r:id="rId4"/>
    <p:sldLayoutId id="2147486138" r:id="rId5"/>
    <p:sldLayoutId id="2147486139" r:id="rId6"/>
    <p:sldLayoutId id="2147486140" r:id="rId7"/>
    <p:sldLayoutId id="2147486141" r:id="rId8"/>
    <p:sldLayoutId id="2147486142" r:id="rId9"/>
    <p:sldLayoutId id="2147486143" r:id="rId10"/>
    <p:sldLayoutId id="2147486144" r:id="rId11"/>
    <p:sldLayoutId id="2147486145" r:id="rId12"/>
    <p:sldLayoutId id="2147486147" r:id="rId13"/>
    <p:sldLayoutId id="214748614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7">
            <a:extLst>
              <a:ext uri="{FF2B5EF4-FFF2-40B4-BE49-F238E27FC236}">
                <a16:creationId xmlns:a16="http://schemas.microsoft.com/office/drawing/2014/main" id="{4DBCA355-571B-FC48-907A-8BFC887FFCFD}"/>
              </a:ext>
            </a:extLst>
          </p:cNvPr>
          <p:cNvSpPr/>
          <p:nvPr/>
        </p:nvSpPr>
        <p:spPr>
          <a:xfrm>
            <a:off x="1677688" y="589306"/>
            <a:ext cx="1658636" cy="472581"/>
          </a:xfrm>
          <a:prstGeom prst="rect">
            <a:avLst/>
          </a:prstGeom>
          <a:blipFill>
            <a:blip r:embed="rId17" cstate="print"/>
            <a:stretch>
              <a:fillRect/>
            </a:stretch>
          </a:blipFill>
        </p:spPr>
        <p:txBody>
          <a:bodyPr wrap="square" lIns="0" tIns="0" rIns="0" bIns="0" rtlCol="0"/>
          <a:lstStyle/>
          <a:p>
            <a:endParaRPr/>
          </a:p>
        </p:txBody>
      </p:sp>
      <p:sp>
        <p:nvSpPr>
          <p:cNvPr id="16" name="Dikdörtgen 15">
            <a:extLst>
              <a:ext uri="{FF2B5EF4-FFF2-40B4-BE49-F238E27FC236}">
                <a16:creationId xmlns:a16="http://schemas.microsoft.com/office/drawing/2014/main" id="{B864D7AA-2B4B-C440-80DE-27AA6E51640D}"/>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60EB03A7-E7A9-1C4E-BE15-82276E03B94D}"/>
              </a:ext>
            </a:extLst>
          </p:cNvPr>
          <p:cNvSpPr txBox="1"/>
          <p:nvPr/>
        </p:nvSpPr>
        <p:spPr>
          <a:xfrm>
            <a:off x="7949515" y="96837"/>
            <a:ext cx="3766234" cy="307777"/>
          </a:xfrm>
          <a:prstGeom prst="rect">
            <a:avLst/>
          </a:prstGeom>
          <a:noFill/>
          <a:ln>
            <a:solidFill>
              <a:schemeClr val="accent1"/>
            </a:solidFill>
          </a:ln>
        </p:spPr>
        <p:txBody>
          <a:bodyPr wrap="square" rtlCol="0">
            <a:spAutoFit/>
          </a:bodyPr>
          <a:lstStyle/>
          <a:p>
            <a:pPr algn="r"/>
            <a:r>
              <a:rPr lang="en-US" sz="1400" b="1" baseline="0" noProof="0" dirty="0" err="1">
                <a:solidFill>
                  <a:srgbClr val="0E5B9A"/>
                </a:solidFill>
                <a:latin typeface="Arial" charset="0"/>
                <a:ea typeface="Arial" charset="0"/>
                <a:cs typeface="Arial" charset="0"/>
              </a:rPr>
              <a:t>Türkiye</a:t>
            </a:r>
            <a:r>
              <a:rPr lang="en-US" sz="1400" b="1" baseline="0" noProof="0" dirty="0">
                <a:solidFill>
                  <a:srgbClr val="0E5B9A"/>
                </a:solidFill>
                <a:latin typeface="Arial" charset="0"/>
                <a:ea typeface="Arial" charset="0"/>
                <a:cs typeface="Arial" charset="0"/>
              </a:rPr>
              <a:t> </a:t>
            </a:r>
            <a:r>
              <a:rPr lang="tr-TR" sz="1400" b="1" baseline="0" noProof="0" dirty="0">
                <a:solidFill>
                  <a:srgbClr val="0E5B9A"/>
                </a:solidFill>
                <a:latin typeface="Arial" charset="0"/>
                <a:ea typeface="Arial" charset="0"/>
                <a:cs typeface="Arial" charset="0"/>
              </a:rPr>
              <a:t>Kamuoyunda Almanya Algısı</a:t>
            </a:r>
            <a:r>
              <a:rPr lang="en-US" sz="1400" noProof="0" dirty="0">
                <a:solidFill>
                  <a:srgbClr val="0E5B9A"/>
                </a:solidFill>
                <a:latin typeface="Arial" charset="0"/>
                <a:ea typeface="Arial" charset="0"/>
                <a:cs typeface="Arial" charset="0"/>
              </a:rPr>
              <a:t>|</a:t>
            </a:r>
            <a:r>
              <a:rPr lang="en-US" sz="1400" baseline="0" noProof="0" dirty="0">
                <a:solidFill>
                  <a:srgbClr val="0E5B9A"/>
                </a:solidFill>
                <a:latin typeface="Arial" charset="0"/>
                <a:ea typeface="Arial" charset="0"/>
                <a:cs typeface="Arial" charset="0"/>
              </a:rPr>
              <a:t> </a:t>
            </a:r>
            <a:fld id="{EF4C2D8F-B1C1-4676-A3D5-84D9DAB8F3A2}" type="slidenum">
              <a:rPr lang="tr-TR" sz="1400" baseline="0" noProof="0" smtClean="0">
                <a:solidFill>
                  <a:srgbClr val="0E5B9A"/>
                </a:solidFill>
                <a:latin typeface="Arial" charset="0"/>
                <a:ea typeface="Arial" charset="0"/>
                <a:cs typeface="Arial" charset="0"/>
              </a:rPr>
              <a:t>‹#›</a:t>
            </a:fld>
            <a:endParaRPr lang="en-US" sz="1400" noProof="0" dirty="0">
              <a:solidFill>
                <a:srgbClr val="0E5B9A"/>
              </a:solidFill>
              <a:latin typeface="Arial" charset="0"/>
              <a:ea typeface="Arial" charset="0"/>
              <a:cs typeface="Arial" charset="0"/>
            </a:endParaRPr>
          </a:p>
        </p:txBody>
      </p:sp>
      <p:pic>
        <p:nvPicPr>
          <p:cNvPr id="19" name="Resim 18">
            <a:extLst>
              <a:ext uri="{FF2B5EF4-FFF2-40B4-BE49-F238E27FC236}">
                <a16:creationId xmlns:a16="http://schemas.microsoft.com/office/drawing/2014/main" id="{861BF900-5925-B141-AA69-041A0D304DFF}"/>
              </a:ext>
            </a:extLst>
          </p:cNvPr>
          <p:cNvPicPr>
            <a:picLocks noChangeAspect="1"/>
          </p:cNvPicPr>
          <p:nvPr/>
        </p:nvPicPr>
        <p:blipFill>
          <a:blip r:embed="rId18"/>
          <a:stretch>
            <a:fillRect/>
          </a:stretch>
        </p:blipFill>
        <p:spPr>
          <a:xfrm>
            <a:off x="153168" y="194094"/>
            <a:ext cx="1787753" cy="591719"/>
          </a:xfrm>
          <a:prstGeom prst="rect">
            <a:avLst/>
          </a:prstGeom>
        </p:spPr>
      </p:pic>
    </p:spTree>
    <p:extLst>
      <p:ext uri="{BB962C8B-B14F-4D97-AF65-F5344CB8AC3E}">
        <p14:creationId xmlns:p14="http://schemas.microsoft.com/office/powerpoint/2010/main" val="3642564667"/>
      </p:ext>
    </p:extLst>
  </p:cSld>
  <p:clrMap bg1="lt1" tx1="dk1" bg2="lt2" tx2="dk2" accent1="accent1" accent2="accent2" accent3="accent3" accent4="accent4" accent5="accent5" accent6="accent6" hlink="hlink" folHlink="folHlink"/>
  <p:sldLayoutIdLst>
    <p:sldLayoutId id="2147486150" r:id="rId1"/>
    <p:sldLayoutId id="2147486151" r:id="rId2"/>
    <p:sldLayoutId id="2147486152" r:id="rId3"/>
    <p:sldLayoutId id="2147486153" r:id="rId4"/>
    <p:sldLayoutId id="2147486154" r:id="rId5"/>
    <p:sldLayoutId id="2147486155" r:id="rId6"/>
    <p:sldLayoutId id="2147486156" r:id="rId7"/>
    <p:sldLayoutId id="2147486157" r:id="rId8"/>
    <p:sldLayoutId id="2147486158" r:id="rId9"/>
    <p:sldLayoutId id="2147486159" r:id="rId10"/>
    <p:sldLayoutId id="2147486160" r:id="rId11"/>
    <p:sldLayoutId id="2147486161" r:id="rId12"/>
    <p:sldLayoutId id="2147486162" r:id="rId13"/>
    <p:sldLayoutId id="2147486163" r:id="rId14"/>
    <p:sldLayoutId id="21474861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B41B63CD-6103-A741-8A83-6E007218E89A}"/>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2FAB1D23-0AF3-7B4A-8E73-56C895C0CEEC}"/>
              </a:ext>
            </a:extLst>
          </p:cNvPr>
          <p:cNvSpPr txBox="1"/>
          <p:nvPr/>
        </p:nvSpPr>
        <p:spPr>
          <a:xfrm>
            <a:off x="7696200" y="96837"/>
            <a:ext cx="4019548" cy="307777"/>
          </a:xfrm>
          <a:prstGeom prst="rect">
            <a:avLst/>
          </a:prstGeom>
          <a:noFill/>
          <a:ln>
            <a:solidFill>
              <a:schemeClr val="accent1"/>
            </a:solidFill>
          </a:ln>
        </p:spPr>
        <p:txBody>
          <a:bodyPr wrap="square" rtlCol="0">
            <a:spAutoFit/>
          </a:bodyPr>
          <a:lstStyle/>
          <a:p>
            <a:pPr algn="r"/>
            <a:r>
              <a:rPr lang="en-US" sz="1400" b="1" baseline="0" noProof="0" dirty="0">
                <a:solidFill>
                  <a:srgbClr val="0E5B9A"/>
                </a:solidFill>
                <a:latin typeface="Arial" charset="0"/>
                <a:ea typeface="Arial" charset="0"/>
                <a:cs typeface="Arial" charset="0"/>
              </a:rPr>
              <a:t>Public Perception </a:t>
            </a:r>
            <a:r>
              <a:rPr lang="tr-TR" sz="1400" b="1" baseline="0" noProof="0" dirty="0">
                <a:solidFill>
                  <a:srgbClr val="0E5B9A"/>
                </a:solidFill>
                <a:latin typeface="Arial" charset="0"/>
                <a:ea typeface="Arial" charset="0"/>
                <a:cs typeface="Arial" charset="0"/>
              </a:rPr>
              <a:t>i</a:t>
            </a:r>
            <a:r>
              <a:rPr lang="en-US" sz="1400" b="1" baseline="0" noProof="0" dirty="0">
                <a:solidFill>
                  <a:srgbClr val="0E5B9A"/>
                </a:solidFill>
                <a:latin typeface="Arial" charset="0"/>
                <a:ea typeface="Arial" charset="0"/>
                <a:cs typeface="Arial" charset="0"/>
              </a:rPr>
              <a:t>n Turkey </a:t>
            </a:r>
            <a:r>
              <a:rPr lang="tr-TR" sz="1400" b="1" baseline="0" noProof="0" dirty="0">
                <a:solidFill>
                  <a:srgbClr val="0E5B9A"/>
                </a:solidFill>
                <a:latin typeface="Arial" charset="0"/>
                <a:ea typeface="Arial" charset="0"/>
                <a:cs typeface="Arial" charset="0"/>
              </a:rPr>
              <a:t>o</a:t>
            </a:r>
            <a:r>
              <a:rPr lang="en-US" sz="1400" b="1" baseline="0" noProof="0" dirty="0">
                <a:solidFill>
                  <a:srgbClr val="0E5B9A"/>
                </a:solidFill>
                <a:latin typeface="Arial" charset="0"/>
                <a:ea typeface="Arial" charset="0"/>
                <a:cs typeface="Arial" charset="0"/>
              </a:rPr>
              <a:t>n Germany</a:t>
            </a:r>
            <a:r>
              <a:rPr lang="en-US" sz="1400" noProof="0" dirty="0">
                <a:solidFill>
                  <a:srgbClr val="0E5B9A"/>
                </a:solidFill>
                <a:latin typeface="Arial" charset="0"/>
                <a:ea typeface="Arial" charset="0"/>
                <a:cs typeface="Arial" charset="0"/>
              </a:rPr>
              <a:t>|</a:t>
            </a:r>
            <a:r>
              <a:rPr lang="en-US" sz="1400" baseline="0" noProof="0" dirty="0">
                <a:solidFill>
                  <a:srgbClr val="0E5B9A"/>
                </a:solidFill>
                <a:latin typeface="Arial" charset="0"/>
                <a:ea typeface="Arial" charset="0"/>
                <a:cs typeface="Arial" charset="0"/>
              </a:rPr>
              <a:t> </a:t>
            </a:r>
            <a:fld id="{3D59E780-16C2-A246-B1FB-C66D626BA6BD}" type="slidenum">
              <a:rPr lang="en-US" sz="1400" baseline="0" noProof="0" smtClean="0">
                <a:solidFill>
                  <a:srgbClr val="0E5B9A"/>
                </a:solidFill>
                <a:latin typeface="Arial" charset="0"/>
                <a:ea typeface="Arial" charset="0"/>
                <a:cs typeface="Arial" charset="0"/>
              </a:rPr>
              <a:pPr algn="r"/>
              <a:t>‹#›</a:t>
            </a:fld>
            <a:endParaRPr lang="en-US" sz="1400" noProof="0" dirty="0">
              <a:solidFill>
                <a:srgbClr val="0E5B9A"/>
              </a:solidFill>
              <a:latin typeface="Arial" charset="0"/>
              <a:ea typeface="Arial" charset="0"/>
              <a:cs typeface="Arial" charset="0"/>
            </a:endParaRPr>
          </a:p>
        </p:txBody>
      </p:sp>
      <p:sp>
        <p:nvSpPr>
          <p:cNvPr id="7" name="object 27">
            <a:extLst>
              <a:ext uri="{FF2B5EF4-FFF2-40B4-BE49-F238E27FC236}">
                <a16:creationId xmlns:a16="http://schemas.microsoft.com/office/drawing/2014/main" id="{DF28FDD6-DC24-5A40-A818-226292E5825D}"/>
              </a:ext>
            </a:extLst>
          </p:cNvPr>
          <p:cNvSpPr/>
          <p:nvPr/>
        </p:nvSpPr>
        <p:spPr>
          <a:xfrm>
            <a:off x="1924050" y="552450"/>
            <a:ext cx="1590675" cy="457813"/>
          </a:xfrm>
          <a:prstGeom prst="rect">
            <a:avLst/>
          </a:prstGeom>
          <a:blipFill>
            <a:blip r:embed="rId16" cstate="print"/>
            <a:stretch>
              <a:fillRect/>
            </a:stretch>
          </a:blipFill>
        </p:spPr>
        <p:txBody>
          <a:bodyPr wrap="square" lIns="0" tIns="0" rIns="0" bIns="0" rtlCol="0"/>
          <a:lstStyle/>
          <a:p>
            <a:endParaRPr/>
          </a:p>
        </p:txBody>
      </p:sp>
      <p:pic>
        <p:nvPicPr>
          <p:cNvPr id="8" name="Resim 7">
            <a:extLst>
              <a:ext uri="{FF2B5EF4-FFF2-40B4-BE49-F238E27FC236}">
                <a16:creationId xmlns:a16="http://schemas.microsoft.com/office/drawing/2014/main" id="{8FEE1CF8-4DB6-2E4E-B450-80C8D2C24C7F}"/>
              </a:ext>
            </a:extLst>
          </p:cNvPr>
          <p:cNvPicPr>
            <a:picLocks noChangeAspect="1"/>
          </p:cNvPicPr>
          <p:nvPr/>
        </p:nvPicPr>
        <p:blipFill>
          <a:blip r:embed="rId17"/>
          <a:stretch>
            <a:fillRect/>
          </a:stretch>
        </p:blipFill>
        <p:spPr>
          <a:xfrm>
            <a:off x="114299" y="250725"/>
            <a:ext cx="2088313" cy="691200"/>
          </a:xfrm>
          <a:prstGeom prst="rect">
            <a:avLst/>
          </a:prstGeom>
        </p:spPr>
      </p:pic>
      <p:pic>
        <p:nvPicPr>
          <p:cNvPr id="6" name="Picture 5" descr="A picture containing text, tool&#10;&#10;Description automatically generated">
            <a:extLst>
              <a:ext uri="{FF2B5EF4-FFF2-40B4-BE49-F238E27FC236}">
                <a16:creationId xmlns:a16="http://schemas.microsoft.com/office/drawing/2014/main" id="{69BA32DE-DA9D-3941-A580-BD06E3A99C6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92757" y="151635"/>
            <a:ext cx="1887529" cy="534554"/>
          </a:xfrm>
          <a:prstGeom prst="rect">
            <a:avLst/>
          </a:prstGeom>
        </p:spPr>
      </p:pic>
    </p:spTree>
    <p:extLst>
      <p:ext uri="{BB962C8B-B14F-4D97-AF65-F5344CB8AC3E}">
        <p14:creationId xmlns:p14="http://schemas.microsoft.com/office/powerpoint/2010/main" val="4292882231"/>
      </p:ext>
    </p:extLst>
  </p:cSld>
  <p:clrMap bg1="lt1" tx1="dk1" bg2="lt2" tx2="dk2" accent1="accent1" accent2="accent2" accent3="accent3" accent4="accent4" accent5="accent5" accent6="accent6" hlink="hlink" folHlink="folHlink"/>
  <p:sldLayoutIdLst>
    <p:sldLayoutId id="2147486179" r:id="rId1"/>
    <p:sldLayoutId id="2147486180" r:id="rId2"/>
    <p:sldLayoutId id="2147486181" r:id="rId3"/>
    <p:sldLayoutId id="2147486182" r:id="rId4"/>
    <p:sldLayoutId id="2147486183" r:id="rId5"/>
    <p:sldLayoutId id="2147486184" r:id="rId6"/>
    <p:sldLayoutId id="2147486185" r:id="rId7"/>
    <p:sldLayoutId id="2147486186" r:id="rId8"/>
    <p:sldLayoutId id="2147486187" r:id="rId9"/>
    <p:sldLayoutId id="2147486188" r:id="rId10"/>
    <p:sldLayoutId id="2147486189" r:id="rId11"/>
    <p:sldLayoutId id="2147486190" r:id="rId12"/>
    <p:sldLayoutId id="2147486191" r:id="rId13"/>
    <p:sldLayoutId id="214748619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B78082CE-D894-D34E-B8D9-CB67A5DC3678}"/>
              </a:ext>
            </a:extLst>
          </p:cNvPr>
          <p:cNvPicPr>
            <a:picLocks noChangeAspect="1"/>
          </p:cNvPicPr>
          <p:nvPr/>
        </p:nvPicPr>
        <p:blipFill>
          <a:blip r:embed="rId14"/>
          <a:stretch>
            <a:fillRect/>
          </a:stretch>
        </p:blipFill>
        <p:spPr>
          <a:xfrm>
            <a:off x="290513" y="109537"/>
            <a:ext cx="1395413" cy="1360816"/>
          </a:xfrm>
          <a:prstGeom prst="rect">
            <a:avLst/>
          </a:prstGeom>
        </p:spPr>
      </p:pic>
      <p:sp>
        <p:nvSpPr>
          <p:cNvPr id="10" name="object 27">
            <a:extLst>
              <a:ext uri="{FF2B5EF4-FFF2-40B4-BE49-F238E27FC236}">
                <a16:creationId xmlns:a16="http://schemas.microsoft.com/office/drawing/2014/main" id="{D171AB5A-864A-3647-87E7-88362D7A8316}"/>
              </a:ext>
            </a:extLst>
          </p:cNvPr>
          <p:cNvSpPr/>
          <p:nvPr/>
        </p:nvSpPr>
        <p:spPr>
          <a:xfrm>
            <a:off x="1685926" y="640931"/>
            <a:ext cx="1395413" cy="369332"/>
          </a:xfrm>
          <a:prstGeom prst="rect">
            <a:avLst/>
          </a:prstGeom>
          <a:blipFill>
            <a:blip r:embed="rId15" cstate="print"/>
            <a:stretch>
              <a:fillRect/>
            </a:stretch>
          </a:blipFill>
        </p:spPr>
        <p:txBody>
          <a:bodyPr wrap="square" lIns="0" tIns="0" rIns="0" bIns="0" rtlCol="0"/>
          <a:lstStyle/>
          <a:p>
            <a:endParaRPr/>
          </a:p>
        </p:txBody>
      </p:sp>
      <p:sp>
        <p:nvSpPr>
          <p:cNvPr id="11" name="Dikdörtgen 10">
            <a:extLst>
              <a:ext uri="{FF2B5EF4-FFF2-40B4-BE49-F238E27FC236}">
                <a16:creationId xmlns:a16="http://schemas.microsoft.com/office/drawing/2014/main" id="{B41B63CD-6103-A741-8A83-6E007218E89A}"/>
              </a:ext>
            </a:extLst>
          </p:cNvPr>
          <p:cNvSpPr/>
          <p:nvPr/>
        </p:nvSpPr>
        <p:spPr>
          <a:xfrm>
            <a:off x="3514725" y="785813"/>
            <a:ext cx="8677275" cy="79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a:extLst>
              <a:ext uri="{FF2B5EF4-FFF2-40B4-BE49-F238E27FC236}">
                <a16:creationId xmlns:a16="http://schemas.microsoft.com/office/drawing/2014/main" id="{2FAB1D23-0AF3-7B4A-8E73-56C895C0CEEC}"/>
              </a:ext>
            </a:extLst>
          </p:cNvPr>
          <p:cNvSpPr txBox="1"/>
          <p:nvPr/>
        </p:nvSpPr>
        <p:spPr>
          <a:xfrm>
            <a:off x="9296400" y="109537"/>
            <a:ext cx="2419347" cy="338554"/>
          </a:xfrm>
          <a:prstGeom prst="rect">
            <a:avLst/>
          </a:prstGeom>
          <a:noFill/>
          <a:ln>
            <a:solidFill>
              <a:schemeClr val="accent1"/>
            </a:solidFill>
          </a:ln>
        </p:spPr>
        <p:txBody>
          <a:bodyPr wrap="square" rtlCol="0">
            <a:spAutoFit/>
          </a:bodyPr>
          <a:lstStyle/>
          <a:p>
            <a:pPr algn="r"/>
            <a:r>
              <a:rPr lang="en-US" sz="1600" baseline="0" noProof="0">
                <a:solidFill>
                  <a:srgbClr val="0E5B9A"/>
                </a:solidFill>
                <a:latin typeface="Arial" charset="0"/>
                <a:ea typeface="Arial" charset="0"/>
                <a:cs typeface="Arial" charset="0"/>
              </a:rPr>
              <a:t>Turkey Trends </a:t>
            </a:r>
            <a:r>
              <a:rPr lang="en-US" sz="1600" noProof="0">
                <a:solidFill>
                  <a:srgbClr val="0E5B9A"/>
                </a:solidFill>
                <a:latin typeface="Arial" charset="0"/>
                <a:ea typeface="Arial" charset="0"/>
                <a:cs typeface="Arial" charset="0"/>
              </a:rPr>
              <a:t>|</a:t>
            </a:r>
            <a:r>
              <a:rPr lang="en-US" sz="1600" baseline="0" noProof="0">
                <a:solidFill>
                  <a:srgbClr val="0E5B9A"/>
                </a:solidFill>
                <a:latin typeface="Arial" charset="0"/>
                <a:ea typeface="Arial" charset="0"/>
                <a:cs typeface="Arial" charset="0"/>
              </a:rPr>
              <a:t> </a:t>
            </a:r>
            <a:fld id="{3D59E780-16C2-A246-B1FB-C66D626BA6BD}" type="slidenum">
              <a:rPr lang="en-US" sz="1600" baseline="0" noProof="0" smtClean="0">
                <a:solidFill>
                  <a:srgbClr val="0E5B9A"/>
                </a:solidFill>
                <a:latin typeface="Arial" charset="0"/>
                <a:ea typeface="Arial" charset="0"/>
                <a:cs typeface="Arial" charset="0"/>
              </a:rPr>
              <a:pPr algn="r"/>
              <a:t>‹#›</a:t>
            </a:fld>
            <a:endParaRPr lang="en-US" sz="1600" noProof="0">
              <a:solidFill>
                <a:srgbClr val="0E5B9A"/>
              </a:solidFill>
              <a:latin typeface="Arial" charset="0"/>
              <a:ea typeface="Arial" charset="0"/>
              <a:cs typeface="Arial" charset="0"/>
            </a:endParaRPr>
          </a:p>
        </p:txBody>
      </p:sp>
    </p:spTree>
    <p:extLst>
      <p:ext uri="{BB962C8B-B14F-4D97-AF65-F5344CB8AC3E}">
        <p14:creationId xmlns:p14="http://schemas.microsoft.com/office/powerpoint/2010/main" val="4160932530"/>
      </p:ext>
    </p:extLst>
  </p:cSld>
  <p:clrMap bg1="lt1" tx1="dk1" bg2="lt2" tx2="dk2" accent1="accent1" accent2="accent2" accent3="accent3" accent4="accent4" accent5="accent5" accent6="accent6" hlink="hlink" folHlink="folHlink"/>
  <p:sldLayoutIdLst>
    <p:sldLayoutId id="2147486194" r:id="rId1"/>
    <p:sldLayoutId id="2147486195" r:id="rId2"/>
    <p:sldLayoutId id="2147486196" r:id="rId3"/>
    <p:sldLayoutId id="2147486197" r:id="rId4"/>
    <p:sldLayoutId id="2147486198" r:id="rId5"/>
    <p:sldLayoutId id="2147486199" r:id="rId6"/>
    <p:sldLayoutId id="2147486200" r:id="rId7"/>
    <p:sldLayoutId id="2147486201" r:id="rId8"/>
    <p:sldLayoutId id="2147486202" r:id="rId9"/>
    <p:sldLayoutId id="2147486203" r:id="rId10"/>
    <p:sldLayoutId id="2147486204" r:id="rId11"/>
    <p:sldLayoutId id="21474862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1073151" y="2414588"/>
            <a:ext cx="6722533" cy="202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8439" name="Line 7"/>
          <p:cNvSpPr>
            <a:spLocks noChangeShapeType="1"/>
          </p:cNvSpPr>
          <p:nvPr/>
        </p:nvSpPr>
        <p:spPr bwMode="auto">
          <a:xfrm>
            <a:off x="1058334" y="2357438"/>
            <a:ext cx="6722533" cy="0"/>
          </a:xfrm>
          <a:prstGeom prst="line">
            <a:avLst/>
          </a:prstGeom>
          <a:noFill/>
          <a:ln w="19050">
            <a:solidFill>
              <a:srgbClr val="808080"/>
            </a:solidFill>
            <a:round/>
            <a:headEnd/>
            <a:tailEnd/>
          </a:ln>
        </p:spPr>
        <p:txBody>
          <a:bodyPr/>
          <a:lstStyle/>
          <a:p>
            <a:pPr>
              <a:defRPr/>
            </a:pPr>
            <a:endParaRPr lang="tr-TR" sz="1800" dirty="0">
              <a:solidFill>
                <a:srgbClr val="000000"/>
              </a:solidFill>
            </a:endParaRPr>
          </a:p>
        </p:txBody>
      </p:sp>
      <p:sp>
        <p:nvSpPr>
          <p:cNvPr id="18440" name="Line 8"/>
          <p:cNvSpPr>
            <a:spLocks noChangeShapeType="1"/>
          </p:cNvSpPr>
          <p:nvPr/>
        </p:nvSpPr>
        <p:spPr bwMode="auto">
          <a:xfrm>
            <a:off x="1058334" y="4500563"/>
            <a:ext cx="6722533" cy="0"/>
          </a:xfrm>
          <a:prstGeom prst="line">
            <a:avLst/>
          </a:prstGeom>
          <a:noFill/>
          <a:ln w="19050">
            <a:solidFill>
              <a:srgbClr val="808080"/>
            </a:solidFill>
            <a:round/>
            <a:headEnd/>
            <a:tailEnd/>
          </a:ln>
        </p:spPr>
        <p:txBody>
          <a:bodyPr/>
          <a:lstStyle/>
          <a:p>
            <a:pPr>
              <a:defRPr/>
            </a:pPr>
            <a:endParaRPr lang="tr-TR" sz="1800" dirty="0">
              <a:solidFill>
                <a:srgbClr val="000000"/>
              </a:solidFill>
            </a:endParaRPr>
          </a:p>
        </p:txBody>
      </p:sp>
      <p:pic>
        <p:nvPicPr>
          <p:cNvPr id="8"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1222"/>
      </p:ext>
    </p:extLst>
  </p:cSld>
  <p:clrMap bg1="lt1" tx1="dk1" bg2="lt2" tx2="dk2" accent1="accent1" accent2="accent2" accent3="accent3" accent4="accent4" accent5="accent5" accent6="accent6" hlink="hlink" folHlink="folHlink"/>
  <p:sldLayoutIdLst>
    <p:sldLayoutId id="2147484976"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02840"/>
      </p:ext>
    </p:extLst>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45620"/>
      </p:ext>
    </p:extLst>
  </p:cSld>
  <p:clrMap bg1="lt1" tx1="dk1" bg2="lt2" tx2="dk2" accent1="accent1" accent2="accent2" accent3="accent3" accent4="accent4" accent5="accent5" accent6="accent6" hlink="hlink" folHlink="folHlink"/>
  <p:sldLayoutIdLst>
    <p:sldLayoutId id="214748604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1073151" y="2414588"/>
            <a:ext cx="672253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4339" name="Line 7"/>
          <p:cNvSpPr>
            <a:spLocks noChangeShapeType="1"/>
          </p:cNvSpPr>
          <p:nvPr/>
        </p:nvSpPr>
        <p:spPr bwMode="auto">
          <a:xfrm>
            <a:off x="1058334" y="2357438"/>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Line 8"/>
          <p:cNvSpPr>
            <a:spLocks noChangeShapeType="1"/>
          </p:cNvSpPr>
          <p:nvPr/>
        </p:nvSpPr>
        <p:spPr bwMode="auto">
          <a:xfrm>
            <a:off x="1058334" y="4500563"/>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7940523"/>
      </p:ext>
    </p:extLst>
  </p:cSld>
  <p:clrMap bg1="lt1" tx1="dk1" bg2="lt2" tx2="dk2" accent1="accent1" accent2="accent2" accent3="accent3" accent4="accent4" accent5="accent5" accent6="accent6" hlink="hlink" folHlink="folHlink"/>
  <p:sldLayoutIdLst>
    <p:sldLayoutId id="2147485781"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1073151" y="2414588"/>
            <a:ext cx="672253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4339" name="Line 7"/>
          <p:cNvSpPr>
            <a:spLocks noChangeShapeType="1"/>
          </p:cNvSpPr>
          <p:nvPr/>
        </p:nvSpPr>
        <p:spPr bwMode="auto">
          <a:xfrm>
            <a:off x="1058334" y="2357438"/>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Line 8"/>
          <p:cNvSpPr>
            <a:spLocks noChangeShapeType="1"/>
          </p:cNvSpPr>
          <p:nvPr/>
        </p:nvSpPr>
        <p:spPr bwMode="auto">
          <a:xfrm>
            <a:off x="1058334" y="4500563"/>
            <a:ext cx="672253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6123"/>
      </p:ext>
    </p:extLst>
  </p:cSld>
  <p:clrMap bg1="lt1" tx1="dk1" bg2="lt2" tx2="dk2" accent1="accent1" accent2="accent2" accent3="accent3" accent4="accent4" accent5="accent5" accent6="accent6" hlink="hlink" folHlink="folHlink"/>
  <p:sldLayoutIdLst>
    <p:sldLayoutId id="2147485788"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bwMode="auto">
          <a:xfrm>
            <a:off x="1073152" y="2414588"/>
            <a:ext cx="8299449"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Click to edit Master title style</a:t>
            </a:r>
          </a:p>
        </p:txBody>
      </p:sp>
      <p:sp>
        <p:nvSpPr>
          <p:cNvPr id="17411" name="Line 3"/>
          <p:cNvSpPr>
            <a:spLocks noChangeShapeType="1"/>
          </p:cNvSpPr>
          <p:nvPr/>
        </p:nvSpPr>
        <p:spPr bwMode="auto">
          <a:xfrm>
            <a:off x="1090085" y="4505325"/>
            <a:ext cx="8282516" cy="1588"/>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17412" name="Line 5"/>
          <p:cNvSpPr>
            <a:spLocks noChangeShapeType="1"/>
          </p:cNvSpPr>
          <p:nvPr/>
        </p:nvSpPr>
        <p:spPr bwMode="auto">
          <a:xfrm>
            <a:off x="1090085" y="2355850"/>
            <a:ext cx="8282516" cy="1588"/>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Tree>
    <p:extLst>
      <p:ext uri="{BB962C8B-B14F-4D97-AF65-F5344CB8AC3E}">
        <p14:creationId xmlns:p14="http://schemas.microsoft.com/office/powerpoint/2010/main" val="3649497203"/>
      </p:ext>
    </p:extLst>
  </p:cSld>
  <p:clrMap bg1="lt1" tx1="dk1" bg2="lt2" tx2="dk2" accent1="accent1" accent2="accent2" accent3="accent3" accent4="accent4" accent5="accent5" accent6="accent6" hlink="hlink" folHlink="folHlink"/>
  <p:sldLayoutIdLst>
    <p:sldLayoutId id="2147485906" r:id="rId1"/>
    <p:sldLayoutId id="2147485907" r:id="rId2"/>
    <p:sldLayoutId id="2147485908" r:id="rId3"/>
    <p:sldLayoutId id="2147485909" r:id="rId4"/>
    <p:sldLayoutId id="2147485910" r:id="rId5"/>
    <p:sldLayoutId id="2147485911" r:id="rId6"/>
    <p:sldLayoutId id="2147485912" r:id="rId7"/>
    <p:sldLayoutId id="2147485913" r:id="rId8"/>
    <p:sldLayoutId id="2147485914" r:id="rId9"/>
    <p:sldLayoutId id="2147485915" r:id="rId10"/>
    <p:sldLayoutId id="2147485916" r:id="rId11"/>
  </p:sldLayoutIdLst>
  <p:hf hdr="0" ftr="0" dt="0"/>
  <p:txStyles>
    <p:titleStyle>
      <a:lvl1pPr algn="l" rtl="0" eaLnBrk="0" fontAlgn="base" hangingPunct="0">
        <a:spcBef>
          <a:spcPct val="0"/>
        </a:spcBef>
        <a:spcAft>
          <a:spcPct val="0"/>
        </a:spcAft>
        <a:defRPr sz="2400" b="1">
          <a:solidFill>
            <a:srgbClr val="A50021"/>
          </a:solidFill>
          <a:latin typeface="+mj-lt"/>
          <a:ea typeface="+mj-ea"/>
          <a:cs typeface="+mj-cs"/>
        </a:defRPr>
      </a:lvl1pPr>
      <a:lvl2pPr algn="l" rtl="0" eaLnBrk="0" fontAlgn="base" hangingPunct="0">
        <a:spcBef>
          <a:spcPct val="0"/>
        </a:spcBef>
        <a:spcAft>
          <a:spcPct val="0"/>
        </a:spcAft>
        <a:defRPr sz="2400" b="1">
          <a:solidFill>
            <a:srgbClr val="A50021"/>
          </a:solidFill>
          <a:latin typeface="Verdana" pitchFamily="34" charset="0"/>
        </a:defRPr>
      </a:lvl2pPr>
      <a:lvl3pPr algn="l" rtl="0" eaLnBrk="0" fontAlgn="base" hangingPunct="0">
        <a:spcBef>
          <a:spcPct val="0"/>
        </a:spcBef>
        <a:spcAft>
          <a:spcPct val="0"/>
        </a:spcAft>
        <a:defRPr sz="2400" b="1">
          <a:solidFill>
            <a:srgbClr val="A50021"/>
          </a:solidFill>
          <a:latin typeface="Verdana" pitchFamily="34" charset="0"/>
        </a:defRPr>
      </a:lvl3pPr>
      <a:lvl4pPr algn="l" rtl="0" eaLnBrk="0" fontAlgn="base" hangingPunct="0">
        <a:spcBef>
          <a:spcPct val="0"/>
        </a:spcBef>
        <a:spcAft>
          <a:spcPct val="0"/>
        </a:spcAft>
        <a:defRPr sz="2400" b="1">
          <a:solidFill>
            <a:srgbClr val="A50021"/>
          </a:solidFill>
          <a:latin typeface="Verdana" pitchFamily="34" charset="0"/>
        </a:defRPr>
      </a:lvl4pPr>
      <a:lvl5pPr algn="l" rtl="0" eaLnBrk="0" fontAlgn="base" hangingPunct="0">
        <a:spcBef>
          <a:spcPct val="0"/>
        </a:spcBef>
        <a:spcAft>
          <a:spcPct val="0"/>
        </a:spcAft>
        <a:defRPr sz="2400" b="1">
          <a:solidFill>
            <a:srgbClr val="A50021"/>
          </a:solidFill>
          <a:latin typeface="Verdana" pitchFamily="34" charset="0"/>
        </a:defRPr>
      </a:lvl5pPr>
      <a:lvl6pPr marL="457200" algn="l" rtl="0" fontAlgn="base">
        <a:spcBef>
          <a:spcPct val="0"/>
        </a:spcBef>
        <a:spcAft>
          <a:spcPct val="0"/>
        </a:spcAft>
        <a:defRPr sz="2400" b="1">
          <a:solidFill>
            <a:srgbClr val="A50021"/>
          </a:solidFill>
          <a:latin typeface="Verdana" pitchFamily="34" charset="0"/>
        </a:defRPr>
      </a:lvl6pPr>
      <a:lvl7pPr marL="914400" algn="l" rtl="0" fontAlgn="base">
        <a:spcBef>
          <a:spcPct val="0"/>
        </a:spcBef>
        <a:spcAft>
          <a:spcPct val="0"/>
        </a:spcAft>
        <a:defRPr sz="2400" b="1">
          <a:solidFill>
            <a:srgbClr val="A50021"/>
          </a:solidFill>
          <a:latin typeface="Verdana" pitchFamily="34" charset="0"/>
        </a:defRPr>
      </a:lvl7pPr>
      <a:lvl8pPr marL="1371600" algn="l" rtl="0" fontAlgn="base">
        <a:spcBef>
          <a:spcPct val="0"/>
        </a:spcBef>
        <a:spcAft>
          <a:spcPct val="0"/>
        </a:spcAft>
        <a:defRPr sz="2400" b="1">
          <a:solidFill>
            <a:srgbClr val="A50021"/>
          </a:solidFill>
          <a:latin typeface="Verdana" pitchFamily="34" charset="0"/>
        </a:defRPr>
      </a:lvl8pPr>
      <a:lvl9pPr marL="1828800" algn="l" rtl="0" fontAlgn="base">
        <a:spcBef>
          <a:spcPct val="0"/>
        </a:spcBef>
        <a:spcAft>
          <a:spcPct val="0"/>
        </a:spcAft>
        <a:defRPr sz="2400" b="1">
          <a:solidFill>
            <a:srgbClr val="A5002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4" descr="https://www.akademetre.com/Images/logo1.png">
            <a:extLst>
              <a:ext uri="{FF2B5EF4-FFF2-40B4-BE49-F238E27FC236}">
                <a16:creationId xmlns:a16="http://schemas.microsoft.com/office/drawing/2014/main" id="{17022D33-3BB3-4D1D-AC64-16248BF85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2504" y="6407151"/>
            <a:ext cx="1485696" cy="37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28990"/>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auto">
          <a:xfrm>
            <a:off x="1073152" y="2414588"/>
            <a:ext cx="6722533" cy="2024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Click to edit Master title style</a:t>
            </a:r>
          </a:p>
        </p:txBody>
      </p:sp>
      <p:sp>
        <p:nvSpPr>
          <p:cNvPr id="18439" name="Line 7"/>
          <p:cNvSpPr>
            <a:spLocks noChangeShapeType="1"/>
          </p:cNvSpPr>
          <p:nvPr/>
        </p:nvSpPr>
        <p:spPr bwMode="auto">
          <a:xfrm>
            <a:off x="1058335" y="2357438"/>
            <a:ext cx="6722533" cy="0"/>
          </a:xfrm>
          <a:prstGeom prst="line">
            <a:avLst/>
          </a:prstGeom>
          <a:noFill/>
          <a:ln w="190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8440" name="Line 8"/>
          <p:cNvSpPr>
            <a:spLocks noChangeShapeType="1"/>
          </p:cNvSpPr>
          <p:nvPr/>
        </p:nvSpPr>
        <p:spPr bwMode="auto">
          <a:xfrm>
            <a:off x="1058335" y="4500563"/>
            <a:ext cx="6722533" cy="0"/>
          </a:xfrm>
          <a:prstGeom prst="line">
            <a:avLst/>
          </a:prstGeom>
          <a:noFill/>
          <a:ln w="19050">
            <a:solidFill>
              <a:srgbClr val="80808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2816059874"/>
      </p:ext>
    </p:extLst>
  </p:cSld>
  <p:clrMap bg1="lt1" tx1="dk1" bg2="lt2" tx2="dk2" accent1="accent1" accent2="accent2" accent3="accent3" accent4="accent4" accent5="accent5" accent6="accent6" hlink="hlink" folHlink="folHlink"/>
  <p:sldLayoutIdLst>
    <p:sldLayoutId id="2147486021" r:id="rId1"/>
  </p:sldLayoutIdLst>
  <p:hf hdr="0" ftr="0" dt="0"/>
  <p:txStyles>
    <p:titleStyle>
      <a:lvl1pPr algn="l" rtl="0" eaLnBrk="0" fontAlgn="base" hangingPunct="0">
        <a:spcBef>
          <a:spcPct val="0"/>
        </a:spcBef>
        <a:spcAft>
          <a:spcPct val="0"/>
        </a:spcAft>
        <a:tabLst>
          <a:tab pos="625475" algn="l"/>
        </a:tabLst>
        <a:defRPr sz="2400" b="1">
          <a:solidFill>
            <a:srgbClr val="990000"/>
          </a:solidFill>
          <a:latin typeface="+mj-lt"/>
          <a:ea typeface="+mj-ea"/>
          <a:cs typeface="+mj-cs"/>
        </a:defRPr>
      </a:lvl1pPr>
      <a:lvl2pPr algn="l" rtl="0" eaLnBrk="0" fontAlgn="base" hangingPunct="0">
        <a:spcBef>
          <a:spcPct val="0"/>
        </a:spcBef>
        <a:spcAft>
          <a:spcPct val="0"/>
        </a:spcAft>
        <a:tabLst>
          <a:tab pos="625475" algn="l"/>
        </a:tabLst>
        <a:defRPr sz="2400" b="1">
          <a:solidFill>
            <a:srgbClr val="990000"/>
          </a:solidFill>
          <a:latin typeface="Verdana" pitchFamily="34" charset="0"/>
        </a:defRPr>
      </a:lvl2pPr>
      <a:lvl3pPr algn="l" rtl="0" eaLnBrk="0" fontAlgn="base" hangingPunct="0">
        <a:spcBef>
          <a:spcPct val="0"/>
        </a:spcBef>
        <a:spcAft>
          <a:spcPct val="0"/>
        </a:spcAft>
        <a:tabLst>
          <a:tab pos="625475" algn="l"/>
        </a:tabLst>
        <a:defRPr sz="2400" b="1">
          <a:solidFill>
            <a:srgbClr val="990000"/>
          </a:solidFill>
          <a:latin typeface="Verdana" pitchFamily="34" charset="0"/>
        </a:defRPr>
      </a:lvl3pPr>
      <a:lvl4pPr algn="l" rtl="0" eaLnBrk="0" fontAlgn="base" hangingPunct="0">
        <a:spcBef>
          <a:spcPct val="0"/>
        </a:spcBef>
        <a:spcAft>
          <a:spcPct val="0"/>
        </a:spcAft>
        <a:tabLst>
          <a:tab pos="625475" algn="l"/>
        </a:tabLst>
        <a:defRPr sz="2400" b="1">
          <a:solidFill>
            <a:srgbClr val="990000"/>
          </a:solidFill>
          <a:latin typeface="Verdana" pitchFamily="34" charset="0"/>
        </a:defRPr>
      </a:lvl4pPr>
      <a:lvl5pPr algn="l" rtl="0" eaLnBrk="0" fontAlgn="base" hangingPunct="0">
        <a:spcBef>
          <a:spcPct val="0"/>
        </a:spcBef>
        <a:spcAft>
          <a:spcPct val="0"/>
        </a:spcAft>
        <a:tabLst>
          <a:tab pos="625475" algn="l"/>
        </a:tabLst>
        <a:defRPr sz="2400" b="1">
          <a:solidFill>
            <a:srgbClr val="990000"/>
          </a:solidFill>
          <a:latin typeface="Verdana" pitchFamily="34" charset="0"/>
        </a:defRPr>
      </a:lvl5pPr>
      <a:lvl6pPr marL="457200" algn="l" rtl="0" fontAlgn="base">
        <a:spcBef>
          <a:spcPct val="0"/>
        </a:spcBef>
        <a:spcAft>
          <a:spcPct val="0"/>
        </a:spcAft>
        <a:tabLst>
          <a:tab pos="625475" algn="l"/>
        </a:tabLst>
        <a:defRPr sz="2400" b="1">
          <a:solidFill>
            <a:srgbClr val="990000"/>
          </a:solidFill>
          <a:latin typeface="Verdana" pitchFamily="34" charset="0"/>
        </a:defRPr>
      </a:lvl6pPr>
      <a:lvl7pPr marL="914400" algn="l" rtl="0" fontAlgn="base">
        <a:spcBef>
          <a:spcPct val="0"/>
        </a:spcBef>
        <a:spcAft>
          <a:spcPct val="0"/>
        </a:spcAft>
        <a:tabLst>
          <a:tab pos="625475" algn="l"/>
        </a:tabLst>
        <a:defRPr sz="2400" b="1">
          <a:solidFill>
            <a:srgbClr val="990000"/>
          </a:solidFill>
          <a:latin typeface="Verdana" pitchFamily="34" charset="0"/>
        </a:defRPr>
      </a:lvl7pPr>
      <a:lvl8pPr marL="1371600" algn="l" rtl="0" fontAlgn="base">
        <a:spcBef>
          <a:spcPct val="0"/>
        </a:spcBef>
        <a:spcAft>
          <a:spcPct val="0"/>
        </a:spcAft>
        <a:tabLst>
          <a:tab pos="625475" algn="l"/>
        </a:tabLst>
        <a:defRPr sz="2400" b="1">
          <a:solidFill>
            <a:srgbClr val="990000"/>
          </a:solidFill>
          <a:latin typeface="Verdana" pitchFamily="34" charset="0"/>
        </a:defRPr>
      </a:lvl8pPr>
      <a:lvl9pPr marL="1828800" algn="l" rtl="0" fontAlgn="base">
        <a:spcBef>
          <a:spcPct val="0"/>
        </a:spcBef>
        <a:spcAft>
          <a:spcPct val="0"/>
        </a:spcAft>
        <a:tabLst>
          <a:tab pos="625475" algn="l"/>
        </a:tabLst>
        <a:defRPr sz="2400" b="1">
          <a:solidFill>
            <a:srgbClr val="990000"/>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13.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1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13.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13.xml"/><Relationship Id="rId5" Type="http://schemas.openxmlformats.org/officeDocument/2006/relationships/chart" Target="../charts/chart20.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113.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113.xml"/><Relationship Id="rId4" Type="http://schemas.openxmlformats.org/officeDocument/2006/relationships/chart" Target="../charts/chart30.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113.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113.xml"/><Relationship Id="rId4" Type="http://schemas.openxmlformats.org/officeDocument/2006/relationships/chart" Target="../charts/chart35.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3.xml"/><Relationship Id="rId1" Type="http://schemas.openxmlformats.org/officeDocument/2006/relationships/slideLayout" Target="../slideLayouts/slideLayout113.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113.xml"/><Relationship Id="rId5" Type="http://schemas.openxmlformats.org/officeDocument/2006/relationships/chart" Target="../charts/chart40.xml"/><Relationship Id="rId4" Type="http://schemas.openxmlformats.org/officeDocument/2006/relationships/chart" Target="../charts/chart39.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113.xml"/></Relationships>
</file>

<file path=ppt/slides/_rels/slide3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4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7.xml"/><Relationship Id="rId1" Type="http://schemas.openxmlformats.org/officeDocument/2006/relationships/slideLayout" Target="../slideLayouts/slideLayout1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113.xml"/><Relationship Id="rId4" Type="http://schemas.openxmlformats.org/officeDocument/2006/relationships/chart" Target="../charts/chart46.xml"/></Relationships>
</file>

<file path=ppt/slides/_rels/slide4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9.xml"/><Relationship Id="rId1" Type="http://schemas.openxmlformats.org/officeDocument/2006/relationships/slideLayout" Target="../slideLayouts/slideLayout113.xml"/><Relationship Id="rId5" Type="http://schemas.openxmlformats.org/officeDocument/2006/relationships/chart" Target="../charts/chart50.xml"/><Relationship Id="rId4" Type="http://schemas.openxmlformats.org/officeDocument/2006/relationships/chart" Target="../charts/chart49.xml"/></Relationships>
</file>

<file path=ppt/slides/_rels/slide4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13.xml"/></Relationships>
</file>

<file path=ppt/slides/_rels/slide4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13.xml"/></Relationships>
</file>

<file path=ppt/slides/_rels/slide4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0.xml"/><Relationship Id="rId1" Type="http://schemas.openxmlformats.org/officeDocument/2006/relationships/slideLayout" Target="../slideLayouts/slideLayout113.xml"/><Relationship Id="rId4" Type="http://schemas.openxmlformats.org/officeDocument/2006/relationships/chart" Target="../charts/char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113.xml"/><Relationship Id="rId5" Type="http://schemas.openxmlformats.org/officeDocument/2006/relationships/chart" Target="../charts/chart57.xml"/><Relationship Id="rId4" Type="http://schemas.openxmlformats.org/officeDocument/2006/relationships/chart" Target="../charts/chart56.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3.xml"/></Relationships>
</file>

<file path=ppt/slides/_rels/slide5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13.xml"/><Relationship Id="rId4" Type="http://schemas.openxmlformats.org/officeDocument/2006/relationships/chart" Target="../charts/chart60.xml"/></Relationships>
</file>

<file path=ppt/slides/_rels/slide5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1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13.xml"/><Relationship Id="rId4" Type="http://schemas.openxmlformats.org/officeDocument/2006/relationships/chart" Target="../charts/chart65.xml"/></Relationships>
</file>

<file path=ppt/slides/_rels/slide5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13.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2.xml"/><Relationship Id="rId1" Type="http://schemas.openxmlformats.org/officeDocument/2006/relationships/slideLayout" Target="../slideLayouts/slideLayout113.xml"/></Relationships>
</file>

<file path=ppt/slides/_rels/slide5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13.xml"/></Relationships>
</file>

<file path=ppt/slides/_rels/slide5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113.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33.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60.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13.xml"/></Relationships>
</file>

<file path=ppt/slides/_rels/slide6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4.xml"/><Relationship Id="rId1" Type="http://schemas.openxmlformats.org/officeDocument/2006/relationships/slideLayout" Target="../slideLayouts/slideLayou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13.xml"/><Relationship Id="rId4" Type="http://schemas.openxmlformats.org/officeDocument/2006/relationships/chart" Target="../charts/char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113.xml"/><Relationship Id="rId4" Type="http://schemas.openxmlformats.org/officeDocument/2006/relationships/chart" Target="../charts/chart81.xml"/></Relationships>
</file>

<file path=ppt/slides/_rels/slide6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5.xml"/><Relationship Id="rId1" Type="http://schemas.openxmlformats.org/officeDocument/2006/relationships/slideLayout" Target="../slideLayouts/slideLayout113.xml"/><Relationship Id="rId4" Type="http://schemas.openxmlformats.org/officeDocument/2006/relationships/chart" Target="../charts/chart83.xml"/></Relationships>
</file>

<file path=ppt/slides/_rels/slide66.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13.xml"/></Relationships>
</file>

<file path=ppt/slides/_rels/slide6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36.xml"/><Relationship Id="rId1" Type="http://schemas.openxmlformats.org/officeDocument/2006/relationships/slideLayout" Target="../slideLayouts/slideLayout113.xml"/></Relationships>
</file>

<file path=ppt/slides/_rels/slide6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7.xml"/><Relationship Id="rId1" Type="http://schemas.openxmlformats.org/officeDocument/2006/relationships/slideLayout" Target="../slideLayouts/slideLayout113.xml"/><Relationship Id="rId5" Type="http://schemas.openxmlformats.org/officeDocument/2006/relationships/chart" Target="../charts/chart88.xml"/><Relationship Id="rId4" Type="http://schemas.openxmlformats.org/officeDocument/2006/relationships/chart" Target="../charts/chart8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71.xml.rels><?xml version="1.0" encoding="UTF-8" standalone="yes"?>
<Relationships xmlns="http://schemas.openxmlformats.org/package/2006/relationships"><Relationship Id="rId2" Type="http://schemas.openxmlformats.org/officeDocument/2006/relationships/hyperlink" Target="http://www.globalacademy.org/" TargetMode="External"/><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1" y="5600"/>
            <a:ext cx="12211063" cy="6852400"/>
          </a:xfrm>
          <a:prstGeom prst="rect">
            <a:avLst/>
          </a:prstGeom>
        </p:spPr>
      </p:pic>
      <p:sp>
        <p:nvSpPr>
          <p:cNvPr id="5" name="Dikdörtgen 4"/>
          <p:cNvSpPr/>
          <p:nvPr/>
        </p:nvSpPr>
        <p:spPr bwMode="auto">
          <a:xfrm>
            <a:off x="-7339" y="5373217"/>
            <a:ext cx="12218402" cy="1484783"/>
          </a:xfrm>
          <a:prstGeom prst="rect">
            <a:avLst/>
          </a:prstGeom>
          <a:solidFill>
            <a:srgbClr val="004284">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tx1"/>
              </a:solidFill>
              <a:effectLst/>
              <a:latin typeface="Arial" charset="0"/>
            </a:endParaRPr>
          </a:p>
        </p:txBody>
      </p:sp>
      <p:sp>
        <p:nvSpPr>
          <p:cNvPr id="7" name="Metin kutusu 6">
            <a:extLst>
              <a:ext uri="{FF2B5EF4-FFF2-40B4-BE49-F238E27FC236}">
                <a16:creationId xmlns:a16="http://schemas.microsoft.com/office/drawing/2014/main" id="{C7E1487D-8ECA-4E5B-8A6F-51B9281F5ABA}"/>
              </a:ext>
            </a:extLst>
          </p:cNvPr>
          <p:cNvSpPr txBox="1"/>
          <p:nvPr/>
        </p:nvSpPr>
        <p:spPr>
          <a:xfrm>
            <a:off x="19062" y="5506777"/>
            <a:ext cx="12192001" cy="461665"/>
          </a:xfrm>
          <a:prstGeom prst="rect">
            <a:avLst/>
          </a:prstGeom>
          <a:noFill/>
        </p:spPr>
        <p:txBody>
          <a:bodyPr wrap="square" rtlCol="0">
            <a:spAutoFit/>
          </a:bodyPr>
          <a:lstStyle/>
          <a:p>
            <a:pPr lvl="0" algn="ctr" fontAlgn="base">
              <a:spcBef>
                <a:spcPct val="0"/>
              </a:spcBef>
              <a:spcAft>
                <a:spcPct val="0"/>
              </a:spcAft>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PERCEPTION IN TURKEY ON GERMANY</a:t>
            </a:r>
            <a:endParaRPr lang="tr-TR"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Dikdörtgen 1"/>
          <p:cNvSpPr/>
          <p:nvPr/>
        </p:nvSpPr>
        <p:spPr>
          <a:xfrm>
            <a:off x="-141462" y="5994922"/>
            <a:ext cx="12192000" cy="276999"/>
          </a:xfrm>
          <a:prstGeom prst="rect">
            <a:avLst/>
          </a:prstGeom>
        </p:spPr>
        <p:txBody>
          <a:bodyPr wrap="square">
            <a:spAutoFit/>
          </a:bodyPr>
          <a:lstStyle/>
          <a:p>
            <a:pPr algn="ctr"/>
            <a:r>
              <a:rPr lang="tr-TR" sz="1200" kern="0" dirty="0">
                <a:solidFill>
                  <a:schemeClr val="bg1"/>
                </a:solidFill>
                <a:latin typeface="Verdana" panose="020B0604030504040204" pitchFamily="34" charset="0"/>
                <a:ea typeface="Verdana" panose="020B0604030504040204" pitchFamily="34" charset="0"/>
                <a:cs typeface="Verdana" panose="020B0604030504040204" pitchFamily="34" charset="0"/>
              </a:rPr>
              <a:t>Quantitative </a:t>
            </a:r>
            <a:r>
              <a:rPr lang="en-US" sz="1200" kern="0" dirty="0">
                <a:solidFill>
                  <a:schemeClr val="bg1"/>
                </a:solidFill>
                <a:latin typeface="Verdana" panose="020B0604030504040204" pitchFamily="34" charset="0"/>
                <a:ea typeface="Verdana" panose="020B0604030504040204" pitchFamily="34" charset="0"/>
                <a:cs typeface="Verdana" panose="020B0604030504040204" pitchFamily="34" charset="0"/>
              </a:rPr>
              <a:t>Research</a:t>
            </a:r>
            <a:r>
              <a:rPr lang="tr-TR" sz="1200" kern="0" dirty="0">
                <a:solidFill>
                  <a:schemeClr val="bg1"/>
                </a:solidFill>
                <a:latin typeface="Verdana" panose="020B0604030504040204" pitchFamily="34" charset="0"/>
                <a:ea typeface="Verdana" panose="020B0604030504040204" pitchFamily="34" charset="0"/>
                <a:cs typeface="Verdana" panose="020B0604030504040204" pitchFamily="34" charset="0"/>
              </a:rPr>
              <a:t> Report| </a:t>
            </a:r>
            <a:r>
              <a:rPr lang="en-US" sz="1200" kern="0" dirty="0">
                <a:solidFill>
                  <a:schemeClr val="bg1"/>
                </a:solidFill>
                <a:latin typeface="Verdana" panose="020B0604030504040204" pitchFamily="34" charset="0"/>
                <a:ea typeface="Verdana" panose="020B0604030504040204" pitchFamily="34" charset="0"/>
                <a:cs typeface="Verdana" panose="020B0604030504040204" pitchFamily="34" charset="0"/>
              </a:rPr>
              <a:t>November</a:t>
            </a:r>
            <a:r>
              <a:rPr lang="tr-TR" sz="1200" kern="0" dirty="0">
                <a:solidFill>
                  <a:schemeClr val="bg1"/>
                </a:solidFill>
                <a:latin typeface="Verdana" panose="020B0604030504040204" pitchFamily="34" charset="0"/>
                <a:ea typeface="Verdana" panose="020B0604030504040204" pitchFamily="34" charset="0"/>
                <a:cs typeface="Verdana" panose="020B0604030504040204" pitchFamily="34" charset="0"/>
              </a:rPr>
              <a:t> 2021</a:t>
            </a:r>
          </a:p>
        </p:txBody>
      </p:sp>
      <p:sp>
        <p:nvSpPr>
          <p:cNvPr id="6" name="Dikdörtgen 1">
            <a:extLst>
              <a:ext uri="{FF2B5EF4-FFF2-40B4-BE49-F238E27FC236}">
                <a16:creationId xmlns:a16="http://schemas.microsoft.com/office/drawing/2014/main" id="{8BA6F4DA-0067-404A-AB08-335DE7C485A5}"/>
              </a:ext>
            </a:extLst>
          </p:cNvPr>
          <p:cNvSpPr/>
          <p:nvPr/>
        </p:nvSpPr>
        <p:spPr>
          <a:xfrm>
            <a:off x="-141462" y="6392883"/>
            <a:ext cx="12192000" cy="338554"/>
          </a:xfrm>
          <a:prstGeom prst="rect">
            <a:avLst/>
          </a:prstGeom>
        </p:spPr>
        <p:txBody>
          <a:bodyPr wrap="square">
            <a:spAutoFit/>
          </a:bodyPr>
          <a:lstStyle/>
          <a:p>
            <a:pPr algn="ctr"/>
            <a:r>
              <a:rPr lang="tr-TR" sz="16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PROF. DR. MUSTAFA AYDIN</a:t>
            </a:r>
          </a:p>
        </p:txBody>
      </p:sp>
      <p:pic>
        <p:nvPicPr>
          <p:cNvPr id="11" name="Resim 10"/>
          <p:cNvPicPr>
            <a:picLocks noChangeAspect="1"/>
          </p:cNvPicPr>
          <p:nvPr/>
        </p:nvPicPr>
        <p:blipFill rotWithShape="1">
          <a:blip r:embed="rId4" cstate="print">
            <a:extLst>
              <a:ext uri="{28A0092B-C50C-407E-A947-70E740481C1C}">
                <a14:useLocalDpi xmlns:a14="http://schemas.microsoft.com/office/drawing/2010/main" val="0"/>
              </a:ext>
            </a:extLst>
          </a:blip>
          <a:srcRect l="1215" t="3227" r="-699" b="20323"/>
          <a:stretch/>
        </p:blipFill>
        <p:spPr>
          <a:xfrm>
            <a:off x="9962306" y="513471"/>
            <a:ext cx="2088232" cy="701274"/>
          </a:xfrm>
          <a:prstGeom prst="rect">
            <a:avLst/>
          </a:prstGeom>
        </p:spPr>
      </p:pic>
      <p:pic>
        <p:nvPicPr>
          <p:cNvPr id="12" name="Resim 11">
            <a:extLst>
              <a:ext uri="{FF2B5EF4-FFF2-40B4-BE49-F238E27FC236}">
                <a16:creationId xmlns:a16="http://schemas.microsoft.com/office/drawing/2014/main" id="{861BF900-5925-B141-AA69-041A0D304DFF}"/>
              </a:ext>
            </a:extLst>
          </p:cNvPr>
          <p:cNvPicPr>
            <a:picLocks noChangeAspect="1"/>
          </p:cNvPicPr>
          <p:nvPr/>
        </p:nvPicPr>
        <p:blipFill>
          <a:blip r:embed="rId5"/>
          <a:stretch>
            <a:fillRect/>
          </a:stretch>
        </p:blipFill>
        <p:spPr>
          <a:xfrm>
            <a:off x="335360" y="260648"/>
            <a:ext cx="3463522" cy="1146373"/>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8EC5B810-3B80-0CD9-0141-1FA80636E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7238" y="299046"/>
            <a:ext cx="3543300" cy="4699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69150C6-9D74-4930-9E80-E1FCB59906DC}"/>
              </a:ext>
            </a:extLst>
          </p:cNvPr>
          <p:cNvGraphicFramePr/>
          <p:nvPr>
            <p:extLst>
              <p:ext uri="{D42A27DB-BD31-4B8C-83A1-F6EECF244321}">
                <p14:modId xmlns:p14="http://schemas.microsoft.com/office/powerpoint/2010/main" val="1757303135"/>
              </p:ext>
            </p:extLst>
          </p:nvPr>
        </p:nvGraphicFramePr>
        <p:xfrm>
          <a:off x="1775520" y="1700809"/>
          <a:ext cx="2888548"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3">
            <a:extLst>
              <a:ext uri="{FF2B5EF4-FFF2-40B4-BE49-F238E27FC236}">
                <a16:creationId xmlns:a16="http://schemas.microsoft.com/office/drawing/2014/main" id="{621A6096-10E5-42D9-BDF3-6B6B950A4EA2}"/>
              </a:ext>
            </a:extLst>
          </p:cNvPr>
          <p:cNvGraphicFramePr/>
          <p:nvPr>
            <p:extLst>
              <p:ext uri="{D42A27DB-BD31-4B8C-83A1-F6EECF244321}">
                <p14:modId xmlns:p14="http://schemas.microsoft.com/office/powerpoint/2010/main" val="1727943214"/>
              </p:ext>
            </p:extLst>
          </p:nvPr>
        </p:nvGraphicFramePr>
        <p:xfrm>
          <a:off x="7032104" y="1916833"/>
          <a:ext cx="2772083" cy="421615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3">
            <a:extLst>
              <a:ext uri="{FF2B5EF4-FFF2-40B4-BE49-F238E27FC236}">
                <a16:creationId xmlns:a16="http://schemas.microsoft.com/office/drawing/2014/main" id="{A22447A2-19AF-4730-B602-4F155F3DD6C1}"/>
              </a:ext>
            </a:extLst>
          </p:cNvPr>
          <p:cNvSpPr txBox="1">
            <a:spLocks noChangeArrowheads="1"/>
          </p:cNvSpPr>
          <p:nvPr/>
        </p:nvSpPr>
        <p:spPr bwMode="auto">
          <a:xfrm>
            <a:off x="1847528" y="1290246"/>
            <a:ext cx="3384376"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fontAlgn="auto">
              <a:spcBef>
                <a:spcPts val="0"/>
              </a:spcBef>
              <a:spcAft>
                <a:spcPts val="0"/>
              </a:spcAft>
              <a:defRPr/>
            </a:pPr>
            <a:r>
              <a:rPr lang="en-US" b="1" dirty="0">
                <a:latin typeface="Verdana"/>
              </a:rPr>
              <a:t>Socio-Economic Status</a:t>
            </a:r>
          </a:p>
        </p:txBody>
      </p:sp>
      <p:sp>
        <p:nvSpPr>
          <p:cNvPr id="7" name="Text Box 3">
            <a:extLst>
              <a:ext uri="{FF2B5EF4-FFF2-40B4-BE49-F238E27FC236}">
                <a16:creationId xmlns:a16="http://schemas.microsoft.com/office/drawing/2014/main" id="{72D615A1-5BC3-4563-86F5-50E02845F7F4}"/>
              </a:ext>
            </a:extLst>
          </p:cNvPr>
          <p:cNvSpPr txBox="1">
            <a:spLocks noChangeArrowheads="1"/>
          </p:cNvSpPr>
          <p:nvPr/>
        </p:nvSpPr>
        <p:spPr bwMode="auto">
          <a:xfrm>
            <a:off x="6924894" y="1290246"/>
            <a:ext cx="3189763"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fontAlgn="auto">
              <a:spcBef>
                <a:spcPts val="0"/>
              </a:spcBef>
              <a:spcAft>
                <a:spcPts val="0"/>
              </a:spcAft>
              <a:defRPr/>
            </a:pPr>
            <a:r>
              <a:rPr lang="en-US" b="1" dirty="0">
                <a:latin typeface="Verdana"/>
              </a:rPr>
              <a:t>Educational Level</a:t>
            </a:r>
          </a:p>
        </p:txBody>
      </p:sp>
      <p:sp>
        <p:nvSpPr>
          <p:cNvPr id="16" name="Metin kutusu 15"/>
          <p:cNvSpPr txBox="1"/>
          <p:nvPr/>
        </p:nvSpPr>
        <p:spPr>
          <a:xfrm>
            <a:off x="1847528" y="5733256"/>
            <a:ext cx="288854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effectLst/>
                <a:uLnTx/>
                <a:uFillTx/>
                <a:latin typeface="Verdana"/>
                <a:ea typeface="+mn-ea"/>
                <a:cs typeface="+mn-cs"/>
              </a:rPr>
              <a:t>AB:%19,0  C2:%53,3   DE:%27,8</a:t>
            </a:r>
          </a:p>
        </p:txBody>
      </p:sp>
      <p:sp>
        <p:nvSpPr>
          <p:cNvPr id="9" name="Metin kutusu 8">
            <a:extLst>
              <a:ext uri="{FF2B5EF4-FFF2-40B4-BE49-F238E27FC236}">
                <a16:creationId xmlns:a16="http://schemas.microsoft.com/office/drawing/2014/main" id="{324ECE7E-5B56-094B-975F-70F9CCB13CFB}"/>
              </a:ext>
            </a:extLst>
          </p:cNvPr>
          <p:cNvSpPr txBox="1"/>
          <p:nvPr/>
        </p:nvSpPr>
        <p:spPr>
          <a:xfrm>
            <a:off x="10114658" y="426120"/>
            <a:ext cx="1897020" cy="369332"/>
          </a:xfrm>
          <a:prstGeom prst="rect">
            <a:avLst/>
          </a:prstGeom>
          <a:noFill/>
        </p:spPr>
        <p:txBody>
          <a:bodyPr wrap="square" rtlCol="0">
            <a:spAutoFit/>
          </a:bodyPr>
          <a:lstStyle/>
          <a:p>
            <a:r>
              <a:rPr lang="en-US" b="1" dirty="0">
                <a:solidFill>
                  <a:srgbClr val="4472C4"/>
                </a:solidFill>
              </a:rPr>
              <a:t>Demography</a:t>
            </a:r>
            <a:r>
              <a:rPr lang="en-US" dirty="0"/>
              <a:t> </a:t>
            </a:r>
            <a:r>
              <a:rPr lang="en-US" dirty="0">
                <a:solidFill>
                  <a:srgbClr val="FF0000"/>
                </a:solidFill>
              </a:rPr>
              <a:t>(3)</a:t>
            </a:r>
          </a:p>
        </p:txBody>
      </p:sp>
      <p:sp>
        <p:nvSpPr>
          <p:cNvPr id="10" name="Text Box 4">
            <a:extLst>
              <a:ext uri="{FF2B5EF4-FFF2-40B4-BE49-F238E27FC236}">
                <a16:creationId xmlns:a16="http://schemas.microsoft.com/office/drawing/2014/main" id="{D0BFC443-7AD7-D34E-BECE-2D36F898D437}"/>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420383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C912418B-7F98-4F06-A08A-88BC1F150EBB}"/>
              </a:ext>
            </a:extLst>
          </p:cNvPr>
          <p:cNvSpPr txBox="1">
            <a:spLocks noChangeArrowheads="1"/>
          </p:cNvSpPr>
          <p:nvPr/>
        </p:nvSpPr>
        <p:spPr bwMode="auto">
          <a:xfrm>
            <a:off x="3444379" y="1124744"/>
            <a:ext cx="5301126"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fontAlgn="auto">
              <a:spcBef>
                <a:spcPts val="0"/>
              </a:spcBef>
              <a:spcAft>
                <a:spcPts val="0"/>
              </a:spcAft>
              <a:defRPr/>
            </a:pPr>
            <a:r>
              <a:rPr lang="en-US" b="1" dirty="0">
                <a:latin typeface="Verdana"/>
              </a:rPr>
              <a:t>Occupational Distribution</a:t>
            </a:r>
          </a:p>
        </p:txBody>
      </p:sp>
      <p:graphicFrame>
        <p:nvGraphicFramePr>
          <p:cNvPr id="4" name="Content Placeholder 6">
            <a:extLst>
              <a:ext uri="{FF2B5EF4-FFF2-40B4-BE49-F238E27FC236}">
                <a16:creationId xmlns:a16="http://schemas.microsoft.com/office/drawing/2014/main" id="{42A48850-488B-481C-BE61-479865646F7A}"/>
              </a:ext>
            </a:extLst>
          </p:cNvPr>
          <p:cNvGraphicFramePr>
            <a:graphicFrameLocks/>
          </p:cNvGraphicFramePr>
          <p:nvPr>
            <p:extLst>
              <p:ext uri="{D42A27DB-BD31-4B8C-83A1-F6EECF244321}">
                <p14:modId xmlns:p14="http://schemas.microsoft.com/office/powerpoint/2010/main" val="2259829168"/>
              </p:ext>
            </p:extLst>
          </p:nvPr>
        </p:nvGraphicFramePr>
        <p:xfrm>
          <a:off x="1055440" y="1535307"/>
          <a:ext cx="10297145" cy="4702003"/>
        </p:xfrm>
        <a:graphic>
          <a:graphicData uri="http://schemas.openxmlformats.org/drawingml/2006/table">
            <a:tbl>
              <a:tblPr firstRow="1" bandRow="1"/>
              <a:tblGrid>
                <a:gridCol w="2674989">
                  <a:extLst>
                    <a:ext uri="{9D8B030D-6E8A-4147-A177-3AD203B41FA5}">
                      <a16:colId xmlns:a16="http://schemas.microsoft.com/office/drawing/2014/main" val="1565100653"/>
                    </a:ext>
                  </a:extLst>
                </a:gridCol>
                <a:gridCol w="6890937">
                  <a:extLst>
                    <a:ext uri="{9D8B030D-6E8A-4147-A177-3AD203B41FA5}">
                      <a16:colId xmlns:a16="http://schemas.microsoft.com/office/drawing/2014/main" val="20000"/>
                    </a:ext>
                  </a:extLst>
                </a:gridCol>
                <a:gridCol w="731219">
                  <a:extLst>
                    <a:ext uri="{9D8B030D-6E8A-4147-A177-3AD203B41FA5}">
                      <a16:colId xmlns:a16="http://schemas.microsoft.com/office/drawing/2014/main" val="20001"/>
                    </a:ext>
                  </a:extLst>
                </a:gridCol>
              </a:tblGrid>
              <a:tr h="365297">
                <a:tc>
                  <a:txBody>
                    <a:bodyPr/>
                    <a:lstStyle/>
                    <a:p>
                      <a:pPr algn="l" fontAlgn="b"/>
                      <a:r>
                        <a:rPr lang="en-US" sz="1200" b="1" u="none" strike="noStrike" noProof="0" dirty="0">
                          <a:solidFill>
                            <a:schemeClr val="tx1"/>
                          </a:solidFill>
                          <a:effectLst/>
                          <a:latin typeface="Verdana" panose="020B0604030504040204" pitchFamily="34" charset="0"/>
                          <a:ea typeface="Verdana" panose="020B0604030504040204" pitchFamily="34" charset="0"/>
                        </a:rPr>
                        <a:t>Job Status</a:t>
                      </a:r>
                    </a:p>
                  </a:txBody>
                  <a:tcPr marL="9525" marR="9525" marT="9525" marB="0" anchor="ctr">
                    <a:lnL w="6350" cap="flat" cmpd="sng" algn="ctr">
                      <a:no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1200" b="1" u="none" strike="noStrike" noProof="0" dirty="0">
                          <a:solidFill>
                            <a:schemeClr val="tx1"/>
                          </a:solidFill>
                          <a:effectLst/>
                          <a:latin typeface="Verdana" panose="020B0604030504040204" pitchFamily="34" charset="0"/>
                          <a:ea typeface="Verdana" panose="020B0604030504040204" pitchFamily="34" charset="0"/>
                        </a:rPr>
                        <a:t>Occupation</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1200" b="1" i="0" u="none" strike="noStrike" noProof="0" dirty="0">
                          <a:solidFill>
                            <a:schemeClr val="tx1"/>
                          </a:solidFill>
                          <a:effectLst/>
                          <a:latin typeface="Verdana" panose="020B0604030504040204" pitchFamily="34" charset="0"/>
                          <a:ea typeface="Verdana" panose="020B0604030504040204" pitchFamily="34" charset="0"/>
                        </a:rPr>
                        <a:t>%</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97123">
                <a:tc rowSpan="8">
                  <a:txBody>
                    <a:bodyPr/>
                    <a:lstStyle/>
                    <a:p>
                      <a:pPr algn="ctr" fontAlgn="b"/>
                      <a:r>
                        <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rPr>
                        <a:t>Self-employed</a:t>
                      </a:r>
                    </a:p>
                    <a:p>
                      <a:pPr algn="ctr" fontAlgn="b"/>
                      <a:r>
                        <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rPr>
                        <a:t>%4,9</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Business Owner (1-5 employees)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1,3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712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Mobile – self-employed</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0,9</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97123">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Stand Alone, shop owner, craftsman, taxi driver</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0,9</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1327"/>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Freelance Expert</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2581893"/>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Farmer</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0,4</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123">
                <a:tc vMerge="1">
                  <a:txBody>
                    <a:bodyPr/>
                    <a:lstStyle/>
                    <a:p>
                      <a:endParaRPr lang="tr-TR"/>
                    </a:p>
                  </a:txBody>
                  <a:tcPr/>
                </a:tc>
                <a:tc>
                  <a:txBody>
                    <a:bodyPr/>
                    <a:lstStyle/>
                    <a:p>
                      <a:pPr algn="l" rtl="0" fontAlgn="t"/>
                      <a:r>
                        <a:rPr lang="en-US" sz="1000" b="0" i="0" u="none" strike="noStrike" noProof="0" dirty="0">
                          <a:solidFill>
                            <a:schemeClr val="tx1"/>
                          </a:solidFill>
                          <a:effectLst/>
                          <a:latin typeface="Verdana" panose="020B0604030504040204" pitchFamily="34" charset="0"/>
                        </a:rPr>
                        <a:t>Business Owner (11-20 employees)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8037722"/>
                  </a:ext>
                </a:extLst>
              </a:tr>
              <a:tr h="197123">
                <a:tc vMerge="1">
                  <a:txBody>
                    <a:bodyPr/>
                    <a:lstStyle/>
                    <a:p>
                      <a:endParaRPr lang="tr-TR"/>
                    </a:p>
                  </a:txBody>
                  <a:tcPr/>
                </a:tc>
                <a:tc>
                  <a:txBody>
                    <a:bodyPr/>
                    <a:lstStyle/>
                    <a:p>
                      <a:pPr algn="l" rtl="0" fontAlgn="t"/>
                      <a:r>
                        <a:rPr lang="en-US" sz="1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Business Owner (6-10 employees)</a:t>
                      </a:r>
                    </a:p>
                  </a:txBody>
                  <a:tcPr marL="9525" marR="9525" marT="9525"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0,2</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3906149"/>
                  </a:ext>
                </a:extLst>
              </a:tr>
              <a:tr h="197123">
                <a:tc vMerge="1">
                  <a:txBody>
                    <a:bodyPr/>
                    <a:lstStyle/>
                    <a:p>
                      <a:pPr algn="l" fontAlgn="t"/>
                      <a:endParaRPr lang="tr-TR" sz="1200" b="0" i="0" u="none" strike="noStrike" dirty="0">
                        <a:solidFill>
                          <a:schemeClr val="bg1">
                            <a:lumMod val="50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Business Owner (20+ employees)</a:t>
                      </a:r>
                    </a:p>
                  </a:txBody>
                  <a:tcPr marL="9525" marR="9525" marT="9525"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0,2</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7123">
                <a:tc rowSpan="10">
                  <a:txBody>
                    <a:bodyPr/>
                    <a:lstStyle/>
                    <a:p>
                      <a:pPr algn="ctr" fontAlgn="b"/>
                      <a:r>
                        <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rPr>
                        <a:t> Salaried-employees</a:t>
                      </a:r>
                    </a:p>
                    <a:p>
                      <a:pPr algn="ctr" fontAlgn="b"/>
                      <a:r>
                        <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rPr>
                        <a:t>%63,5</a:t>
                      </a:r>
                    </a:p>
                    <a:p>
                      <a:pPr algn="ctr" fontAlgn="b"/>
                      <a:endPar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Proletarian/servant – regular worker </a:t>
                      </a:r>
                    </a:p>
                  </a:txBody>
                  <a:tcPr marL="9525" marR="9525" marT="9525"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000" b="0" i="0" u="none" strike="noStrike" kern="1200" noProof="0" dirty="0">
                          <a:solidFill>
                            <a:schemeClr val="tx1"/>
                          </a:solidFill>
                          <a:effectLst/>
                          <a:latin typeface="Verdana" panose="020B0604030504040204" pitchFamily="34" charset="0"/>
                          <a:ea typeface="+mn-ea"/>
                          <a:cs typeface="+mn-cs"/>
                        </a:rPr>
                        <a:t>27,6</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583678"/>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Proletarian/servant – piece work </a:t>
                      </a:r>
                    </a:p>
                  </a:txBody>
                  <a:tcPr marL="9525" marR="9525" marT="9525"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000" b="0" i="0" u="none" strike="noStrike" kern="1200" noProof="0" dirty="0">
                          <a:solidFill>
                            <a:schemeClr val="tx1"/>
                          </a:solidFill>
                          <a:effectLst/>
                          <a:latin typeface="Verdana" panose="020B0604030504040204" pitchFamily="34" charset="0"/>
                          <a:ea typeface="+mn-ea"/>
                          <a:cs typeface="+mn-cs"/>
                        </a:rPr>
                        <a:t>24,5</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51490082"/>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Officer / technical staff / specialist etc.</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10,4</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6231096"/>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Foreman/Journeyman</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7,7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0573479"/>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Executive (1-5 employees)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565030"/>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Military person</a:t>
                      </a:r>
                      <a:r>
                        <a:rPr lang="tr-TR" sz="1000" b="0" i="0" u="none" strike="noStrike" noProof="0" dirty="0">
                          <a:solidFill>
                            <a:schemeClr val="tx1"/>
                          </a:solidFill>
                          <a:effectLst/>
                          <a:latin typeface="Verdana" panose="020B0604030504040204" pitchFamily="34" charset="0"/>
                        </a:rPr>
                        <a:t>n</a:t>
                      </a:r>
                      <a:r>
                        <a:rPr lang="en-US" sz="1000" b="0" i="0" u="none" strike="noStrike" noProof="0" dirty="0">
                          <a:solidFill>
                            <a:schemeClr val="tx1"/>
                          </a:solidFill>
                          <a:effectLst/>
                          <a:latin typeface="Verdana" panose="020B0604030504040204" pitchFamily="34" charset="0"/>
                        </a:rPr>
                        <a:t>el </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0,4</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588291"/>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Waged-qualified expert </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89833"/>
                  </a:ext>
                </a:extLst>
              </a:tr>
              <a:tr h="197123">
                <a:tc vMerge="1">
                  <a:txBody>
                    <a:bodyPr/>
                    <a:lstStyle/>
                    <a:p>
                      <a:pPr algn="l" fontAlgn="t"/>
                      <a:endParaRPr lang="tr-TR" sz="1200" b="0" i="0" u="none" strike="noStrike" dirty="0">
                        <a:solidFill>
                          <a:schemeClr val="bg1">
                            <a:lumMod val="50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000" b="0" i="0" u="none" strike="noStrike" noProof="0" dirty="0">
                          <a:solidFill>
                            <a:schemeClr val="tx1"/>
                          </a:solidFill>
                          <a:effectLst/>
                          <a:latin typeface="Verdana" panose="020B0604030504040204" pitchFamily="34" charset="0"/>
                        </a:rPr>
                        <a:t>Executive (6-10 employees)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0,3</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7123">
                <a:tc vMerge="1">
                  <a:txBody>
                    <a:bodyPr/>
                    <a:lstStyle/>
                    <a:p>
                      <a:pPr algn="l" fontAlgn="t"/>
                      <a:endParaRPr lang="tr-TR" sz="1200" b="0" i="0" u="none" strike="noStrike" dirty="0">
                        <a:solidFill>
                          <a:schemeClr val="bg1">
                            <a:lumMod val="50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000" b="0" i="0" u="none" strike="noStrike" noProof="0" dirty="0">
                          <a:solidFill>
                            <a:schemeClr val="tx1"/>
                          </a:solidFill>
                          <a:effectLst/>
                          <a:latin typeface="Verdana" panose="020B0604030504040204" pitchFamily="34" charset="0"/>
                        </a:rPr>
                        <a:t>Executive (20+ employees)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0,2</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7123">
                <a:tc vMerge="1">
                  <a:txBody>
                    <a:bodyPr/>
                    <a:lstStyle/>
                    <a:p>
                      <a:pPr algn="ctr" fontAlgn="b"/>
                      <a:endParaRPr lang="tr-TR" sz="1200" b="1" i="0" u="none" strike="noStrike" kern="1200" dirty="0">
                        <a:solidFill>
                          <a:schemeClr val="bg1">
                            <a:lumMod val="50000"/>
                          </a:schemeClr>
                        </a:solidFill>
                        <a:effectLst/>
                        <a:latin typeface="Verdana" panose="020B0604030504040204" pitchFamily="34" charset="0"/>
                        <a:ea typeface="Verdana" panose="020B0604030504040204" pitchFamily="34" charset="0"/>
                        <a:cs typeface="+mn-cs"/>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000" b="0" i="0" u="none" strike="noStrike" noProof="0" dirty="0">
                          <a:solidFill>
                            <a:schemeClr val="tx1"/>
                          </a:solidFill>
                          <a:effectLst/>
                          <a:latin typeface="Verdana" panose="020B0604030504040204" pitchFamily="34" charset="0"/>
                        </a:rPr>
                        <a:t>Executive (11-20 employees)</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0,1</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272459"/>
                  </a:ext>
                </a:extLst>
              </a:tr>
              <a:tr h="197123">
                <a:tc rowSpan="4">
                  <a:txBody>
                    <a:bodyPr/>
                    <a:lstStyle/>
                    <a:p>
                      <a:pPr algn="ctr" fontAlgn="b"/>
                      <a:r>
                        <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rPr>
                        <a:t>Unemployed</a:t>
                      </a:r>
                    </a:p>
                    <a:p>
                      <a:pPr algn="ctr" fontAlgn="b"/>
                      <a:r>
                        <a:rPr lang="en-US" sz="1200" b="1" i="0" u="none" strike="noStrike" kern="1200" noProof="0" dirty="0">
                          <a:solidFill>
                            <a:schemeClr val="tx1"/>
                          </a:solidFill>
                          <a:effectLst/>
                          <a:latin typeface="Verdana" panose="020B0604030504040204" pitchFamily="34" charset="0"/>
                          <a:ea typeface="Verdana" panose="020B0604030504040204" pitchFamily="34" charset="0"/>
                          <a:cs typeface="+mn-cs"/>
                        </a:rPr>
                        <a:t>%22,9</a:t>
                      </a: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Pensioner</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7,5</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6514110"/>
                  </a:ext>
                </a:extLst>
              </a:tr>
              <a:tr h="197123">
                <a:tc vMerge="1">
                  <a:txBody>
                    <a:bodyPr/>
                    <a:lstStyle/>
                    <a:p>
                      <a:endParaRPr lang="tr-TR"/>
                    </a:p>
                  </a:txBody>
                  <a:tcPr/>
                </a:tc>
                <a:tc>
                  <a:txBody>
                    <a:bodyPr/>
                    <a:lstStyle/>
                    <a:p>
                      <a:pPr algn="l" rtl="0" fontAlgn="t"/>
                      <a:r>
                        <a:rPr lang="en-US" sz="1000" b="0" i="0" u="none" strike="noStrike" noProof="0" dirty="0">
                          <a:solidFill>
                            <a:schemeClr val="tx1"/>
                          </a:solidFill>
                          <a:effectLst/>
                          <a:latin typeface="Verdana" panose="020B0604030504040204" pitchFamily="34" charset="0"/>
                        </a:rPr>
                        <a:t>Housewife</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7,0</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6475165"/>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Student</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4,7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353450"/>
                  </a:ext>
                </a:extLst>
              </a:tr>
              <a:tr h="197123">
                <a:tc vMerge="1">
                  <a:txBody>
                    <a:bodyPr/>
                    <a:lstStyle/>
                    <a:p>
                      <a:pPr algn="l" fontAlgn="t"/>
                      <a:endParaRPr lang="tr-TR" sz="1200" b="0" i="0" u="none" strike="noStrike" dirty="0">
                        <a:solidFill>
                          <a:schemeClr val="tx2">
                            <a:lumMod val="75000"/>
                          </a:schemeClr>
                        </a:solidFill>
                        <a:effectLst/>
                        <a:latin typeface="+mj-lt"/>
                      </a:endParaRPr>
                    </a:p>
                  </a:txBody>
                  <a:tcPr marL="9525" marR="9525" marT="9525"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l" rtl="0" fontAlgn="t"/>
                      <a:r>
                        <a:rPr lang="en-US" sz="1000" b="0" i="0" u="none" strike="noStrike" noProof="0" dirty="0">
                          <a:solidFill>
                            <a:schemeClr val="tx1"/>
                          </a:solidFill>
                          <a:effectLst/>
                          <a:latin typeface="Verdana" panose="020B0604030504040204" pitchFamily="34" charset="0"/>
                        </a:rPr>
                        <a:t>Unemployed-not working</a:t>
                      </a:r>
                    </a:p>
                  </a:txBody>
                  <a:tcPr marL="7620" marR="7620" marT="7620" marB="0">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kern="1200" noProof="0" dirty="0">
                          <a:solidFill>
                            <a:schemeClr val="tx1"/>
                          </a:solidFill>
                          <a:effectLst/>
                          <a:latin typeface="Verdana" panose="020B0604030504040204" pitchFamily="34" charset="0"/>
                          <a:ea typeface="+mn-ea"/>
                          <a:cs typeface="+mn-cs"/>
                        </a:rPr>
                        <a:t>3,7</a:t>
                      </a:r>
                    </a:p>
                  </a:txBody>
                  <a:tcPr marL="7620" marR="7620" marT="7620" marB="0" anchor="ctr">
                    <a:lnL w="3175" cap="flat" cmpd="sng" algn="ctr">
                      <a:solidFill>
                        <a:srgbClr val="FFFFFF">
                          <a:lumMod val="65000"/>
                        </a:srgbClr>
                      </a:solidFill>
                      <a:prstDash val="solid"/>
                      <a:round/>
                      <a:headEnd type="none" w="med" len="med"/>
                      <a:tailEnd type="none" w="med" len="med"/>
                    </a:lnL>
                    <a:lnR w="3175" cap="flat" cmpd="sng" algn="ctr">
                      <a:solidFill>
                        <a:srgbClr val="FFFFFF">
                          <a:lumMod val="65000"/>
                        </a:srgbClr>
                      </a:solidFill>
                      <a:prstDash val="solid"/>
                      <a:round/>
                      <a:headEnd type="none" w="med" len="med"/>
                      <a:tailEnd type="none" w="med" len="med"/>
                    </a:lnR>
                    <a:lnT w="3175" cap="flat" cmpd="sng" algn="ctr">
                      <a:solidFill>
                        <a:srgbClr val="FFFFFF">
                          <a:lumMod val="65000"/>
                        </a:srgbClr>
                      </a:solidFill>
                      <a:prstDash val="solid"/>
                      <a:round/>
                      <a:headEnd type="none" w="med" len="med"/>
                      <a:tailEnd type="none" w="med" len="med"/>
                    </a:lnT>
                    <a:lnB w="3175"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6057917"/>
                  </a:ext>
                </a:extLst>
              </a:tr>
            </a:tbl>
          </a:graphicData>
        </a:graphic>
      </p:graphicFrame>
      <p:sp>
        <p:nvSpPr>
          <p:cNvPr id="6" name="Metin kutusu 5">
            <a:extLst>
              <a:ext uri="{FF2B5EF4-FFF2-40B4-BE49-F238E27FC236}">
                <a16:creationId xmlns:a16="http://schemas.microsoft.com/office/drawing/2014/main" id="{324ECE7E-5B56-094B-975F-70F9CCB13CFB}"/>
              </a:ext>
            </a:extLst>
          </p:cNvPr>
          <p:cNvSpPr txBox="1"/>
          <p:nvPr/>
        </p:nvSpPr>
        <p:spPr>
          <a:xfrm>
            <a:off x="10114658" y="426120"/>
            <a:ext cx="1897020" cy="369332"/>
          </a:xfrm>
          <a:prstGeom prst="rect">
            <a:avLst/>
          </a:prstGeom>
          <a:noFill/>
        </p:spPr>
        <p:txBody>
          <a:bodyPr wrap="square" rtlCol="0">
            <a:spAutoFit/>
          </a:bodyPr>
          <a:lstStyle/>
          <a:p>
            <a:r>
              <a:rPr lang="en-US" b="1" dirty="0">
                <a:solidFill>
                  <a:srgbClr val="4472C4"/>
                </a:solidFill>
              </a:rPr>
              <a:t>Demography</a:t>
            </a:r>
            <a:r>
              <a:rPr lang="en-US" dirty="0"/>
              <a:t> </a:t>
            </a:r>
            <a:r>
              <a:rPr lang="en-US" dirty="0">
                <a:solidFill>
                  <a:srgbClr val="FF0000"/>
                </a:solidFill>
              </a:rPr>
              <a:t>(4)</a:t>
            </a:r>
          </a:p>
        </p:txBody>
      </p:sp>
      <p:sp>
        <p:nvSpPr>
          <p:cNvPr id="7" name="Text Box 4">
            <a:extLst>
              <a:ext uri="{FF2B5EF4-FFF2-40B4-BE49-F238E27FC236}">
                <a16:creationId xmlns:a16="http://schemas.microsoft.com/office/drawing/2014/main" id="{69CB73AA-0953-5043-B0B1-113B7A41F832}"/>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78438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199456" y="2420888"/>
            <a:ext cx="6912768" cy="2024062"/>
          </a:xfrm>
        </p:spPr>
        <p:txBody>
          <a:bodyPr/>
          <a:lstStyle/>
          <a:p>
            <a:pPr eaLnBrk="1" hangingPunct="1"/>
            <a:r>
              <a:rPr lang="en-US" dirty="0">
                <a:solidFill>
                  <a:schemeClr val="bg1"/>
                </a:solidFill>
              </a:rPr>
              <a:t>General Perception on Countries</a:t>
            </a:r>
          </a:p>
        </p:txBody>
      </p:sp>
    </p:spTree>
    <p:extLst>
      <p:ext uri="{BB962C8B-B14F-4D97-AF65-F5344CB8AC3E}">
        <p14:creationId xmlns:p14="http://schemas.microsoft.com/office/powerpoint/2010/main" val="26170007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495600" y="911229"/>
            <a:ext cx="8572559" cy="369332"/>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Partners of Turkey</a:t>
            </a:r>
          </a:p>
        </p:txBody>
      </p:sp>
      <p:sp>
        <p:nvSpPr>
          <p:cNvPr id="13" name="Rectangle 2">
            <a:extLst>
              <a:ext uri="{FF2B5EF4-FFF2-40B4-BE49-F238E27FC236}">
                <a16:creationId xmlns:a16="http://schemas.microsoft.com/office/drawing/2014/main" id="{DB1B74BB-0085-4CBA-88CC-2B704BBC3346}"/>
              </a:ext>
            </a:extLst>
          </p:cNvPr>
          <p:cNvSpPr txBox="1">
            <a:spLocks noChangeArrowheads="1"/>
          </p:cNvSpPr>
          <p:nvPr/>
        </p:nvSpPr>
        <p:spPr>
          <a:xfrm>
            <a:off x="280497" y="465801"/>
            <a:ext cx="11593288" cy="593396"/>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en-US" sz="1400" b="0" kern="0" dirty="0">
              <a:solidFill>
                <a:schemeClr val="tx1"/>
              </a:solidFill>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4058210359"/>
              </p:ext>
            </p:extLst>
          </p:nvPr>
        </p:nvGraphicFramePr>
        <p:xfrm>
          <a:off x="3071664" y="1643201"/>
          <a:ext cx="5904289" cy="4810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040281988"/>
              </p:ext>
            </p:extLst>
          </p:nvPr>
        </p:nvGraphicFramePr>
        <p:xfrm>
          <a:off x="8560426" y="1725988"/>
          <a:ext cx="487902" cy="4439316"/>
        </p:xfrm>
        <a:graphic>
          <a:graphicData uri="http://schemas.openxmlformats.org/drawingml/2006/table">
            <a:tbl>
              <a:tblPr>
                <a:tableStyleId>{5C22544A-7EE6-4342-B048-85BDC9FD1C3A}</a:tableStyleId>
              </a:tblPr>
              <a:tblGrid>
                <a:gridCol w="487902">
                  <a:extLst>
                    <a:ext uri="{9D8B030D-6E8A-4147-A177-3AD203B41FA5}">
                      <a16:colId xmlns:a16="http://schemas.microsoft.com/office/drawing/2014/main" val="3865387942"/>
                    </a:ext>
                  </a:extLst>
                </a:gridCol>
              </a:tblGrid>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73,6</a:t>
                      </a:r>
                    </a:p>
                  </a:txBody>
                  <a:tcPr marL="7620" marR="7620" marT="7620" marB="0" anchor="ctr">
                    <a:noFill/>
                  </a:tcPr>
                </a:tc>
                <a:extLst>
                  <a:ext uri="{0D108BD9-81ED-4DB2-BD59-A6C34878D82A}">
                    <a16:rowId xmlns:a16="http://schemas.microsoft.com/office/drawing/2014/main" val="4240185623"/>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69,2</a:t>
                      </a:r>
                    </a:p>
                  </a:txBody>
                  <a:tcPr marL="7620" marR="7620" marT="7620" marB="0" anchor="ctr">
                    <a:noFill/>
                  </a:tcPr>
                </a:tc>
                <a:extLst>
                  <a:ext uri="{0D108BD9-81ED-4DB2-BD59-A6C34878D82A}">
                    <a16:rowId xmlns:a16="http://schemas.microsoft.com/office/drawing/2014/main" val="390663382"/>
                  </a:ext>
                </a:extLst>
              </a:tr>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65,6</a:t>
                      </a:r>
                    </a:p>
                  </a:txBody>
                  <a:tcPr marL="7620" marR="7620" marT="7620" marB="0" anchor="ctr">
                    <a:noFill/>
                  </a:tcPr>
                </a:tc>
                <a:extLst>
                  <a:ext uri="{0D108BD9-81ED-4DB2-BD59-A6C34878D82A}">
                    <a16:rowId xmlns:a16="http://schemas.microsoft.com/office/drawing/2014/main" val="160952254"/>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45,3</a:t>
                      </a:r>
                    </a:p>
                  </a:txBody>
                  <a:tcPr marL="7620" marR="7620" marT="7620" marB="0" anchor="ctr">
                    <a:noFill/>
                  </a:tcPr>
                </a:tc>
                <a:extLst>
                  <a:ext uri="{0D108BD9-81ED-4DB2-BD59-A6C34878D82A}">
                    <a16:rowId xmlns:a16="http://schemas.microsoft.com/office/drawing/2014/main" val="1807394057"/>
                  </a:ext>
                </a:extLst>
              </a:tr>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42,6</a:t>
                      </a:r>
                    </a:p>
                  </a:txBody>
                  <a:tcPr marL="7620" marR="7620" marT="7620" marB="0" anchor="ctr">
                    <a:noFill/>
                  </a:tcPr>
                </a:tc>
                <a:extLst>
                  <a:ext uri="{0D108BD9-81ED-4DB2-BD59-A6C34878D82A}">
                    <a16:rowId xmlns:a16="http://schemas.microsoft.com/office/drawing/2014/main" val="2076076548"/>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40,1</a:t>
                      </a:r>
                    </a:p>
                  </a:txBody>
                  <a:tcPr marL="7620" marR="7620" marT="7620" marB="0" anchor="ctr">
                    <a:noFill/>
                  </a:tcPr>
                </a:tc>
                <a:extLst>
                  <a:ext uri="{0D108BD9-81ED-4DB2-BD59-A6C34878D82A}">
                    <a16:rowId xmlns:a16="http://schemas.microsoft.com/office/drawing/2014/main" val="1579849627"/>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33,3</a:t>
                      </a:r>
                    </a:p>
                  </a:txBody>
                  <a:tcPr marL="7620" marR="7620" marT="7620" marB="0" anchor="ctr">
                    <a:noFill/>
                  </a:tcPr>
                </a:tc>
                <a:extLst>
                  <a:ext uri="{0D108BD9-81ED-4DB2-BD59-A6C34878D82A}">
                    <a16:rowId xmlns:a16="http://schemas.microsoft.com/office/drawing/2014/main" val="3860892762"/>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31,7</a:t>
                      </a:r>
                    </a:p>
                  </a:txBody>
                  <a:tcPr marL="7620" marR="7620" marT="7620" marB="0" anchor="ctr">
                    <a:noFill/>
                  </a:tcPr>
                </a:tc>
                <a:extLst>
                  <a:ext uri="{0D108BD9-81ED-4DB2-BD59-A6C34878D82A}">
                    <a16:rowId xmlns:a16="http://schemas.microsoft.com/office/drawing/2014/main" val="3579694329"/>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25,0</a:t>
                      </a:r>
                    </a:p>
                  </a:txBody>
                  <a:tcPr marL="7620" marR="7620" marT="7620" marB="0" anchor="ctr">
                    <a:noFill/>
                  </a:tcPr>
                </a:tc>
                <a:extLst>
                  <a:ext uri="{0D108BD9-81ED-4DB2-BD59-A6C34878D82A}">
                    <a16:rowId xmlns:a16="http://schemas.microsoft.com/office/drawing/2014/main" val="4238021513"/>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15,6</a:t>
                      </a:r>
                    </a:p>
                  </a:txBody>
                  <a:tcPr marL="7620" marR="7620" marT="7620" marB="0" anchor="ctr">
                    <a:noFill/>
                  </a:tcPr>
                </a:tc>
                <a:extLst>
                  <a:ext uri="{0D108BD9-81ED-4DB2-BD59-A6C34878D82A}">
                    <a16:rowId xmlns:a16="http://schemas.microsoft.com/office/drawing/2014/main" val="2009421403"/>
                  </a:ext>
                </a:extLst>
              </a:tr>
              <a:tr h="369943">
                <a:tc>
                  <a:txBody>
                    <a:bodyPr/>
                    <a:lstStyle/>
                    <a:p>
                      <a:pPr algn="ctr" fontAlgn="b"/>
                      <a:r>
                        <a:rPr lang="tr-TR" sz="900" b="0" i="0" u="none" strike="noStrike">
                          <a:solidFill>
                            <a:schemeClr val="tx1"/>
                          </a:solidFill>
                          <a:effectLst/>
                          <a:latin typeface="Verdana" panose="020B0604030504040204" pitchFamily="34" charset="0"/>
                          <a:ea typeface="Verdana" panose="020B0604030504040204" pitchFamily="34" charset="0"/>
                        </a:rPr>
                        <a:t>10,3</a:t>
                      </a:r>
                    </a:p>
                  </a:txBody>
                  <a:tcPr marL="7620" marR="7620" marT="7620" marB="0" anchor="ctr">
                    <a:noFill/>
                  </a:tcPr>
                </a:tc>
                <a:extLst>
                  <a:ext uri="{0D108BD9-81ED-4DB2-BD59-A6C34878D82A}">
                    <a16:rowId xmlns:a16="http://schemas.microsoft.com/office/drawing/2014/main" val="3713207587"/>
                  </a:ext>
                </a:extLst>
              </a:tr>
              <a:tr h="369943">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9,5</a:t>
                      </a:r>
                    </a:p>
                  </a:txBody>
                  <a:tcPr marL="7620" marR="7620" marT="7620" marB="0" anchor="ctr">
                    <a:noFill/>
                  </a:tcPr>
                </a:tc>
                <a:extLst>
                  <a:ext uri="{0D108BD9-81ED-4DB2-BD59-A6C34878D82A}">
                    <a16:rowId xmlns:a16="http://schemas.microsoft.com/office/drawing/2014/main" val="166816539"/>
                  </a:ext>
                </a:extLst>
              </a:tr>
            </a:tbl>
          </a:graphicData>
        </a:graphic>
      </p:graphicFrame>
      <p:sp>
        <p:nvSpPr>
          <p:cNvPr id="16" name="Metin kutusu 15"/>
          <p:cNvSpPr txBox="1"/>
          <p:nvPr/>
        </p:nvSpPr>
        <p:spPr>
          <a:xfrm>
            <a:off x="8400256" y="1583214"/>
            <a:ext cx="800307" cy="261610"/>
          </a:xfrm>
          <a:prstGeom prst="rect">
            <a:avLst/>
          </a:prstGeom>
          <a:noFill/>
        </p:spPr>
        <p:txBody>
          <a:bodyPr wrap="square" rtlCol="0">
            <a:spAutoFit/>
          </a:bodyPr>
          <a:lstStyle/>
          <a:p>
            <a:pPr algn="ctr"/>
            <a:r>
              <a:rPr lang="en-US" sz="1100" b="1" dirty="0">
                <a:latin typeface="+mj-lt"/>
              </a:rPr>
              <a:t>To</a:t>
            </a:r>
            <a:r>
              <a:rPr lang="tr-TR" sz="1100" b="1" dirty="0">
                <a:latin typeface="+mj-lt"/>
              </a:rPr>
              <a:t>tal</a:t>
            </a:r>
            <a:endParaRPr lang="en-US" sz="1100" b="1" dirty="0">
              <a:latin typeface="+mj-lt"/>
            </a:endParaRPr>
          </a:p>
        </p:txBody>
      </p:sp>
      <p:sp>
        <p:nvSpPr>
          <p:cNvPr id="10" name="Metin kutusu 9"/>
          <p:cNvSpPr txBox="1"/>
          <p:nvPr/>
        </p:nvSpPr>
        <p:spPr>
          <a:xfrm>
            <a:off x="9377106" y="5517232"/>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Totals are below 9.5 are not listed</a:t>
            </a:r>
          </a:p>
        </p:txBody>
      </p:sp>
      <p:sp>
        <p:nvSpPr>
          <p:cNvPr id="11"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711624" y="1316776"/>
            <a:ext cx="8208912"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list the countries that you think are the 5 most important partners of Turkey?</a:t>
            </a:r>
          </a:p>
        </p:txBody>
      </p:sp>
      <p:sp>
        <p:nvSpPr>
          <p:cNvPr id="17" name="Dikdörtgen 16"/>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(1)</a:t>
            </a:r>
          </a:p>
        </p:txBody>
      </p:sp>
      <p:sp>
        <p:nvSpPr>
          <p:cNvPr id="12" name="Text Box 4">
            <a:extLst>
              <a:ext uri="{FF2B5EF4-FFF2-40B4-BE49-F238E27FC236}">
                <a16:creationId xmlns:a16="http://schemas.microsoft.com/office/drawing/2014/main" id="{411E2F1D-9CA7-2D48-8021-D4FAB603E147}"/>
              </a:ext>
            </a:extLst>
          </p:cNvPr>
          <p:cNvSpPr txBox="1">
            <a:spLocks noChangeArrowheads="1"/>
          </p:cNvSpPr>
          <p:nvPr/>
        </p:nvSpPr>
        <p:spPr bwMode="auto">
          <a:xfrm>
            <a:off x="5717320"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8582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4080786649"/>
              </p:ext>
            </p:extLst>
          </p:nvPr>
        </p:nvGraphicFramePr>
        <p:xfrm>
          <a:off x="911179" y="2058150"/>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Dikdörtgen 9"/>
          <p:cNvSpPr/>
          <p:nvPr/>
        </p:nvSpPr>
        <p:spPr>
          <a:xfrm>
            <a:off x="1343471" y="1113663"/>
            <a:ext cx="4761789"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European Country Hosting Most People from Turkey</a:t>
            </a:r>
            <a:endParaRPr lang="en-US" dirty="0">
              <a:latin typeface="Verdana" panose="020B0604030504040204" pitchFamily="34" charset="0"/>
              <a:ea typeface="Verdana" panose="020B0604030504040204" pitchFamily="34" charset="0"/>
            </a:endParaRPr>
          </a:p>
        </p:txBody>
      </p:sp>
      <p:sp>
        <p:nvSpPr>
          <p:cNvPr id="14" name="Metin kutusu 13"/>
          <p:cNvSpPr txBox="1"/>
          <p:nvPr/>
        </p:nvSpPr>
        <p:spPr>
          <a:xfrm>
            <a:off x="4151784" y="5661248"/>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1.1 are not listed.</a:t>
            </a:r>
          </a:p>
        </p:txBody>
      </p:sp>
      <p:sp>
        <p:nvSpPr>
          <p:cNvPr id="20"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en-US" sz="1400" b="0" kern="0" dirty="0">
              <a:solidFill>
                <a:schemeClr val="tx1"/>
              </a:solidFill>
            </a:endParaRPr>
          </a:p>
        </p:txBody>
      </p:sp>
      <p:sp>
        <p:nvSpPr>
          <p:cNvPr id="19"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199456" y="1700808"/>
            <a:ext cx="4824536"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which European country hosts the highest number of people from Turkey?</a:t>
            </a:r>
          </a:p>
        </p:txBody>
      </p:sp>
      <p:graphicFrame>
        <p:nvGraphicFramePr>
          <p:cNvPr id="9" name="Grafik 8"/>
          <p:cNvGraphicFramePr>
            <a:graphicFrameLocks/>
          </p:cNvGraphicFramePr>
          <p:nvPr>
            <p:extLst>
              <p:ext uri="{D42A27DB-BD31-4B8C-83A1-F6EECF244321}">
                <p14:modId xmlns:p14="http://schemas.microsoft.com/office/powerpoint/2010/main" val="2984152709"/>
              </p:ext>
            </p:extLst>
          </p:nvPr>
        </p:nvGraphicFramePr>
        <p:xfrm>
          <a:off x="6748086" y="1902981"/>
          <a:ext cx="5143500" cy="4105275"/>
        </p:xfrm>
        <a:graphic>
          <a:graphicData uri="http://schemas.openxmlformats.org/drawingml/2006/chart">
            <c:chart xmlns:c="http://schemas.openxmlformats.org/drawingml/2006/chart" xmlns:r="http://schemas.openxmlformats.org/officeDocument/2006/relationships" r:id="rId4"/>
          </a:graphicData>
        </a:graphic>
      </p:graphicFrame>
      <p:sp>
        <p:nvSpPr>
          <p:cNvPr id="2" name="Metin kutusu 1"/>
          <p:cNvSpPr txBox="1"/>
          <p:nvPr/>
        </p:nvSpPr>
        <p:spPr>
          <a:xfrm>
            <a:off x="7392144" y="987345"/>
            <a:ext cx="4355426" cy="923330"/>
          </a:xfrm>
          <a:prstGeom prst="rect">
            <a:avLst/>
          </a:prstGeom>
          <a:noFill/>
        </p:spPr>
        <p:txBody>
          <a:bodyPr wrap="square" rtlCol="0" anchor="ctr">
            <a:spAutoFit/>
          </a:bodyPr>
          <a:lstStyle/>
          <a:p>
            <a:pPr algn="ctr"/>
            <a:r>
              <a:rPr lang="en-US" b="1" dirty="0">
                <a:latin typeface="Verdana" panose="020B0604030504040204" pitchFamily="34" charset="0"/>
                <a:ea typeface="Verdana" panose="020B0604030504040204" pitchFamily="34" charset="0"/>
              </a:rPr>
              <a:t>Actual Distribution of Turkish Citizens in Europe</a:t>
            </a:r>
          </a:p>
          <a:p>
            <a:pPr algn="ctr"/>
            <a:r>
              <a:rPr lang="en-US" b="1" dirty="0">
                <a:latin typeface="Verdana" panose="020B0604030504040204" pitchFamily="34" charset="0"/>
                <a:ea typeface="Verdana" panose="020B0604030504040204" pitchFamily="34" charset="0"/>
              </a:rPr>
              <a:t>- by Country</a:t>
            </a:r>
          </a:p>
        </p:txBody>
      </p:sp>
      <p:sp>
        <p:nvSpPr>
          <p:cNvPr id="11" name="Dikdörtgen 10"/>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(2)</a:t>
            </a:r>
          </a:p>
        </p:txBody>
      </p:sp>
      <p:sp>
        <p:nvSpPr>
          <p:cNvPr id="12" name="Text Box 4">
            <a:extLst>
              <a:ext uri="{FF2B5EF4-FFF2-40B4-BE49-F238E27FC236}">
                <a16:creationId xmlns:a16="http://schemas.microsoft.com/office/drawing/2014/main" id="{DA3558D0-3BD5-1347-9656-86314EB7EFCD}"/>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410597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944891871"/>
              </p:ext>
            </p:extLst>
          </p:nvPr>
        </p:nvGraphicFramePr>
        <p:xfrm>
          <a:off x="1415480" y="2203080"/>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1" name="Dikdörtgen 10"/>
          <p:cNvSpPr/>
          <p:nvPr/>
        </p:nvSpPr>
        <p:spPr>
          <a:xfrm>
            <a:off x="1631504" y="1192050"/>
            <a:ext cx="4464496"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Most Visited European Tourists Destination from Turkey</a:t>
            </a:r>
            <a:endParaRPr lang="en-US" dirty="0">
              <a:latin typeface="Verdana" panose="020B0604030504040204" pitchFamily="34" charset="0"/>
              <a:ea typeface="Verdana" panose="020B0604030504040204" pitchFamily="34" charset="0"/>
            </a:endParaRPr>
          </a:p>
        </p:txBody>
      </p:sp>
      <p:sp>
        <p:nvSpPr>
          <p:cNvPr id="15" name="Metin kutusu 14"/>
          <p:cNvSpPr txBox="1"/>
          <p:nvPr/>
        </p:nvSpPr>
        <p:spPr>
          <a:xfrm>
            <a:off x="4511824" y="5661248"/>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0.7 are not listed.</a:t>
            </a:r>
          </a:p>
        </p:txBody>
      </p:sp>
      <p:sp>
        <p:nvSpPr>
          <p:cNvPr id="20"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en-US" sz="1400" b="0" kern="0" dirty="0">
              <a:solidFill>
                <a:schemeClr val="tx1"/>
              </a:solidFill>
            </a:endParaRPr>
          </a:p>
        </p:txBody>
      </p:sp>
      <p:sp>
        <p:nvSpPr>
          <p:cNvPr id="21"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271464" y="1795818"/>
            <a:ext cx="5040560"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Which European country do you think is the most visited tourist destination from Turkey?</a:t>
            </a:r>
          </a:p>
        </p:txBody>
      </p:sp>
      <p:sp>
        <p:nvSpPr>
          <p:cNvPr id="2" name="Metin kutusu 1"/>
          <p:cNvSpPr txBox="1"/>
          <p:nvPr/>
        </p:nvSpPr>
        <p:spPr>
          <a:xfrm>
            <a:off x="7128122" y="1192049"/>
            <a:ext cx="4176464" cy="923330"/>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Actual Number of Turkish Tourists Visiting European Countries</a:t>
            </a:r>
          </a:p>
        </p:txBody>
      </p:sp>
      <p:sp>
        <p:nvSpPr>
          <p:cNvPr id="12" name="Dikdörtgen 11"/>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(3)</a:t>
            </a:r>
          </a:p>
        </p:txBody>
      </p:sp>
      <p:graphicFrame>
        <p:nvGraphicFramePr>
          <p:cNvPr id="16" name="Grafik 15"/>
          <p:cNvGraphicFramePr>
            <a:graphicFrameLocks/>
          </p:cNvGraphicFramePr>
          <p:nvPr>
            <p:extLst>
              <p:ext uri="{D42A27DB-BD31-4B8C-83A1-F6EECF244321}">
                <p14:modId xmlns:p14="http://schemas.microsoft.com/office/powerpoint/2010/main" val="570982989"/>
              </p:ext>
            </p:extLst>
          </p:nvPr>
        </p:nvGraphicFramePr>
        <p:xfrm>
          <a:off x="6744072" y="2492896"/>
          <a:ext cx="4758282"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4">
            <a:extLst>
              <a:ext uri="{FF2B5EF4-FFF2-40B4-BE49-F238E27FC236}">
                <a16:creationId xmlns:a16="http://schemas.microsoft.com/office/drawing/2014/main" id="{1F915BDF-A2A1-1941-A605-4311DE1ACD51}"/>
              </a:ext>
            </a:extLst>
          </p:cNvPr>
          <p:cNvSpPr txBox="1">
            <a:spLocks noChangeArrowheads="1"/>
          </p:cNvSpPr>
          <p:nvPr/>
        </p:nvSpPr>
        <p:spPr bwMode="auto">
          <a:xfrm>
            <a:off x="5858693"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13340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43472" y="1154393"/>
            <a:ext cx="3528392"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Tourists from European Countries</a:t>
            </a:r>
            <a:endParaRPr lang="en-US" dirty="0">
              <a:latin typeface="Verdana" panose="020B0604030504040204" pitchFamily="34" charset="0"/>
              <a:ea typeface="Verdana" panose="020B0604030504040204" pitchFamily="34" charset="0"/>
            </a:endParaRPr>
          </a:p>
        </p:txBody>
      </p:sp>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139082" y="1807307"/>
            <a:ext cx="4078585"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From which European country do you think most tourists come to Turkey? </a:t>
            </a:r>
          </a:p>
        </p:txBody>
      </p:sp>
      <p:graphicFrame>
        <p:nvGraphicFramePr>
          <p:cNvPr id="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895628616"/>
              </p:ext>
            </p:extLst>
          </p:nvPr>
        </p:nvGraphicFramePr>
        <p:xfrm>
          <a:off x="577255" y="2244777"/>
          <a:ext cx="489654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3719736" y="5589240"/>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0,2 are not listed.</a:t>
            </a:r>
          </a:p>
        </p:txBody>
      </p:sp>
      <p:sp>
        <p:nvSpPr>
          <p:cNvPr id="8" name="Metin kutusu 7"/>
          <p:cNvSpPr txBox="1"/>
          <p:nvPr/>
        </p:nvSpPr>
        <p:spPr>
          <a:xfrm>
            <a:off x="7032103" y="1046913"/>
            <a:ext cx="3914303" cy="923330"/>
          </a:xfrm>
          <a:prstGeom prst="rect">
            <a:avLst/>
          </a:prstGeom>
          <a:noFill/>
        </p:spPr>
        <p:txBody>
          <a:bodyPr wrap="square" rtlCol="0" anchor="ctr">
            <a:spAutoFit/>
          </a:bodyPr>
          <a:lstStyle/>
          <a:p>
            <a:pPr algn="ctr"/>
            <a:r>
              <a:rPr lang="en-US" b="1" dirty="0">
                <a:latin typeface="Verdana" panose="020B0604030504040204" pitchFamily="34" charset="0"/>
                <a:ea typeface="Verdana" panose="020B0604030504040204" pitchFamily="34" charset="0"/>
              </a:rPr>
              <a:t>Actual Number of European Tourists Visiting Turkey</a:t>
            </a:r>
          </a:p>
          <a:p>
            <a:pPr algn="ctr"/>
            <a:r>
              <a:rPr lang="en-US" b="1" dirty="0">
                <a:latin typeface="Verdana" panose="020B0604030504040204" pitchFamily="34" charset="0"/>
                <a:ea typeface="Verdana" panose="020B0604030504040204" pitchFamily="34" charset="0"/>
              </a:rPr>
              <a:t>– by Country</a:t>
            </a:r>
          </a:p>
        </p:txBody>
      </p:sp>
      <p:graphicFrame>
        <p:nvGraphicFramePr>
          <p:cNvPr id="9" name="Grafik 8"/>
          <p:cNvGraphicFramePr>
            <a:graphicFrameLocks/>
          </p:cNvGraphicFramePr>
          <p:nvPr>
            <p:extLst>
              <p:ext uri="{D42A27DB-BD31-4B8C-83A1-F6EECF244321}">
                <p14:modId xmlns:p14="http://schemas.microsoft.com/office/powerpoint/2010/main" val="881519520"/>
              </p:ext>
            </p:extLst>
          </p:nvPr>
        </p:nvGraphicFramePr>
        <p:xfrm>
          <a:off x="6183671" y="2144322"/>
          <a:ext cx="4824536" cy="3012804"/>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9"/>
          <p:cNvSpPr txBox="1"/>
          <p:nvPr/>
        </p:nvSpPr>
        <p:spPr>
          <a:xfrm>
            <a:off x="9539174" y="5151765"/>
            <a:ext cx="1464122" cy="338554"/>
          </a:xfrm>
          <a:prstGeom prst="rect">
            <a:avLst/>
          </a:prstGeom>
          <a:noFill/>
        </p:spPr>
        <p:txBody>
          <a:bodyPr wrap="square" rtlCol="0">
            <a:spAutoFit/>
          </a:bodyPr>
          <a:lstStyle/>
          <a:p>
            <a:r>
              <a:rPr lang="en-US" sz="800" dirty="0">
                <a:latin typeface="Verdana" panose="020B0604030504040204" pitchFamily="34" charset="0"/>
                <a:ea typeface="Verdana" panose="020B0604030504040204" pitchFamily="34" charset="0"/>
              </a:rPr>
              <a:t>*January-April</a:t>
            </a:r>
          </a:p>
          <a:p>
            <a:r>
              <a:rPr lang="en-US" sz="800" dirty="0">
                <a:latin typeface="Verdana" panose="020B0604030504040204" pitchFamily="34" charset="0"/>
                <a:ea typeface="Verdana" panose="020B0604030504040204" pitchFamily="34" charset="0"/>
              </a:rPr>
              <a:t> 2021 Data</a:t>
            </a:r>
          </a:p>
        </p:txBody>
      </p:sp>
      <p:sp>
        <p:nvSpPr>
          <p:cNvPr id="12" name="Dikdörtgen 11"/>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(4)</a:t>
            </a:r>
          </a:p>
        </p:txBody>
      </p:sp>
      <p:sp>
        <p:nvSpPr>
          <p:cNvPr id="13" name="Text Box 4">
            <a:extLst>
              <a:ext uri="{FF2B5EF4-FFF2-40B4-BE49-F238E27FC236}">
                <a16:creationId xmlns:a16="http://schemas.microsoft.com/office/drawing/2014/main" id="{94814E67-0013-DF48-853E-46E907C5E7E0}"/>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00177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487488" y="1111382"/>
            <a:ext cx="4139026"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Highest Exporting European Country</a:t>
            </a:r>
            <a:endParaRPr lang="tr-TR" sz="1400" dirty="0">
              <a:latin typeface="Verdana" panose="020B0604030504040204" pitchFamily="34" charset="0"/>
              <a:ea typeface="Verdana" panose="020B0604030504040204" pitchFamily="34" charset="0"/>
            </a:endParaRPr>
          </a:p>
        </p:txBody>
      </p:sp>
      <p:sp>
        <p:nvSpPr>
          <p:cNvPr id="8" name="Dikdörtgen 7"/>
          <p:cNvSpPr/>
          <p:nvPr/>
        </p:nvSpPr>
        <p:spPr>
          <a:xfrm>
            <a:off x="7464152" y="1061806"/>
            <a:ext cx="3869617"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Highest Importing European Country</a:t>
            </a:r>
            <a:endParaRPr lang="tr-TR" dirty="0">
              <a:latin typeface="Verdana" panose="020B0604030504040204" pitchFamily="34" charset="0"/>
              <a:ea typeface="Verdana" panose="020B0604030504040204" pitchFamily="34" charset="0"/>
            </a:endParaRPr>
          </a:p>
        </p:txBody>
      </p:sp>
      <p:graphicFrame>
        <p:nvGraphicFramePr>
          <p:cNvPr id="10"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266920795"/>
              </p:ext>
            </p:extLst>
          </p:nvPr>
        </p:nvGraphicFramePr>
        <p:xfrm>
          <a:off x="868018" y="2027609"/>
          <a:ext cx="4943873" cy="4394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552170853"/>
              </p:ext>
            </p:extLst>
          </p:nvPr>
        </p:nvGraphicFramePr>
        <p:xfrm>
          <a:off x="7248128" y="2131072"/>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8" name="Metin kutusu 17"/>
          <p:cNvSpPr txBox="1"/>
          <p:nvPr/>
        </p:nvSpPr>
        <p:spPr>
          <a:xfrm>
            <a:off x="10745833" y="5855840"/>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a:t>
            </a:r>
            <a:r>
              <a:rPr lang="tr-TR" sz="700" dirty="0">
                <a:latin typeface="Verdana" panose="020B0604030504040204" pitchFamily="34" charset="0"/>
                <a:ea typeface="Verdana" panose="020B0604030504040204" pitchFamily="34" charset="0"/>
              </a:rPr>
              <a:t>2,3</a:t>
            </a:r>
            <a:r>
              <a:rPr lang="en-US" sz="700" dirty="0">
                <a:latin typeface="Verdana" panose="020B0604030504040204" pitchFamily="34" charset="0"/>
                <a:ea typeface="Verdana" panose="020B0604030504040204" pitchFamily="34" charset="0"/>
              </a:rPr>
              <a:t> are not listed.</a:t>
            </a:r>
          </a:p>
        </p:txBody>
      </p:sp>
      <p:sp>
        <p:nvSpPr>
          <p:cNvPr id="22"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sp>
        <p:nvSpPr>
          <p:cNvPr id="23"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911424" y="1755228"/>
            <a:ext cx="4943873"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which European country exports most?</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6938897" y="1763922"/>
            <a:ext cx="4896544"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which European country imports most?</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Dikdörtgen 12"/>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a:t>
            </a:r>
            <a:r>
              <a:rPr lang="tr-TR" dirty="0">
                <a:solidFill>
                  <a:srgbClr val="FF0000"/>
                </a:solidFill>
              </a:rPr>
              <a:t>5</a:t>
            </a:r>
            <a:r>
              <a:rPr lang="en-US" dirty="0">
                <a:solidFill>
                  <a:srgbClr val="FF0000"/>
                </a:solidFill>
              </a:rPr>
              <a:t>)</a:t>
            </a:r>
          </a:p>
        </p:txBody>
      </p:sp>
      <p:sp>
        <p:nvSpPr>
          <p:cNvPr id="12" name="Text Box 4">
            <a:extLst>
              <a:ext uri="{FF2B5EF4-FFF2-40B4-BE49-F238E27FC236}">
                <a16:creationId xmlns:a16="http://schemas.microsoft.com/office/drawing/2014/main" id="{597C78C2-852E-FA44-8F4F-44A49723E81C}"/>
              </a:ext>
            </a:extLst>
          </p:cNvPr>
          <p:cNvSpPr txBox="1">
            <a:spLocks noChangeArrowheads="1"/>
          </p:cNvSpPr>
          <p:nvPr/>
        </p:nvSpPr>
        <p:spPr bwMode="auto">
          <a:xfrm>
            <a:off x="5714677" y="6453336"/>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19210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775520" y="1077410"/>
            <a:ext cx="4032448"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Highest Exporting European Country to Turkey</a:t>
            </a:r>
            <a:endParaRPr lang="tr-TR" dirty="0">
              <a:latin typeface="Verdana" panose="020B0604030504040204" pitchFamily="34" charset="0"/>
              <a:ea typeface="Verdana" panose="020B0604030504040204" pitchFamily="34" charset="0"/>
            </a:endParaRPr>
          </a:p>
        </p:txBody>
      </p:sp>
      <p:graphicFrame>
        <p:nvGraphicFramePr>
          <p:cNvPr id="12"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364078939"/>
              </p:ext>
            </p:extLst>
          </p:nvPr>
        </p:nvGraphicFramePr>
        <p:xfrm>
          <a:off x="1271464" y="2060848"/>
          <a:ext cx="489654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7700724" y="1028895"/>
            <a:ext cx="4032449" cy="646331"/>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Highest Importing European Country from Turkey</a:t>
            </a:r>
          </a:p>
        </p:txBody>
      </p:sp>
      <p:graphicFrame>
        <p:nvGraphicFramePr>
          <p:cNvPr id="1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664731693"/>
              </p:ext>
            </p:extLst>
          </p:nvPr>
        </p:nvGraphicFramePr>
        <p:xfrm>
          <a:off x="7700724" y="2132856"/>
          <a:ext cx="3939892"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Metin kutusu 18"/>
          <p:cNvSpPr txBox="1"/>
          <p:nvPr/>
        </p:nvSpPr>
        <p:spPr>
          <a:xfrm>
            <a:off x="4295800" y="5868462"/>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a:t>
            </a:r>
            <a:r>
              <a:rPr lang="tr-TR" sz="700" dirty="0">
                <a:latin typeface="Verdana" panose="020B0604030504040204" pitchFamily="34" charset="0"/>
                <a:ea typeface="Verdana" panose="020B0604030504040204" pitchFamily="34" charset="0"/>
              </a:rPr>
              <a:t>2,1</a:t>
            </a:r>
            <a:r>
              <a:rPr lang="en-US" sz="700" dirty="0">
                <a:latin typeface="Verdana" panose="020B0604030504040204" pitchFamily="34" charset="0"/>
                <a:ea typeface="Verdana" panose="020B0604030504040204" pitchFamily="34" charset="0"/>
              </a:rPr>
              <a:t> are not listed.</a:t>
            </a:r>
          </a:p>
        </p:txBody>
      </p:sp>
      <p:sp>
        <p:nvSpPr>
          <p:cNvPr id="21" name="Metin kutusu 20"/>
          <p:cNvSpPr txBox="1"/>
          <p:nvPr/>
        </p:nvSpPr>
        <p:spPr>
          <a:xfrm>
            <a:off x="10920536" y="5831289"/>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a:t>
            </a:r>
            <a:r>
              <a:rPr lang="tr-TR" sz="700" dirty="0">
                <a:latin typeface="Verdana" panose="020B0604030504040204" pitchFamily="34" charset="0"/>
                <a:ea typeface="Verdana" panose="020B0604030504040204" pitchFamily="34" charset="0"/>
              </a:rPr>
              <a:t>2,3</a:t>
            </a:r>
            <a:r>
              <a:rPr lang="en-US" sz="700" dirty="0">
                <a:latin typeface="Verdana" panose="020B0604030504040204" pitchFamily="34" charset="0"/>
                <a:ea typeface="Verdana" panose="020B0604030504040204" pitchFamily="34" charset="0"/>
              </a:rPr>
              <a:t> are not listed.</a:t>
            </a:r>
          </a:p>
        </p:txBody>
      </p:sp>
      <p:sp>
        <p:nvSpPr>
          <p:cNvPr id="22" name="Rectangle 2">
            <a:extLst>
              <a:ext uri="{FF2B5EF4-FFF2-40B4-BE49-F238E27FC236}">
                <a16:creationId xmlns:a16="http://schemas.microsoft.com/office/drawing/2014/main" id="{DB1B74BB-0085-4CBA-88CC-2B704BBC3346}"/>
              </a:ext>
            </a:extLst>
          </p:cNvPr>
          <p:cNvSpPr txBox="1">
            <a:spLocks noChangeArrowheads="1"/>
          </p:cNvSpPr>
          <p:nvPr/>
        </p:nvSpPr>
        <p:spPr>
          <a:xfrm>
            <a:off x="298298" y="371498"/>
            <a:ext cx="11593288" cy="668354"/>
          </a:xfrm>
          <a:prstGeom prst="rect">
            <a:avLst/>
          </a:prstGeom>
        </p:spPr>
        <p:txBody>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algn="l" eaLnBrk="1" hangingPunct="1"/>
            <a:endParaRPr lang="tr-TR" sz="1400" b="0" kern="0" dirty="0">
              <a:solidFill>
                <a:schemeClr val="tx1"/>
              </a:solidFill>
            </a:endParaRPr>
          </a:p>
        </p:txBody>
      </p:sp>
      <p:sp>
        <p:nvSpPr>
          <p:cNvPr id="2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114226" y="1725049"/>
            <a:ext cx="5269806"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which European country sell the most goods and services to Turkey?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334721" y="1729751"/>
            <a:ext cx="4565638"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which European country imports most goods and services from Turkey?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Dikdörtgen 14"/>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a:t>
            </a:r>
            <a:r>
              <a:rPr lang="tr-TR" dirty="0">
                <a:solidFill>
                  <a:srgbClr val="FF0000"/>
                </a:solidFill>
              </a:rPr>
              <a:t>6</a:t>
            </a:r>
            <a:r>
              <a:rPr lang="en-US" dirty="0">
                <a:solidFill>
                  <a:srgbClr val="FF0000"/>
                </a:solidFill>
              </a:rPr>
              <a:t>)</a:t>
            </a:r>
          </a:p>
        </p:txBody>
      </p:sp>
      <p:sp>
        <p:nvSpPr>
          <p:cNvPr id="17" name="Text Box 4">
            <a:extLst>
              <a:ext uri="{FF2B5EF4-FFF2-40B4-BE49-F238E27FC236}">
                <a16:creationId xmlns:a16="http://schemas.microsoft.com/office/drawing/2014/main" id="{B5839941-F09C-E64D-A9F8-9DE52DDA25AC}"/>
              </a:ext>
            </a:extLst>
          </p:cNvPr>
          <p:cNvSpPr txBox="1">
            <a:spLocks noChangeArrowheads="1"/>
          </p:cNvSpPr>
          <p:nvPr/>
        </p:nvSpPr>
        <p:spPr bwMode="auto">
          <a:xfrm>
            <a:off x="6002709"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00824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79576" y="1115452"/>
            <a:ext cx="8572559" cy="369332"/>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Effect of Country of Origin on Product Preference</a:t>
            </a:r>
          </a:p>
        </p:txBody>
      </p:sp>
      <p:graphicFrame>
        <p:nvGraphicFramePr>
          <p:cNvPr id="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304588335"/>
              </p:ext>
            </p:extLst>
          </p:nvPr>
        </p:nvGraphicFramePr>
        <p:xfrm>
          <a:off x="3646670" y="1834450"/>
          <a:ext cx="4896544" cy="4394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32322571"/>
              </p:ext>
            </p:extLst>
          </p:nvPr>
        </p:nvGraphicFramePr>
        <p:xfrm>
          <a:off x="7500156" y="1831625"/>
          <a:ext cx="4896544" cy="4394272"/>
        </p:xfrm>
        <a:graphic>
          <a:graphicData uri="http://schemas.openxmlformats.org/drawingml/2006/chart">
            <c:chart xmlns:c="http://schemas.openxmlformats.org/drawingml/2006/chart" xmlns:r="http://schemas.openxmlformats.org/officeDocument/2006/relationships" r:id="rId4"/>
          </a:graphicData>
        </a:graphic>
      </p:graphicFrame>
      <p:sp>
        <p:nvSpPr>
          <p:cNvPr id="9" name="Dikdörtgen 8"/>
          <p:cNvSpPr/>
          <p:nvPr/>
        </p:nvSpPr>
        <p:spPr>
          <a:xfrm>
            <a:off x="1627896" y="1482687"/>
            <a:ext cx="2307863" cy="261610"/>
          </a:xfrm>
          <a:prstGeom prst="rect">
            <a:avLst/>
          </a:prstGeom>
        </p:spPr>
        <p:txBody>
          <a:bodyPr wrap="square">
            <a:spAutoFit/>
          </a:bodyPr>
          <a:lstStyle/>
          <a:p>
            <a:pPr algn="ctr"/>
            <a:r>
              <a:rPr lang="en-US" sz="1100" b="1" dirty="0">
                <a:solidFill>
                  <a:srgbClr val="FF0000"/>
                </a:solidFill>
                <a:latin typeface="Verdana" panose="020B0604030504040204" pitchFamily="34" charset="0"/>
                <a:ea typeface="Verdana" panose="020B0604030504040204" pitchFamily="34" charset="0"/>
                <a:cs typeface="Arial" charset="0"/>
              </a:rPr>
              <a:t>Automobile</a:t>
            </a:r>
            <a:endParaRPr lang="en-US" sz="1100" dirty="0">
              <a:solidFill>
                <a:srgbClr val="FF0000"/>
              </a:solidFill>
              <a:latin typeface="Verdana" panose="020B0604030504040204" pitchFamily="34" charset="0"/>
              <a:ea typeface="Verdana" panose="020B0604030504040204" pitchFamily="34" charset="0"/>
            </a:endParaRPr>
          </a:p>
        </p:txBody>
      </p:sp>
      <p:sp>
        <p:nvSpPr>
          <p:cNvPr id="10" name="Dikdörtgen 9"/>
          <p:cNvSpPr/>
          <p:nvPr/>
        </p:nvSpPr>
        <p:spPr>
          <a:xfrm>
            <a:off x="5735960" y="1479474"/>
            <a:ext cx="1008112" cy="261610"/>
          </a:xfrm>
          <a:prstGeom prst="rect">
            <a:avLst/>
          </a:prstGeom>
        </p:spPr>
        <p:txBody>
          <a:bodyPr wrap="square">
            <a:spAutoFit/>
          </a:bodyPr>
          <a:lstStyle/>
          <a:p>
            <a:r>
              <a:rPr lang="en-US" sz="1100" b="1" dirty="0">
                <a:solidFill>
                  <a:srgbClr val="FF0000"/>
                </a:solidFill>
                <a:latin typeface="Verdana" panose="020B0604030504040204" pitchFamily="34" charset="0"/>
                <a:ea typeface="Verdana" panose="020B0604030504040204" pitchFamily="34" charset="0"/>
                <a:cs typeface="Arial" charset="0"/>
              </a:rPr>
              <a:t>Phone</a:t>
            </a:r>
            <a:endParaRPr lang="en-US" sz="1100" dirty="0">
              <a:solidFill>
                <a:srgbClr val="FF0000"/>
              </a:solidFill>
              <a:latin typeface="Verdana" panose="020B0604030504040204" pitchFamily="34" charset="0"/>
              <a:ea typeface="Verdana" panose="020B0604030504040204" pitchFamily="34" charset="0"/>
            </a:endParaRPr>
          </a:p>
        </p:txBody>
      </p:sp>
      <p:sp>
        <p:nvSpPr>
          <p:cNvPr id="11" name="Dikdörtgen 10"/>
          <p:cNvSpPr/>
          <p:nvPr/>
        </p:nvSpPr>
        <p:spPr>
          <a:xfrm>
            <a:off x="9420112" y="1482687"/>
            <a:ext cx="1356408" cy="430887"/>
          </a:xfrm>
          <a:prstGeom prst="rect">
            <a:avLst/>
          </a:prstGeom>
        </p:spPr>
        <p:txBody>
          <a:bodyPr wrap="square">
            <a:spAutoFit/>
          </a:bodyPr>
          <a:lstStyle/>
          <a:p>
            <a:pPr algn="ctr"/>
            <a:r>
              <a:rPr lang="en-US" sz="1100" b="1" dirty="0">
                <a:solidFill>
                  <a:srgbClr val="FF0000"/>
                </a:solidFill>
                <a:latin typeface="Verdana" panose="020B0604030504040204" pitchFamily="34" charset="0"/>
                <a:ea typeface="Verdana" panose="020B0604030504040204" pitchFamily="34" charset="0"/>
                <a:cs typeface="Arial" charset="0"/>
              </a:rPr>
              <a:t>Household Appliances</a:t>
            </a:r>
            <a:endParaRPr lang="en-US" sz="1100" dirty="0">
              <a:solidFill>
                <a:srgbClr val="FF0000"/>
              </a:solidFill>
              <a:latin typeface="Verdana" panose="020B0604030504040204" pitchFamily="34" charset="0"/>
              <a:ea typeface="Verdana" panose="020B0604030504040204" pitchFamily="34" charset="0"/>
            </a:endParaRPr>
          </a:p>
        </p:txBody>
      </p:sp>
      <p:graphicFrame>
        <p:nvGraphicFramePr>
          <p:cNvPr id="1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884879981"/>
              </p:ext>
            </p:extLst>
          </p:nvPr>
        </p:nvGraphicFramePr>
        <p:xfrm>
          <a:off x="47328" y="1839138"/>
          <a:ext cx="4896544" cy="4394272"/>
        </p:xfrm>
        <a:graphic>
          <a:graphicData uri="http://schemas.openxmlformats.org/drawingml/2006/chart">
            <c:chart xmlns:c="http://schemas.openxmlformats.org/drawingml/2006/chart" xmlns:r="http://schemas.openxmlformats.org/officeDocument/2006/relationships" r:id="rId5"/>
          </a:graphicData>
        </a:graphic>
      </p:graphicFrame>
      <p:sp>
        <p:nvSpPr>
          <p:cNvPr id="14" name="Metin kutusu 13"/>
          <p:cNvSpPr txBox="1"/>
          <p:nvPr/>
        </p:nvSpPr>
        <p:spPr>
          <a:xfrm>
            <a:off x="3146526" y="5483586"/>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1,1 are not listed.</a:t>
            </a:r>
          </a:p>
        </p:txBody>
      </p:sp>
      <p:sp>
        <p:nvSpPr>
          <p:cNvPr id="15" name="Metin kutusu 14"/>
          <p:cNvSpPr txBox="1"/>
          <p:nvPr/>
        </p:nvSpPr>
        <p:spPr>
          <a:xfrm>
            <a:off x="6905759" y="5483586"/>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0,8 are not listed.</a:t>
            </a:r>
          </a:p>
        </p:txBody>
      </p:sp>
      <p:sp>
        <p:nvSpPr>
          <p:cNvPr id="16" name="Metin kutusu 15"/>
          <p:cNvSpPr txBox="1"/>
          <p:nvPr/>
        </p:nvSpPr>
        <p:spPr>
          <a:xfrm>
            <a:off x="10649047" y="5483586"/>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1,3 are not listed.</a:t>
            </a:r>
          </a:p>
        </p:txBody>
      </p:sp>
      <p:sp>
        <p:nvSpPr>
          <p:cNvPr id="17" name="Dikdörtgen 16"/>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(7)</a:t>
            </a:r>
          </a:p>
        </p:txBody>
      </p:sp>
      <p:sp>
        <p:nvSpPr>
          <p:cNvPr id="18" name="Text Box 4">
            <a:extLst>
              <a:ext uri="{FF2B5EF4-FFF2-40B4-BE49-F238E27FC236}">
                <a16:creationId xmlns:a16="http://schemas.microsoft.com/office/drawing/2014/main" id="{A3294D09-4FF5-C04A-A5ED-18E5E4259C79}"/>
              </a:ext>
            </a:extLst>
          </p:cNvPr>
          <p:cNvSpPr txBox="1">
            <a:spLocks noChangeArrowheads="1"/>
          </p:cNvSpPr>
          <p:nvPr/>
        </p:nvSpPr>
        <p:spPr bwMode="auto">
          <a:xfrm>
            <a:off x="5663952"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70748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92307" y="1163639"/>
            <a:ext cx="8405270" cy="4209577"/>
          </a:xfrm>
        </p:spPr>
        <p:txBody>
          <a:bodyPr/>
          <a:lstStyle/>
          <a:p>
            <a:pPr marL="0" indent="0" algn="ctr">
              <a:buNone/>
            </a:pPr>
            <a:r>
              <a:rPr lang="en-US" sz="1800" b="1" dirty="0">
                <a:solidFill>
                  <a:srgbClr val="FF0000"/>
                </a:solidFill>
                <a:latin typeface="Verdana" panose="020B0604030504040204" pitchFamily="34" charset="0"/>
                <a:ea typeface="Verdana" panose="020B0604030504040204" pitchFamily="34" charset="0"/>
              </a:rPr>
              <a:t>Project Team</a:t>
            </a:r>
          </a:p>
          <a:p>
            <a:pPr marL="0" indent="0">
              <a:buNone/>
            </a:pPr>
            <a:endParaRPr lang="en-US"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1400" b="1" dirty="0">
                <a:solidFill>
                  <a:srgbClr val="FF0000"/>
                </a:solidFill>
                <a:latin typeface="Verdana" panose="020B0604030504040204" pitchFamily="34" charset="0"/>
                <a:ea typeface="Verdana" panose="020B0604030504040204" pitchFamily="34" charset="0"/>
              </a:rPr>
              <a:t>Project Coordinator: </a:t>
            </a:r>
            <a:r>
              <a:rPr lang="en-US" sz="1400" dirty="0">
                <a:solidFill>
                  <a:schemeClr val="accent1"/>
                </a:solidFill>
                <a:latin typeface="Verdana" panose="020B0604030504040204" pitchFamily="34" charset="0"/>
                <a:ea typeface="Verdana" panose="020B0604030504040204" pitchFamily="34" charset="0"/>
              </a:rPr>
              <a:t>Prof. Dr. Mustafa Aydın</a:t>
            </a:r>
          </a:p>
          <a:p>
            <a:pPr marL="0" indent="0">
              <a:buNone/>
            </a:pPr>
            <a:endParaRPr lang="en-US"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1400" b="1" dirty="0">
                <a:solidFill>
                  <a:srgbClr val="FF0000"/>
                </a:solidFill>
                <a:latin typeface="Verdana" panose="020B0604030504040204" pitchFamily="34" charset="0"/>
                <a:ea typeface="Verdana" panose="020B0604030504040204" pitchFamily="34" charset="0"/>
              </a:rPr>
              <a:t>Project Assistant:</a:t>
            </a:r>
            <a:r>
              <a:rPr lang="en-US" sz="1400" b="1" dirty="0">
                <a:latin typeface="Verdana" panose="020B0604030504040204" pitchFamily="34" charset="0"/>
                <a:ea typeface="Verdana" panose="020B0604030504040204" pitchFamily="34" charset="0"/>
              </a:rPr>
              <a:t> </a:t>
            </a:r>
            <a:r>
              <a:rPr lang="en-US" sz="1400" dirty="0">
                <a:solidFill>
                  <a:schemeClr val="accent1"/>
                </a:solidFill>
                <a:latin typeface="Verdana" panose="020B0604030504040204" pitchFamily="34" charset="0"/>
                <a:ea typeface="Verdana" panose="020B0604030504040204" pitchFamily="34" charset="0"/>
              </a:rPr>
              <a:t>Sezen Kaya</a:t>
            </a:r>
          </a:p>
          <a:p>
            <a:pPr marL="0" indent="0">
              <a:buNone/>
            </a:pPr>
            <a:endParaRPr lang="en-US" sz="1400"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1400" b="1" dirty="0">
                <a:solidFill>
                  <a:srgbClr val="FF0000"/>
                </a:solidFill>
                <a:latin typeface="Verdana" panose="020B0604030504040204" pitchFamily="34" charset="0"/>
                <a:ea typeface="Verdana" panose="020B0604030504040204" pitchFamily="34" charset="0"/>
              </a:rPr>
              <a:t>Akademetre Project Experts</a:t>
            </a:r>
          </a:p>
          <a:p>
            <a:pPr lvl="1"/>
            <a:r>
              <a:rPr lang="en-US" sz="1400" b="1" dirty="0">
                <a:latin typeface="Verdana" panose="020B0604030504040204" pitchFamily="34" charset="0"/>
                <a:ea typeface="Verdana" panose="020B0604030504040204" pitchFamily="34" charset="0"/>
              </a:rPr>
              <a:t>Strategic Planning: </a:t>
            </a:r>
            <a:r>
              <a:rPr lang="en-US" sz="1400" b="0" dirty="0">
                <a:solidFill>
                  <a:schemeClr val="accent1"/>
                </a:solidFill>
                <a:latin typeface="Verdana" panose="020B0604030504040204" pitchFamily="34" charset="0"/>
                <a:ea typeface="Verdana" panose="020B0604030504040204" pitchFamily="34" charset="0"/>
              </a:rPr>
              <a:t>Dr. Halil İ. Zeytin</a:t>
            </a:r>
            <a:endParaRPr lang="en-US" sz="1400" dirty="0">
              <a:solidFill>
                <a:schemeClr val="accent1"/>
              </a:solidFill>
              <a:latin typeface="Verdana" panose="020B0604030504040204" pitchFamily="34" charset="0"/>
              <a:ea typeface="Verdana" panose="020B0604030504040204" pitchFamily="34" charset="0"/>
            </a:endParaRPr>
          </a:p>
          <a:p>
            <a:pPr lvl="1"/>
            <a:r>
              <a:rPr lang="en-US" sz="1400" b="1" dirty="0">
                <a:latin typeface="Verdana" panose="020B0604030504040204" pitchFamily="34" charset="0"/>
                <a:ea typeface="Verdana" panose="020B0604030504040204" pitchFamily="34" charset="0"/>
              </a:rPr>
              <a:t>Quantitative Project Coordinator: </a:t>
            </a:r>
            <a:r>
              <a:rPr lang="en-US"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Aybike Şen</a:t>
            </a:r>
          </a:p>
          <a:p>
            <a:pPr lvl="1"/>
            <a:r>
              <a:rPr lang="en-US" sz="1400" b="1" dirty="0">
                <a:latin typeface="Verdana" panose="020B0604030504040204" pitchFamily="34" charset="0"/>
                <a:ea typeface="Verdana" panose="020B0604030504040204" pitchFamily="34" charset="0"/>
                <a:cs typeface="Verdana" panose="020B0604030504040204" pitchFamily="34" charset="0"/>
              </a:rPr>
              <a:t>Quantitative Project Specialists: </a:t>
            </a:r>
            <a:r>
              <a:rPr lang="en-US"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Türkan Gözgöz, Muhammed Akkaya</a:t>
            </a:r>
          </a:p>
          <a:p>
            <a:pPr lvl="1"/>
            <a:r>
              <a:rPr lang="en-US" sz="1400" b="1" dirty="0">
                <a:latin typeface="Verdana" panose="020B0604030504040204" pitchFamily="34" charset="0"/>
                <a:ea typeface="Verdana" panose="020B0604030504040204" pitchFamily="34" charset="0"/>
                <a:cs typeface="Verdana" panose="020B0604030504040204" pitchFamily="34" charset="0"/>
              </a:rPr>
              <a:t>Production Manager: </a:t>
            </a:r>
            <a:r>
              <a:rPr lang="en-US"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Ercan Balcı</a:t>
            </a:r>
          </a:p>
          <a:p>
            <a:pPr lvl="1"/>
            <a:r>
              <a:rPr lang="en-US" sz="1400" b="1" dirty="0">
                <a:latin typeface="Verdana" panose="020B0604030504040204" pitchFamily="34" charset="0"/>
                <a:ea typeface="Verdana" panose="020B0604030504040204" pitchFamily="34" charset="0"/>
                <a:cs typeface="Verdana" panose="020B0604030504040204" pitchFamily="34" charset="0"/>
              </a:rPr>
              <a:t>Data Control &amp; Reporting : </a:t>
            </a:r>
            <a:r>
              <a:rPr lang="en-US"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Sündüs Tetik, Rukiye Atar, Büşra Süsler, Seda Ay</a:t>
            </a:r>
          </a:p>
          <a:p>
            <a:pPr lvl="1"/>
            <a:r>
              <a:rPr lang="en-US" sz="1400" b="1" dirty="0">
                <a:latin typeface="Verdana" panose="020B0604030504040204" pitchFamily="34" charset="0"/>
                <a:ea typeface="Verdana" panose="020B0604030504040204" pitchFamily="34" charset="0"/>
                <a:cs typeface="Verdana" panose="020B0604030504040204" pitchFamily="34" charset="0"/>
              </a:rPr>
              <a:t>Customer Relationship Manager: </a:t>
            </a:r>
            <a:r>
              <a:rPr lang="en-US" sz="1400" b="0" dirty="0">
                <a:solidFill>
                  <a:schemeClr val="accent1"/>
                </a:solidFill>
                <a:latin typeface="Verdana" panose="020B0604030504040204" pitchFamily="34" charset="0"/>
                <a:ea typeface="Verdana" panose="020B0604030504040204" pitchFamily="34" charset="0"/>
                <a:cs typeface="Verdana" panose="020B0604030504040204" pitchFamily="34" charset="0"/>
              </a:rPr>
              <a:t>İrem Torun</a:t>
            </a: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400" b="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00" dirty="0">
              <a:latin typeface="Verdana" panose="020B0604030504040204" pitchFamily="34" charset="0"/>
              <a:ea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3AA89DBB-20E5-0747-8366-251712989E52}"/>
              </a:ext>
            </a:extLst>
          </p:cNvPr>
          <p:cNvSpPr txBox="1"/>
          <p:nvPr/>
        </p:nvSpPr>
        <p:spPr>
          <a:xfrm>
            <a:off x="1127448" y="5955957"/>
            <a:ext cx="10225136" cy="738664"/>
          </a:xfrm>
          <a:prstGeom prst="rect">
            <a:avLst/>
          </a:prstGeom>
          <a:noFill/>
        </p:spPr>
        <p:txBody>
          <a:bodyPr wrap="square" rtlCol="0">
            <a:spAutoFit/>
          </a:bodyPr>
          <a:lstStyle/>
          <a:p>
            <a:pPr algn="just"/>
            <a:r>
              <a:rPr lang="en-US" sz="1400" dirty="0">
                <a:latin typeface="Verdana" panose="020B0604030504040204" pitchFamily="34" charset="0"/>
                <a:ea typeface="Verdana" panose="020B0604030504040204" pitchFamily="34" charset="0"/>
                <a:cs typeface="Verdana" panose="020B0604030504040204" pitchFamily="34" charset="0"/>
              </a:rPr>
              <a:t>This research is carried out with the support of Heinrich Böll Stiftung Turkey Office, on the occasion of the 60th anniversary of the Recruitment Agreement concluded between Turkey and the Federal Republic of Germany on October 30, 1961.</a:t>
            </a:r>
          </a:p>
        </p:txBody>
      </p:sp>
      <p:sp>
        <p:nvSpPr>
          <p:cNvPr id="5" name="Metin kutusu 4">
            <a:extLst>
              <a:ext uri="{FF2B5EF4-FFF2-40B4-BE49-F238E27FC236}">
                <a16:creationId xmlns:a16="http://schemas.microsoft.com/office/drawing/2014/main" id="{B1CBC866-0FEB-3643-98EB-14D30CB83380}"/>
              </a:ext>
            </a:extLst>
          </p:cNvPr>
          <p:cNvSpPr txBox="1"/>
          <p:nvPr/>
        </p:nvSpPr>
        <p:spPr>
          <a:xfrm>
            <a:off x="9344987" y="424494"/>
            <a:ext cx="2476500" cy="369332"/>
          </a:xfrm>
          <a:prstGeom prst="rect">
            <a:avLst/>
          </a:prstGeom>
          <a:noFill/>
        </p:spPr>
        <p:txBody>
          <a:bodyPr wrap="square" rtlCol="0">
            <a:spAutoFit/>
          </a:bodyPr>
          <a:lstStyle/>
          <a:p>
            <a:pPr algn="r"/>
            <a:r>
              <a:rPr lang="en-US" b="1" dirty="0">
                <a:solidFill>
                  <a:srgbClr val="4472C4"/>
                </a:solidFill>
              </a:rPr>
              <a:t>General Framework </a:t>
            </a:r>
            <a:r>
              <a:rPr lang="en-US" dirty="0">
                <a:solidFill>
                  <a:srgbClr val="FF0000"/>
                </a:solidFill>
              </a:rPr>
              <a:t>(1)</a:t>
            </a:r>
          </a:p>
        </p:txBody>
      </p:sp>
    </p:spTree>
    <p:extLst>
      <p:ext uri="{BB962C8B-B14F-4D97-AF65-F5344CB8AC3E}">
        <p14:creationId xmlns:p14="http://schemas.microsoft.com/office/powerpoint/2010/main" val="183171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881744963"/>
              </p:ext>
            </p:extLst>
          </p:nvPr>
        </p:nvGraphicFramePr>
        <p:xfrm>
          <a:off x="3863752" y="2099988"/>
          <a:ext cx="4896544" cy="46413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495600" y="1126485"/>
            <a:ext cx="8136904" cy="646331"/>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Preferred Partner for a Possible </a:t>
            </a:r>
            <a:endParaRPr lang="tr-TR" b="1" dirty="0">
              <a:latin typeface="Verdana" panose="020B0604030504040204" pitchFamily="34" charset="0"/>
              <a:ea typeface="Verdana" panose="020B0604030504040204" pitchFamily="34" charset="0"/>
              <a:cs typeface="Arial" charset="0"/>
            </a:endParaRPr>
          </a:p>
          <a:p>
            <a:pPr algn="ctr"/>
            <a:r>
              <a:rPr lang="en-US" b="1" dirty="0">
                <a:latin typeface="Verdana" panose="020B0604030504040204" pitchFamily="34" charset="0"/>
                <a:ea typeface="Verdana" panose="020B0604030504040204" pitchFamily="34" charset="0"/>
                <a:cs typeface="Arial" charset="0"/>
              </a:rPr>
              <a:t>New Tunnel Under the Bosphorus</a:t>
            </a:r>
            <a:endParaRPr lang="tr-TR" b="1" dirty="0">
              <a:latin typeface="Verdana" panose="020B0604030504040204" pitchFamily="34" charset="0"/>
              <a:ea typeface="Verdana" panose="020B0604030504040204" pitchFamily="34" charset="0"/>
              <a:cs typeface="Arial" charset="0"/>
            </a:endParaRPr>
          </a:p>
        </p:txBody>
      </p:sp>
      <p:sp>
        <p:nvSpPr>
          <p:cNvPr id="9"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207568" y="1799238"/>
            <a:ext cx="8681681"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If Turkey were to open a new tunnel under the Bosphorus, which country should it cooperate with? </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Metin kutusu 9"/>
          <p:cNvSpPr txBox="1"/>
          <p:nvPr/>
        </p:nvSpPr>
        <p:spPr>
          <a:xfrm>
            <a:off x="7433465" y="6037838"/>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a:t>
            </a:r>
            <a:r>
              <a:rPr lang="tr-TR" sz="700" dirty="0">
                <a:latin typeface="Verdana" panose="020B0604030504040204" pitchFamily="34" charset="0"/>
                <a:ea typeface="Verdana" panose="020B0604030504040204" pitchFamily="34" charset="0"/>
              </a:rPr>
              <a:t>8</a:t>
            </a:r>
            <a:r>
              <a:rPr lang="en-US" sz="700" dirty="0">
                <a:latin typeface="Verdana" panose="020B0604030504040204" pitchFamily="34" charset="0"/>
                <a:ea typeface="Verdana" panose="020B0604030504040204" pitchFamily="34" charset="0"/>
              </a:rPr>
              <a:t> are not listed.</a:t>
            </a:r>
          </a:p>
        </p:txBody>
      </p:sp>
      <p:sp>
        <p:nvSpPr>
          <p:cNvPr id="11" name="Dikdörtgen 10"/>
          <p:cNvSpPr/>
          <p:nvPr/>
        </p:nvSpPr>
        <p:spPr>
          <a:xfrm>
            <a:off x="8363955" y="434175"/>
            <a:ext cx="3509830" cy="369332"/>
          </a:xfrm>
          <a:prstGeom prst="rect">
            <a:avLst/>
          </a:prstGeom>
        </p:spPr>
        <p:txBody>
          <a:bodyPr wrap="square">
            <a:spAutoFit/>
          </a:bodyPr>
          <a:lstStyle/>
          <a:p>
            <a:r>
              <a:rPr lang="en-US" b="1" dirty="0">
                <a:solidFill>
                  <a:srgbClr val="4472C4"/>
                </a:solidFill>
              </a:rPr>
              <a:t>General Perception on Countries</a:t>
            </a:r>
            <a:r>
              <a:rPr lang="en-US" dirty="0">
                <a:solidFill>
                  <a:srgbClr val="FF0000"/>
                </a:solidFill>
              </a:rPr>
              <a:t>(</a:t>
            </a:r>
            <a:r>
              <a:rPr lang="tr-TR" dirty="0">
                <a:solidFill>
                  <a:srgbClr val="FF0000"/>
                </a:solidFill>
              </a:rPr>
              <a:t>8</a:t>
            </a:r>
            <a:r>
              <a:rPr lang="en-US" dirty="0">
                <a:solidFill>
                  <a:srgbClr val="FF0000"/>
                </a:solidFill>
              </a:rPr>
              <a:t>)</a:t>
            </a:r>
          </a:p>
        </p:txBody>
      </p:sp>
      <p:sp>
        <p:nvSpPr>
          <p:cNvPr id="12" name="Text Box 4">
            <a:extLst>
              <a:ext uri="{FF2B5EF4-FFF2-40B4-BE49-F238E27FC236}">
                <a16:creationId xmlns:a16="http://schemas.microsoft.com/office/drawing/2014/main" id="{1EC630ED-F319-8C46-9B5B-F9F86F65C5F2}"/>
              </a:ext>
            </a:extLst>
          </p:cNvPr>
          <p:cNvSpPr txBox="1">
            <a:spLocks noChangeArrowheads="1"/>
          </p:cNvSpPr>
          <p:nvPr/>
        </p:nvSpPr>
        <p:spPr bwMode="auto">
          <a:xfrm>
            <a:off x="3863752"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92863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Perceptions on Germany</a:t>
            </a:r>
          </a:p>
        </p:txBody>
      </p:sp>
    </p:spTree>
    <p:extLst>
      <p:ext uri="{BB962C8B-B14F-4D97-AF65-F5344CB8AC3E}">
        <p14:creationId xmlns:p14="http://schemas.microsoft.com/office/powerpoint/2010/main" val="380072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865528412"/>
              </p:ext>
            </p:extLst>
          </p:nvPr>
        </p:nvGraphicFramePr>
        <p:xfrm>
          <a:off x="2567608" y="1844824"/>
          <a:ext cx="684076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541196" y="1474384"/>
            <a:ext cx="9433048" cy="261610"/>
          </a:xfrm>
          <a:prstGeom prst="rect">
            <a:avLst/>
          </a:prstGeom>
          <a:noFill/>
          <a:ln w="9525">
            <a:noFill/>
            <a:miter lim="800000"/>
            <a:headEnd/>
            <a:tailEnd/>
          </a:ln>
        </p:spPr>
        <p:txBody>
          <a:bodyPr wrap="square" anchor="ctr">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rPr>
              <a:t>Could you please tell me the first thing that comes to your mind when Germany is mentioned?</a:t>
            </a:r>
            <a:endParaRPr lang="tr-TR" sz="1100" dirty="0">
              <a:solidFill>
                <a:srgbClr val="FF0000"/>
              </a:solidFill>
              <a:latin typeface="Verdana" panose="020B0604030504040204" pitchFamily="34" charset="0"/>
              <a:ea typeface="Verdana" panose="020B0604030504040204" pitchFamily="34" charset="0"/>
            </a:endParaRPr>
          </a:p>
        </p:txBody>
      </p:sp>
      <p:sp>
        <p:nvSpPr>
          <p:cNvPr id="5" name="Dikdörtgen 4"/>
          <p:cNvSpPr/>
          <p:nvPr/>
        </p:nvSpPr>
        <p:spPr>
          <a:xfrm>
            <a:off x="4470215" y="1115452"/>
            <a:ext cx="3575017" cy="369332"/>
          </a:xfrm>
          <a:prstGeom prst="rect">
            <a:avLst/>
          </a:prstGeom>
        </p:spPr>
        <p:txBody>
          <a:bodyPr wrap="none">
            <a:spAutoFit/>
          </a:bodyPr>
          <a:lstStyle/>
          <a:p>
            <a:pPr lvl="0" algn="ctr">
              <a:spcBef>
                <a:spcPts val="0"/>
              </a:spcBef>
              <a:defRPr/>
            </a:pPr>
            <a:r>
              <a:rPr lang="en-US" b="1" dirty="0">
                <a:latin typeface="Verdana" panose="020B0604030504040204" pitchFamily="34" charset="0"/>
              </a:rPr>
              <a:t>Association with Germany</a:t>
            </a:r>
            <a:endParaRPr lang="en-US" dirty="0">
              <a:latin typeface="Verdana" panose="020B0604030504040204" pitchFamily="34" charset="0"/>
            </a:endParaRPr>
          </a:p>
        </p:txBody>
      </p:sp>
      <p:sp>
        <p:nvSpPr>
          <p:cNvPr id="7" name="Text Box 4"/>
          <p:cNvSpPr txBox="1">
            <a:spLocks noChangeArrowheads="1"/>
          </p:cNvSpPr>
          <p:nvPr/>
        </p:nvSpPr>
        <p:spPr bwMode="auto">
          <a:xfrm>
            <a:off x="7896200" y="6453336"/>
            <a:ext cx="1008112"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Multiple Response</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8" name="Metin kutusu 7"/>
          <p:cNvSpPr txBox="1"/>
          <p:nvPr/>
        </p:nvSpPr>
        <p:spPr>
          <a:xfrm>
            <a:off x="7274624" y="5301208"/>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a:t>
            </a:r>
            <a:r>
              <a:rPr lang="tr-TR" sz="700" dirty="0">
                <a:latin typeface="Verdana" panose="020B0604030504040204" pitchFamily="34" charset="0"/>
                <a:ea typeface="Verdana" panose="020B0604030504040204" pitchFamily="34" charset="0"/>
              </a:rPr>
              <a:t>2,0</a:t>
            </a:r>
            <a:r>
              <a:rPr lang="en-US" sz="700" dirty="0">
                <a:latin typeface="Verdana" panose="020B0604030504040204" pitchFamily="34" charset="0"/>
                <a:ea typeface="Verdana" panose="020B0604030504040204" pitchFamily="34" charset="0"/>
              </a:rPr>
              <a:t> are not listed.</a:t>
            </a:r>
          </a:p>
        </p:txBody>
      </p:sp>
      <p:sp>
        <p:nvSpPr>
          <p:cNvPr id="10" name="Dikdörtgen 9">
            <a:extLst>
              <a:ext uri="{FF2B5EF4-FFF2-40B4-BE49-F238E27FC236}">
                <a16:creationId xmlns:a16="http://schemas.microsoft.com/office/drawing/2014/main" id="{4920F891-BCD0-4633-8734-1FDFFAA61B8D}"/>
              </a:ext>
            </a:extLst>
          </p:cNvPr>
          <p:cNvSpPr/>
          <p:nvPr/>
        </p:nvSpPr>
        <p:spPr>
          <a:xfrm>
            <a:off x="7274624" y="4654877"/>
            <a:ext cx="1557680" cy="400110"/>
          </a:xfrm>
          <a:prstGeom prst="rect">
            <a:avLst/>
          </a:prstGeom>
        </p:spPr>
        <p:txBody>
          <a:bodyPr wrap="square">
            <a:spAutoFit/>
          </a:bodyPr>
          <a:lstStyle/>
          <a:p>
            <a:r>
              <a:rPr lang="en-US" sz="1000" dirty="0">
                <a:latin typeface="+mj-lt"/>
              </a:rPr>
              <a:t>Those who do not have any association;</a:t>
            </a:r>
            <a:r>
              <a:rPr lang="tr-TR" sz="1000" b="0" dirty="0">
                <a:latin typeface="+mj-lt"/>
              </a:rPr>
              <a:t> </a:t>
            </a:r>
            <a:r>
              <a:rPr lang="tr-TR" sz="1000" b="1" dirty="0">
                <a:latin typeface="+mj-lt"/>
              </a:rPr>
              <a:t>%15,4</a:t>
            </a:r>
          </a:p>
        </p:txBody>
      </p:sp>
      <p:sp>
        <p:nvSpPr>
          <p:cNvPr id="12" name="Dikdörtgen 42">
            <a:extLst>
              <a:ext uri="{FF2B5EF4-FFF2-40B4-BE49-F238E27FC236}">
                <a16:creationId xmlns:a16="http://schemas.microsoft.com/office/drawing/2014/main" id="{008371FB-1C17-469D-917C-B180F712BBE4}"/>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1</a:t>
            </a:r>
            <a:r>
              <a:rPr lang="en-US" dirty="0">
                <a:solidFill>
                  <a:srgbClr val="FF0000"/>
                </a:solidFill>
              </a:rPr>
              <a:t>)</a:t>
            </a:r>
          </a:p>
        </p:txBody>
      </p:sp>
      <p:sp>
        <p:nvSpPr>
          <p:cNvPr id="11" name="Text Box 4">
            <a:extLst>
              <a:ext uri="{FF2B5EF4-FFF2-40B4-BE49-F238E27FC236}">
                <a16:creationId xmlns:a16="http://schemas.microsoft.com/office/drawing/2014/main" id="{AE8643E5-48A4-8E4C-AF6D-EB00063C44D3}"/>
              </a:ext>
            </a:extLst>
          </p:cNvPr>
          <p:cNvSpPr txBox="1">
            <a:spLocks noChangeArrowheads="1"/>
          </p:cNvSpPr>
          <p:nvPr/>
        </p:nvSpPr>
        <p:spPr bwMode="auto">
          <a:xfrm>
            <a:off x="6866805" y="6453336"/>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9703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575720" y="1097071"/>
            <a:ext cx="568863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People’s Approval-Appreciation</a:t>
            </a:r>
          </a:p>
        </p:txBody>
      </p:sp>
      <p:graphicFrame>
        <p:nvGraphicFramePr>
          <p:cNvPr id="4" name="Chart 6"/>
          <p:cNvGraphicFramePr/>
          <p:nvPr>
            <p:extLst>
              <p:ext uri="{D42A27DB-BD31-4B8C-83A1-F6EECF244321}">
                <p14:modId xmlns:p14="http://schemas.microsoft.com/office/powerpoint/2010/main" val="792249376"/>
              </p:ext>
            </p:extLst>
          </p:nvPr>
        </p:nvGraphicFramePr>
        <p:xfrm>
          <a:off x="4110321" y="1908042"/>
          <a:ext cx="4361943" cy="440127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Düz Bağlayıcı 4"/>
          <p:cNvCxnSpPr/>
          <p:nvPr/>
        </p:nvCxnSpPr>
        <p:spPr bwMode="auto">
          <a:xfrm>
            <a:off x="4656200"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6" name="Düz Bağlayıcı 5"/>
          <p:cNvCxnSpPr/>
          <p:nvPr/>
        </p:nvCxnSpPr>
        <p:spPr bwMode="auto">
          <a:xfrm>
            <a:off x="4656200" y="357301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7" name="Oval 6"/>
          <p:cNvSpPr/>
          <p:nvPr/>
        </p:nvSpPr>
        <p:spPr bwMode="auto">
          <a:xfrm>
            <a:off x="9048328" y="364502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8" name="TextBox 5"/>
          <p:cNvSpPr txBox="1"/>
          <p:nvPr/>
        </p:nvSpPr>
        <p:spPr>
          <a:xfrm>
            <a:off x="8990160" y="3790201"/>
            <a:ext cx="850256" cy="430887"/>
          </a:xfrm>
          <a:prstGeom prst="rect">
            <a:avLst/>
          </a:prstGeom>
          <a:noFill/>
        </p:spPr>
        <p:txBody>
          <a:bodyPr wrap="square" rtlCol="0">
            <a:spAutoFit/>
          </a:bodyPr>
          <a:lstStyle/>
          <a:p>
            <a:pPr algn="ctr"/>
            <a:r>
              <a:rPr lang="en-US" sz="1100" b="1" dirty="0">
                <a:solidFill>
                  <a:srgbClr val="FF6161"/>
                </a:solidFill>
                <a:latin typeface="+mj-lt"/>
              </a:rPr>
              <a:t>NS</a:t>
            </a:r>
          </a:p>
          <a:p>
            <a:pPr algn="ctr"/>
            <a:r>
              <a:rPr lang="en-US" sz="1100" b="1" dirty="0">
                <a:solidFill>
                  <a:srgbClr val="FF6161"/>
                </a:solidFill>
                <a:latin typeface="+mj-lt"/>
              </a:rPr>
              <a:t>63,4</a:t>
            </a:r>
          </a:p>
        </p:txBody>
      </p:sp>
      <p:sp>
        <p:nvSpPr>
          <p:cNvPr id="9" name="Oval 8"/>
          <p:cNvSpPr/>
          <p:nvPr/>
        </p:nvSpPr>
        <p:spPr>
          <a:xfrm>
            <a:off x="8256312" y="242096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0" name="Oval 9"/>
          <p:cNvSpPr/>
          <p:nvPr/>
        </p:nvSpPr>
        <p:spPr>
          <a:xfrm>
            <a:off x="8328320" y="486923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1" name="Dikdörtgen 10"/>
          <p:cNvSpPr/>
          <p:nvPr/>
        </p:nvSpPr>
        <p:spPr>
          <a:xfrm>
            <a:off x="8323959" y="2492896"/>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66,6</a:t>
            </a:r>
          </a:p>
        </p:txBody>
      </p:sp>
      <p:sp>
        <p:nvSpPr>
          <p:cNvPr id="12" name="Dikdörtgen 11"/>
          <p:cNvSpPr/>
          <p:nvPr/>
        </p:nvSpPr>
        <p:spPr>
          <a:xfrm>
            <a:off x="8496829" y="4941168"/>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3,2</a:t>
            </a:r>
          </a:p>
        </p:txBody>
      </p:sp>
      <p:sp>
        <p:nvSpPr>
          <p:cNvPr id="13" name="Dikdörtgen 12"/>
          <p:cNvSpPr/>
          <p:nvPr/>
        </p:nvSpPr>
        <p:spPr>
          <a:xfrm>
            <a:off x="3071664" y="1503724"/>
            <a:ext cx="6840760"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Could you please tell by looking at the card to what extent you appreciate-approve Germany when you consider everything in general?</a:t>
            </a:r>
          </a:p>
        </p:txBody>
      </p:sp>
      <p:sp>
        <p:nvSpPr>
          <p:cNvPr id="17" name="Dikdörtgen 42">
            <a:extLst>
              <a:ext uri="{FF2B5EF4-FFF2-40B4-BE49-F238E27FC236}">
                <a16:creationId xmlns:a16="http://schemas.microsoft.com/office/drawing/2014/main" id="{008371FB-1C17-469D-917C-B180F712BBE4}"/>
              </a:ext>
            </a:extLst>
          </p:cNvPr>
          <p:cNvSpPr/>
          <p:nvPr/>
        </p:nvSpPr>
        <p:spPr>
          <a:xfrm>
            <a:off x="9120336" y="404664"/>
            <a:ext cx="2983274" cy="369332"/>
          </a:xfrm>
          <a:prstGeom prst="rect">
            <a:avLst/>
          </a:prstGeom>
        </p:spPr>
        <p:txBody>
          <a:bodyPr wrap="square">
            <a:spAutoFit/>
          </a:bodyPr>
          <a:lstStyle/>
          <a:p>
            <a:r>
              <a:rPr lang="en-US" b="1" dirty="0">
                <a:solidFill>
                  <a:srgbClr val="4472C4"/>
                </a:solidFill>
              </a:rPr>
              <a:t>Perception on Germany </a:t>
            </a:r>
            <a:r>
              <a:rPr lang="en-US" dirty="0">
                <a:solidFill>
                  <a:srgbClr val="FF0000"/>
                </a:solidFill>
              </a:rPr>
              <a:t>(2)</a:t>
            </a:r>
          </a:p>
        </p:txBody>
      </p:sp>
      <p:sp>
        <p:nvSpPr>
          <p:cNvPr id="18" name="Text Box 4">
            <a:extLst>
              <a:ext uri="{FF2B5EF4-FFF2-40B4-BE49-F238E27FC236}">
                <a16:creationId xmlns:a16="http://schemas.microsoft.com/office/drawing/2014/main" id="{D8A18E49-D985-2746-801B-3DAD115FAF4F}"/>
              </a:ext>
            </a:extLst>
          </p:cNvPr>
          <p:cNvSpPr txBox="1">
            <a:spLocks noChangeArrowheads="1"/>
          </p:cNvSpPr>
          <p:nvPr/>
        </p:nvSpPr>
        <p:spPr bwMode="auto">
          <a:xfrm>
            <a:off x="6866805"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10008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479376" y="1196752"/>
            <a:ext cx="5256584"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        Reasons to Approve Germany (%66,6)</a:t>
            </a:r>
          </a:p>
        </p:txBody>
      </p:sp>
      <p:graphicFrame>
        <p:nvGraphicFramePr>
          <p:cNvPr id="16"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078791466"/>
              </p:ext>
            </p:extLst>
          </p:nvPr>
        </p:nvGraphicFramePr>
        <p:xfrm>
          <a:off x="767408" y="2293186"/>
          <a:ext cx="5004214" cy="3944126"/>
        </p:xfrm>
        <a:graphic>
          <a:graphicData uri="http://schemas.openxmlformats.org/drawingml/2006/chart">
            <c:chart xmlns:c="http://schemas.openxmlformats.org/drawingml/2006/chart" xmlns:r="http://schemas.openxmlformats.org/officeDocument/2006/relationships" r:id="rId3"/>
          </a:graphicData>
        </a:graphic>
      </p:graphicFrame>
      <p:sp>
        <p:nvSpPr>
          <p:cNvPr id="17" name="Dikdörtgen 16"/>
          <p:cNvSpPr/>
          <p:nvPr/>
        </p:nvSpPr>
        <p:spPr>
          <a:xfrm>
            <a:off x="807621" y="1773977"/>
            <a:ext cx="5000347"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You stated that you appreciate Germany in general. Could you please tell me what you like about Germany?</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8" name="Text Box 7"/>
          <p:cNvSpPr txBox="1">
            <a:spLocks noChangeArrowheads="1"/>
          </p:cNvSpPr>
          <p:nvPr/>
        </p:nvSpPr>
        <p:spPr bwMode="auto">
          <a:xfrm>
            <a:off x="7104112" y="1188041"/>
            <a:ext cx="4752528"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Reasons to not to Approve Germany (%3,2 )</a:t>
            </a:r>
          </a:p>
        </p:txBody>
      </p:sp>
      <p:sp>
        <p:nvSpPr>
          <p:cNvPr id="20" name="Dikdörtgen 19"/>
          <p:cNvSpPr/>
          <p:nvPr/>
        </p:nvSpPr>
        <p:spPr>
          <a:xfrm>
            <a:off x="6712277" y="1773977"/>
            <a:ext cx="5000347"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You stated that you do not appreciate Germany in general. Could you please tell me what you don't like about Germany?</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2" name="Text Box 4"/>
          <p:cNvSpPr txBox="1">
            <a:spLocks noChangeArrowheads="1"/>
          </p:cNvSpPr>
          <p:nvPr/>
        </p:nvSpPr>
        <p:spPr bwMode="auto">
          <a:xfrm>
            <a:off x="5735960" y="6453336"/>
            <a:ext cx="976317"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effectLst/>
                <a:uLnTx/>
                <a:uFillTx/>
                <a:latin typeface="+mj-lt"/>
                <a:cs typeface="Arial" pitchFamily="34" charset="0"/>
              </a:rPr>
              <a:t>Multiple</a:t>
            </a:r>
            <a:r>
              <a:rPr kumimoji="0" lang="tr-TR" sz="700" b="0" i="0" u="none" strike="noStrike" kern="1200" cap="none" spc="0" normalizeH="0" noProof="0" dirty="0">
                <a:ln>
                  <a:noFill/>
                </a:ln>
                <a:effectLst/>
                <a:uLnTx/>
                <a:uFillTx/>
                <a:latin typeface="+mj-lt"/>
                <a:cs typeface="Arial" pitchFamily="34" charset="0"/>
              </a:rPr>
              <a:t> Response</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23" name="Metin kutusu 22"/>
          <p:cNvSpPr txBox="1"/>
          <p:nvPr/>
        </p:nvSpPr>
        <p:spPr>
          <a:xfrm>
            <a:off x="4079776" y="5893822"/>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a:t>
            </a:r>
            <a:r>
              <a:rPr lang="tr-TR" sz="700" dirty="0">
                <a:latin typeface="Verdana" panose="020B0604030504040204" pitchFamily="34" charset="0"/>
                <a:ea typeface="Verdana" panose="020B0604030504040204" pitchFamily="34" charset="0"/>
              </a:rPr>
              <a:t>1,9</a:t>
            </a:r>
            <a:r>
              <a:rPr lang="en-US" sz="700" dirty="0">
                <a:latin typeface="Verdana" panose="020B0604030504040204" pitchFamily="34" charset="0"/>
                <a:ea typeface="Verdana" panose="020B0604030504040204" pitchFamily="34" charset="0"/>
              </a:rPr>
              <a:t> are not listed.</a:t>
            </a:r>
          </a:p>
        </p:txBody>
      </p:sp>
      <p:sp>
        <p:nvSpPr>
          <p:cNvPr id="24" name="Metin kutusu 23"/>
          <p:cNvSpPr txBox="1"/>
          <p:nvPr/>
        </p:nvSpPr>
        <p:spPr>
          <a:xfrm>
            <a:off x="4079776" y="5406619"/>
            <a:ext cx="1512168" cy="369332"/>
          </a:xfrm>
          <a:prstGeom prst="rect">
            <a:avLst/>
          </a:prstGeom>
          <a:noFill/>
        </p:spPr>
        <p:txBody>
          <a:bodyPr wrap="square" rtlCol="0">
            <a:spAutoFit/>
          </a:bodyPr>
          <a:lstStyle/>
          <a:p>
            <a:r>
              <a:rPr lang="tr-TR" sz="900" dirty="0">
                <a:latin typeface="Verdana" panose="020B0604030504040204" pitchFamily="34" charset="0"/>
                <a:ea typeface="Verdana" panose="020B0604030504040204" pitchFamily="34" charset="0"/>
              </a:rPr>
              <a:t>Generally appreciating; </a:t>
            </a:r>
            <a:r>
              <a:rPr lang="tr-TR" sz="900" b="1" dirty="0">
                <a:latin typeface="Verdana" panose="020B0604030504040204" pitchFamily="34" charset="0"/>
                <a:ea typeface="Verdana" panose="020B0604030504040204" pitchFamily="34" charset="0"/>
              </a:rPr>
              <a:t>% 8,7 </a:t>
            </a:r>
          </a:p>
        </p:txBody>
      </p:sp>
      <p:sp>
        <p:nvSpPr>
          <p:cNvPr id="13" name="Dikdörtgen 42">
            <a:extLst>
              <a:ext uri="{FF2B5EF4-FFF2-40B4-BE49-F238E27FC236}">
                <a16:creationId xmlns:a16="http://schemas.microsoft.com/office/drawing/2014/main" id="{008371FB-1C17-469D-917C-B180F712BBE4}"/>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3</a:t>
            </a:r>
            <a:r>
              <a:rPr lang="en-US" dirty="0">
                <a:solidFill>
                  <a:srgbClr val="FF0000"/>
                </a:solidFill>
              </a:rPr>
              <a:t>)</a:t>
            </a:r>
          </a:p>
        </p:txBody>
      </p:sp>
      <p:graphicFrame>
        <p:nvGraphicFramePr>
          <p:cNvPr id="1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900419289"/>
              </p:ext>
            </p:extLst>
          </p:nvPr>
        </p:nvGraphicFramePr>
        <p:xfrm>
          <a:off x="7718518" y="2564904"/>
          <a:ext cx="5290250"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21" name="Metin kutusu 20"/>
          <p:cNvSpPr txBox="1"/>
          <p:nvPr/>
        </p:nvSpPr>
        <p:spPr>
          <a:xfrm>
            <a:off x="10632504" y="5024826"/>
            <a:ext cx="1368152" cy="5078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Those who cannot give a specific reason </a:t>
            </a:r>
            <a:r>
              <a:rPr lang="en-US" sz="900" b="1" dirty="0">
                <a:latin typeface="Verdana" panose="020B0604030504040204" pitchFamily="34" charset="0"/>
                <a:ea typeface="Verdana" panose="020B0604030504040204" pitchFamily="34" charset="0"/>
              </a:rPr>
              <a:t>59.4%</a:t>
            </a:r>
          </a:p>
        </p:txBody>
      </p:sp>
      <p:sp>
        <p:nvSpPr>
          <p:cNvPr id="19" name="Metin kutusu 20">
            <a:extLst>
              <a:ext uri="{FF2B5EF4-FFF2-40B4-BE49-F238E27FC236}">
                <a16:creationId xmlns:a16="http://schemas.microsoft.com/office/drawing/2014/main" id="{4416FC2C-6965-F848-8C6D-47CA0F721128}"/>
              </a:ext>
            </a:extLst>
          </p:cNvPr>
          <p:cNvSpPr txBox="1"/>
          <p:nvPr/>
        </p:nvSpPr>
        <p:spPr>
          <a:xfrm>
            <a:off x="8112224" y="6525344"/>
            <a:ext cx="3991386" cy="3693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This question was only asked to those who said “they do not generally approve Germany” - %3,2 of the total respondents. </a:t>
            </a:r>
            <a:endParaRPr lang="en-US" sz="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1233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431704" y="1096654"/>
            <a:ext cx="568863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Trust in Germany</a:t>
            </a:r>
            <a:endParaRPr lang="en-US" b="1" dirty="0">
              <a:latin typeface="Verdana" panose="020B0604030504040204" pitchFamily="34" charset="0"/>
              <a:ea typeface="Verdana" panose="020B0604030504040204" pitchFamily="34" charset="0"/>
              <a:cs typeface="Arial" charset="0"/>
            </a:endParaRPr>
          </a:p>
        </p:txBody>
      </p:sp>
      <p:graphicFrame>
        <p:nvGraphicFramePr>
          <p:cNvPr id="5" name="Chart 6"/>
          <p:cNvGraphicFramePr/>
          <p:nvPr>
            <p:extLst>
              <p:ext uri="{D42A27DB-BD31-4B8C-83A1-F6EECF244321}">
                <p14:modId xmlns:p14="http://schemas.microsoft.com/office/powerpoint/2010/main" val="4024966518"/>
              </p:ext>
            </p:extLst>
          </p:nvPr>
        </p:nvGraphicFramePr>
        <p:xfrm>
          <a:off x="3894297" y="1844824"/>
          <a:ext cx="4361943" cy="463827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Düz Bağlayıcı 5"/>
          <p:cNvCxnSpPr/>
          <p:nvPr/>
        </p:nvCxnSpPr>
        <p:spPr bwMode="auto">
          <a:xfrm>
            <a:off x="4511824"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4511824" y="364502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Oval 7"/>
          <p:cNvSpPr/>
          <p:nvPr/>
        </p:nvSpPr>
        <p:spPr bwMode="auto">
          <a:xfrm>
            <a:off x="8580360" y="371703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9" name="TextBox 5"/>
          <p:cNvSpPr txBox="1"/>
          <p:nvPr/>
        </p:nvSpPr>
        <p:spPr>
          <a:xfrm>
            <a:off x="8544272" y="3934217"/>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85,0</a:t>
            </a:r>
          </a:p>
        </p:txBody>
      </p:sp>
      <p:sp>
        <p:nvSpPr>
          <p:cNvPr id="10" name="Oval 9"/>
          <p:cNvSpPr/>
          <p:nvPr/>
        </p:nvSpPr>
        <p:spPr>
          <a:xfrm>
            <a:off x="7896272" y="2132856"/>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1" name="Oval 10"/>
          <p:cNvSpPr/>
          <p:nvPr/>
        </p:nvSpPr>
        <p:spPr>
          <a:xfrm>
            <a:off x="8112224"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2" name="Dikdörtgen 11"/>
          <p:cNvSpPr/>
          <p:nvPr/>
        </p:nvSpPr>
        <p:spPr>
          <a:xfrm>
            <a:off x="7968208" y="2204864"/>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87,2</a:t>
            </a:r>
          </a:p>
        </p:txBody>
      </p:sp>
      <p:sp>
        <p:nvSpPr>
          <p:cNvPr id="13" name="Dikdörtgen 12"/>
          <p:cNvSpPr/>
          <p:nvPr/>
        </p:nvSpPr>
        <p:spPr>
          <a:xfrm>
            <a:off x="8221494" y="5229200"/>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2,2</a:t>
            </a:r>
          </a:p>
        </p:txBody>
      </p:sp>
      <p:sp>
        <p:nvSpPr>
          <p:cNvPr id="14" name="Dikdörtgen 13"/>
          <p:cNvSpPr/>
          <p:nvPr/>
        </p:nvSpPr>
        <p:spPr>
          <a:xfrm>
            <a:off x="2927649" y="1485945"/>
            <a:ext cx="6552728" cy="261610"/>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Could you please tell by looking at the card to what extent do you trust Germany?</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5" name="Dikdörtgen 42">
            <a:extLst>
              <a:ext uri="{FF2B5EF4-FFF2-40B4-BE49-F238E27FC236}">
                <a16:creationId xmlns:a16="http://schemas.microsoft.com/office/drawing/2014/main" id="{008371FB-1C17-469D-917C-B180F712BBE4}"/>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4</a:t>
            </a:r>
            <a:r>
              <a:rPr lang="en-US" dirty="0">
                <a:solidFill>
                  <a:srgbClr val="FF0000"/>
                </a:solidFill>
              </a:rPr>
              <a:t>)</a:t>
            </a:r>
          </a:p>
        </p:txBody>
      </p:sp>
      <p:sp>
        <p:nvSpPr>
          <p:cNvPr id="16" name="Text Box 4">
            <a:extLst>
              <a:ext uri="{FF2B5EF4-FFF2-40B4-BE49-F238E27FC236}">
                <a16:creationId xmlns:a16="http://schemas.microsoft.com/office/drawing/2014/main" id="{7192457B-C118-A041-848D-1D28D0D12C83}"/>
              </a:ext>
            </a:extLst>
          </p:cNvPr>
          <p:cNvSpPr txBox="1">
            <a:spLocks noChangeArrowheads="1"/>
          </p:cNvSpPr>
          <p:nvPr/>
        </p:nvSpPr>
        <p:spPr bwMode="auto">
          <a:xfrm>
            <a:off x="5642669"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50570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1726141340"/>
              </p:ext>
            </p:extLst>
          </p:nvPr>
        </p:nvGraphicFramePr>
        <p:xfrm>
          <a:off x="119335" y="2034417"/>
          <a:ext cx="10729193" cy="46515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1931385" y="1115452"/>
            <a:ext cx="8701119" cy="369332"/>
          </a:xfrm>
          <a:prstGeom prst="rect">
            <a:avLst/>
          </a:prstGeom>
          <a:noFill/>
          <a:ln w="9525">
            <a:noFill/>
            <a:miter lim="800000"/>
            <a:headEnd/>
            <a:tailEnd/>
          </a:ln>
        </p:spPr>
        <p:txBody>
          <a:bodyPr wrap="square">
            <a:spAutoFit/>
          </a:bodyPr>
          <a:lstStyle/>
          <a:p>
            <a:pPr lvl="0" algn="ctr"/>
            <a:r>
              <a:rPr lang="en-US" b="1" dirty="0">
                <a:latin typeface="Verdana"/>
                <a:cs typeface="Arial" charset="0"/>
              </a:rPr>
              <a:t>Germany’s Development Level</a:t>
            </a:r>
          </a:p>
        </p:txBody>
      </p:sp>
      <p:sp>
        <p:nvSpPr>
          <p:cNvPr id="5"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954896" y="1511206"/>
            <a:ext cx="10630397" cy="261610"/>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rPr>
              <a:t>Could you please indicate by looking at the card to what extent you think Germany is developed in terms of the listed indicators?</a:t>
            </a:r>
            <a:endParaRPr lang="tr-TR" sz="1100" dirty="0">
              <a:solidFill>
                <a:srgbClr val="FF0000"/>
              </a:solidFill>
              <a:latin typeface="Verdana" panose="020B0604030504040204" pitchFamily="34" charset="0"/>
              <a:ea typeface="Verdana" panose="020B0604030504040204" pitchFamily="34" charset="0"/>
            </a:endParaRP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975693" y="1788196"/>
            <a:ext cx="554954" cy="246221"/>
          </a:xfrm>
          <a:prstGeom prst="rect">
            <a:avLst/>
          </a:prstGeom>
          <a:noFill/>
        </p:spPr>
        <p:txBody>
          <a:bodyPr wrap="square" rtlCol="0">
            <a:spAutoFit/>
          </a:bodyPr>
          <a:lstStyle/>
          <a:p>
            <a:pPr algn="ctr"/>
            <a:r>
              <a:rPr lang="tr-TR" sz="1000" b="1" dirty="0">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2563067406"/>
              </p:ext>
            </p:extLst>
          </p:nvPr>
        </p:nvGraphicFramePr>
        <p:xfrm>
          <a:off x="10975693" y="2003957"/>
          <a:ext cx="609600" cy="403244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88,3</a:t>
                      </a:r>
                    </a:p>
                  </a:txBody>
                  <a:tcPr marL="7620" marR="7620" marT="7620" marB="0" anchor="ctr">
                    <a:noFill/>
                  </a:tcPr>
                </a:tc>
                <a:extLst>
                  <a:ext uri="{0D108BD9-81ED-4DB2-BD59-A6C34878D82A}">
                    <a16:rowId xmlns:a16="http://schemas.microsoft.com/office/drawing/2014/main" val="1106207996"/>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86,8</a:t>
                      </a:r>
                    </a:p>
                  </a:txBody>
                  <a:tcPr marL="7620" marR="7620" marT="7620" marB="0" anchor="ctr">
                    <a:noFill/>
                  </a:tcPr>
                </a:tc>
                <a:extLst>
                  <a:ext uri="{0D108BD9-81ED-4DB2-BD59-A6C34878D82A}">
                    <a16:rowId xmlns:a16="http://schemas.microsoft.com/office/drawing/2014/main" val="12996182"/>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85,8</a:t>
                      </a:r>
                    </a:p>
                  </a:txBody>
                  <a:tcPr marL="7620" marR="7620" marT="7620" marB="0" anchor="ctr">
                    <a:noFill/>
                  </a:tcPr>
                </a:tc>
                <a:extLst>
                  <a:ext uri="{0D108BD9-81ED-4DB2-BD59-A6C34878D82A}">
                    <a16:rowId xmlns:a16="http://schemas.microsoft.com/office/drawing/2014/main" val="3538840309"/>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85,6</a:t>
                      </a:r>
                    </a:p>
                  </a:txBody>
                  <a:tcPr marL="7620" marR="7620" marT="7620" marB="0" anchor="ctr">
                    <a:noFill/>
                  </a:tcPr>
                </a:tc>
                <a:extLst>
                  <a:ext uri="{0D108BD9-81ED-4DB2-BD59-A6C34878D82A}">
                    <a16:rowId xmlns:a16="http://schemas.microsoft.com/office/drawing/2014/main" val="3742718503"/>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85,0</a:t>
                      </a:r>
                    </a:p>
                  </a:txBody>
                  <a:tcPr marL="7620" marR="7620" marT="7620" marB="0" anchor="ctr">
                    <a:noFill/>
                  </a:tcPr>
                </a:tc>
                <a:extLst>
                  <a:ext uri="{0D108BD9-81ED-4DB2-BD59-A6C34878D82A}">
                    <a16:rowId xmlns:a16="http://schemas.microsoft.com/office/drawing/2014/main" val="1585311379"/>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84,6</a:t>
                      </a:r>
                    </a:p>
                  </a:txBody>
                  <a:tcPr marL="7620" marR="7620" marT="7620" marB="0" anchor="ctr">
                    <a:noFill/>
                  </a:tcPr>
                </a:tc>
                <a:extLst>
                  <a:ext uri="{0D108BD9-81ED-4DB2-BD59-A6C34878D82A}">
                    <a16:rowId xmlns:a16="http://schemas.microsoft.com/office/drawing/2014/main" val="2659883978"/>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84,6</a:t>
                      </a:r>
                    </a:p>
                  </a:txBody>
                  <a:tcPr marL="7620" marR="7620" marT="7620" marB="0" anchor="ctr">
                    <a:noFill/>
                  </a:tcPr>
                </a:tc>
                <a:extLst>
                  <a:ext uri="{0D108BD9-81ED-4DB2-BD59-A6C34878D82A}">
                    <a16:rowId xmlns:a16="http://schemas.microsoft.com/office/drawing/2014/main" val="2635668128"/>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84,5</a:t>
                      </a:r>
                    </a:p>
                  </a:txBody>
                  <a:tcPr marL="7620" marR="7620" marT="7620" marB="0" anchor="ctr">
                    <a:noFill/>
                  </a:tcPr>
                </a:tc>
                <a:extLst>
                  <a:ext uri="{0D108BD9-81ED-4DB2-BD59-A6C34878D82A}">
                    <a16:rowId xmlns:a16="http://schemas.microsoft.com/office/drawing/2014/main" val="1321182177"/>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84,5</a:t>
                      </a:r>
                    </a:p>
                  </a:txBody>
                  <a:tcPr marL="7620" marR="7620" marT="7620" marB="0" anchor="ctr">
                    <a:noFill/>
                  </a:tcPr>
                </a:tc>
                <a:extLst>
                  <a:ext uri="{0D108BD9-81ED-4DB2-BD59-A6C34878D82A}">
                    <a16:rowId xmlns:a16="http://schemas.microsoft.com/office/drawing/2014/main" val="3959051023"/>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83,5</a:t>
                      </a:r>
                    </a:p>
                  </a:txBody>
                  <a:tcPr marL="7620" marR="7620" marT="7620" marB="0" anchor="ctr">
                    <a:noFill/>
                  </a:tcPr>
                </a:tc>
                <a:extLst>
                  <a:ext uri="{0D108BD9-81ED-4DB2-BD59-A6C34878D82A}">
                    <a16:rowId xmlns:a16="http://schemas.microsoft.com/office/drawing/2014/main" val="1241442240"/>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83,5</a:t>
                      </a:r>
                    </a:p>
                  </a:txBody>
                  <a:tcPr marL="7620" marR="7620" marT="7620" marB="0" anchor="ctr">
                    <a:noFill/>
                  </a:tcPr>
                </a:tc>
                <a:extLst>
                  <a:ext uri="{0D108BD9-81ED-4DB2-BD59-A6C34878D82A}">
                    <a16:rowId xmlns:a16="http://schemas.microsoft.com/office/drawing/2014/main" val="2508104431"/>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83,3</a:t>
                      </a:r>
                    </a:p>
                  </a:txBody>
                  <a:tcPr marL="7620" marR="7620" marT="7620" marB="0" anchor="ctr">
                    <a:noFill/>
                  </a:tcPr>
                </a:tc>
                <a:extLst>
                  <a:ext uri="{0D108BD9-81ED-4DB2-BD59-A6C34878D82A}">
                    <a16:rowId xmlns:a16="http://schemas.microsoft.com/office/drawing/2014/main" val="2234317800"/>
                  </a:ext>
                </a:extLst>
              </a:tr>
              <a:tr h="288032">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82,7</a:t>
                      </a:r>
                    </a:p>
                  </a:txBody>
                  <a:tcPr marL="7620" marR="7620" marT="7620" marB="0" anchor="ctr">
                    <a:noFill/>
                  </a:tcPr>
                </a:tc>
                <a:extLst>
                  <a:ext uri="{0D108BD9-81ED-4DB2-BD59-A6C34878D82A}">
                    <a16:rowId xmlns:a16="http://schemas.microsoft.com/office/drawing/2014/main" val="3818737468"/>
                  </a:ext>
                </a:extLst>
              </a:tr>
              <a:tr h="288032">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82,3</a:t>
                      </a:r>
                    </a:p>
                  </a:txBody>
                  <a:tcPr marL="7620" marR="7620" marT="7620" marB="0" anchor="ctr">
                    <a:noFill/>
                  </a:tcPr>
                </a:tc>
                <a:extLst>
                  <a:ext uri="{0D108BD9-81ED-4DB2-BD59-A6C34878D82A}">
                    <a16:rowId xmlns:a16="http://schemas.microsoft.com/office/drawing/2014/main" val="4044544024"/>
                  </a:ext>
                </a:extLst>
              </a:tr>
            </a:tbl>
          </a:graphicData>
        </a:graphic>
      </p:graphicFrame>
      <p:cxnSp>
        <p:nvCxnSpPr>
          <p:cNvPr id="9" name="Düz Bağlayıcı 8"/>
          <p:cNvCxnSpPr/>
          <p:nvPr/>
        </p:nvCxnSpPr>
        <p:spPr bwMode="auto">
          <a:xfrm>
            <a:off x="9552384" y="2294290"/>
            <a:ext cx="0" cy="4082894"/>
          </a:xfrm>
          <a:prstGeom prst="line">
            <a:avLst/>
          </a:prstGeom>
          <a:solidFill>
            <a:schemeClr val="accent1"/>
          </a:solidFill>
          <a:ln w="9525" cap="flat" cmpd="sng" algn="ctr">
            <a:solidFill>
              <a:srgbClr val="FF6161"/>
            </a:solidFill>
            <a:prstDash val="sysDot"/>
            <a:round/>
            <a:headEnd type="none" w="med" len="med"/>
            <a:tailEnd type="none" w="med" len="med"/>
          </a:ln>
          <a:effectLst/>
        </p:spPr>
      </p:cxnSp>
      <p:sp>
        <p:nvSpPr>
          <p:cNvPr id="10" name="Metin kutusu 9"/>
          <p:cNvSpPr txBox="1"/>
          <p:nvPr/>
        </p:nvSpPr>
        <p:spPr>
          <a:xfrm>
            <a:off x="9048328" y="1729642"/>
            <a:ext cx="1008112" cy="369332"/>
          </a:xfrm>
          <a:prstGeom prst="rect">
            <a:avLst/>
          </a:prstGeom>
          <a:noFill/>
        </p:spPr>
        <p:txBody>
          <a:bodyPr wrap="square" rtlCol="0">
            <a:spAutoFit/>
          </a:bodyPr>
          <a:lstStyle/>
          <a:p>
            <a:pPr algn="ctr"/>
            <a:r>
              <a:rPr lang="tr-TR" sz="900" dirty="0">
                <a:solidFill>
                  <a:srgbClr val="FF0000"/>
                </a:solidFill>
                <a:latin typeface="Verdana" panose="020B0604030504040204" pitchFamily="34" charset="0"/>
                <a:ea typeface="Verdana" panose="020B0604030504040204" pitchFamily="34" charset="0"/>
              </a:rPr>
              <a:t>Mean Line: 84,6</a:t>
            </a:r>
          </a:p>
        </p:txBody>
      </p:sp>
      <p:sp>
        <p:nvSpPr>
          <p:cNvPr id="13" name="Oval 12"/>
          <p:cNvSpPr/>
          <p:nvPr/>
        </p:nvSpPr>
        <p:spPr bwMode="auto">
          <a:xfrm>
            <a:off x="3619476" y="2294290"/>
            <a:ext cx="432000" cy="288032"/>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4" name="Oval 13"/>
          <p:cNvSpPr/>
          <p:nvPr/>
        </p:nvSpPr>
        <p:spPr bwMode="auto">
          <a:xfrm>
            <a:off x="3719736" y="2592894"/>
            <a:ext cx="432000" cy="288032"/>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5" name="Dikdörtgen 42">
            <a:extLst>
              <a:ext uri="{FF2B5EF4-FFF2-40B4-BE49-F238E27FC236}">
                <a16:creationId xmlns:a16="http://schemas.microsoft.com/office/drawing/2014/main" id="{008371FB-1C17-469D-917C-B180F712BBE4}"/>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5</a:t>
            </a:r>
            <a:r>
              <a:rPr lang="en-US" dirty="0">
                <a:solidFill>
                  <a:srgbClr val="FF0000"/>
                </a:solidFill>
              </a:rPr>
              <a:t>)</a:t>
            </a:r>
          </a:p>
        </p:txBody>
      </p:sp>
      <p:sp>
        <p:nvSpPr>
          <p:cNvPr id="16" name="Text Box 4">
            <a:extLst>
              <a:ext uri="{FF2B5EF4-FFF2-40B4-BE49-F238E27FC236}">
                <a16:creationId xmlns:a16="http://schemas.microsoft.com/office/drawing/2014/main" id="{0BD7201F-1834-144E-8420-22047E371350}"/>
              </a:ext>
            </a:extLst>
          </p:cNvPr>
          <p:cNvSpPr txBox="1">
            <a:spLocks noChangeArrowheads="1"/>
          </p:cNvSpPr>
          <p:nvPr/>
        </p:nvSpPr>
        <p:spPr bwMode="auto">
          <a:xfrm>
            <a:off x="11115277"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31521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939497" y="1043444"/>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Evaluations for Germany</a:t>
            </a: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3011505" y="1439198"/>
            <a:ext cx="8701119" cy="261610"/>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please indicate to what extent you agree with the following statements about Germany? </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2307290489"/>
              </p:ext>
            </p:extLst>
          </p:nvPr>
        </p:nvGraphicFramePr>
        <p:xfrm>
          <a:off x="695400" y="1962409"/>
          <a:ext cx="9975786" cy="4418919"/>
        </p:xfrm>
        <a:graphic>
          <a:graphicData uri="http://schemas.openxmlformats.org/drawingml/2006/chart">
            <c:chart xmlns:c="http://schemas.openxmlformats.org/drawingml/2006/chart" xmlns:r="http://schemas.openxmlformats.org/officeDocument/2006/relationships" r:id="rId3"/>
          </a:graphicData>
        </a:graphic>
      </p:graphicFrame>
      <p:sp>
        <p:nvSpPr>
          <p:cNvPr id="6" name="12 Metin kutusu">
            <a:extLst>
              <a:ext uri="{FF2B5EF4-FFF2-40B4-BE49-F238E27FC236}">
                <a16:creationId xmlns:a16="http://schemas.microsoft.com/office/drawing/2014/main" id="{3247390D-3F84-4439-A9C4-44B8AF5B0EF3}"/>
              </a:ext>
            </a:extLst>
          </p:cNvPr>
          <p:cNvSpPr txBox="1"/>
          <p:nvPr/>
        </p:nvSpPr>
        <p:spPr>
          <a:xfrm>
            <a:off x="10725622" y="1742619"/>
            <a:ext cx="554954" cy="246221"/>
          </a:xfrm>
          <a:prstGeom prst="rect">
            <a:avLst/>
          </a:prstGeom>
          <a:noFill/>
        </p:spPr>
        <p:txBody>
          <a:bodyPr wrap="square" rtlCol="0">
            <a:spAutoFit/>
          </a:bodyPr>
          <a:lstStyle/>
          <a:p>
            <a:pPr algn="ctr"/>
            <a:r>
              <a:rPr lang="tr-TR" sz="1000" b="1" dirty="0">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1842313045"/>
              </p:ext>
            </p:extLst>
          </p:nvPr>
        </p:nvGraphicFramePr>
        <p:xfrm>
          <a:off x="10642503" y="2034724"/>
          <a:ext cx="609600" cy="405857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579796">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91,1</a:t>
                      </a:r>
                    </a:p>
                  </a:txBody>
                  <a:tcPr marL="7620" marR="7620" marT="7620" marB="0" anchor="ctr">
                    <a:noFill/>
                  </a:tcPr>
                </a:tc>
                <a:extLst>
                  <a:ext uri="{0D108BD9-81ED-4DB2-BD59-A6C34878D82A}">
                    <a16:rowId xmlns:a16="http://schemas.microsoft.com/office/drawing/2014/main" val="1106207996"/>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89,9</a:t>
                      </a:r>
                    </a:p>
                  </a:txBody>
                  <a:tcPr marL="7620" marR="7620" marT="7620" marB="0" anchor="ctr">
                    <a:noFill/>
                  </a:tcPr>
                </a:tc>
                <a:extLst>
                  <a:ext uri="{0D108BD9-81ED-4DB2-BD59-A6C34878D82A}">
                    <a16:rowId xmlns:a16="http://schemas.microsoft.com/office/drawing/2014/main" val="1321182177"/>
                  </a:ext>
                </a:extLst>
              </a:tr>
              <a:tr h="579796">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89,7</a:t>
                      </a:r>
                    </a:p>
                  </a:txBody>
                  <a:tcPr marL="7620" marR="7620" marT="7620" marB="0" anchor="ctr">
                    <a:noFill/>
                  </a:tcPr>
                </a:tc>
                <a:extLst>
                  <a:ext uri="{0D108BD9-81ED-4DB2-BD59-A6C34878D82A}">
                    <a16:rowId xmlns:a16="http://schemas.microsoft.com/office/drawing/2014/main" val="3959051023"/>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89,4</a:t>
                      </a:r>
                    </a:p>
                  </a:txBody>
                  <a:tcPr marL="7620" marR="7620" marT="7620" marB="0" anchor="ctr">
                    <a:noFill/>
                  </a:tcPr>
                </a:tc>
                <a:extLst>
                  <a:ext uri="{0D108BD9-81ED-4DB2-BD59-A6C34878D82A}">
                    <a16:rowId xmlns:a16="http://schemas.microsoft.com/office/drawing/2014/main" val="1241442240"/>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88,7</a:t>
                      </a:r>
                    </a:p>
                  </a:txBody>
                  <a:tcPr marL="7620" marR="7620" marT="7620" marB="0" anchor="ctr">
                    <a:noFill/>
                  </a:tcPr>
                </a:tc>
                <a:extLst>
                  <a:ext uri="{0D108BD9-81ED-4DB2-BD59-A6C34878D82A}">
                    <a16:rowId xmlns:a16="http://schemas.microsoft.com/office/drawing/2014/main" val="2508104431"/>
                  </a:ext>
                </a:extLst>
              </a:tr>
              <a:tr h="579796">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88,1</a:t>
                      </a:r>
                    </a:p>
                  </a:txBody>
                  <a:tcPr marL="7620" marR="7620" marT="7620" marB="0" anchor="ctr">
                    <a:noFill/>
                  </a:tcPr>
                </a:tc>
                <a:extLst>
                  <a:ext uri="{0D108BD9-81ED-4DB2-BD59-A6C34878D82A}">
                    <a16:rowId xmlns:a16="http://schemas.microsoft.com/office/drawing/2014/main" val="2234317800"/>
                  </a:ext>
                </a:extLst>
              </a:tr>
              <a:tr h="579796">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85,3</a:t>
                      </a:r>
                    </a:p>
                  </a:txBody>
                  <a:tcPr marL="7620" marR="7620" marT="7620" marB="0" anchor="ctr">
                    <a:noFill/>
                  </a:tcPr>
                </a:tc>
                <a:extLst>
                  <a:ext uri="{0D108BD9-81ED-4DB2-BD59-A6C34878D82A}">
                    <a16:rowId xmlns:a16="http://schemas.microsoft.com/office/drawing/2014/main" val="3818737468"/>
                  </a:ext>
                </a:extLst>
              </a:tr>
            </a:tbl>
          </a:graphicData>
        </a:graphic>
      </p:graphicFrame>
      <p:cxnSp>
        <p:nvCxnSpPr>
          <p:cNvPr id="9" name="Düz Bağlayıcı 8"/>
          <p:cNvCxnSpPr/>
          <p:nvPr/>
        </p:nvCxnSpPr>
        <p:spPr bwMode="auto">
          <a:xfrm>
            <a:off x="9408368" y="1988843"/>
            <a:ext cx="0" cy="4032445"/>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0" name="Metin kutusu 9"/>
          <p:cNvSpPr txBox="1"/>
          <p:nvPr/>
        </p:nvSpPr>
        <p:spPr>
          <a:xfrm>
            <a:off x="9120336" y="1691516"/>
            <a:ext cx="1008112" cy="369332"/>
          </a:xfrm>
          <a:prstGeom prst="rect">
            <a:avLst/>
          </a:prstGeom>
          <a:noFill/>
        </p:spPr>
        <p:txBody>
          <a:bodyPr wrap="square" rtlCol="0">
            <a:spAutoFit/>
          </a:bodyPr>
          <a:lstStyle/>
          <a:p>
            <a:pPr algn="ctr"/>
            <a:r>
              <a:rPr lang="tr-TR" sz="900" dirty="0">
                <a:solidFill>
                  <a:srgbClr val="FF0000"/>
                </a:solidFill>
                <a:latin typeface="Verdana" panose="020B0604030504040204" pitchFamily="34" charset="0"/>
                <a:ea typeface="Verdana" panose="020B0604030504040204" pitchFamily="34" charset="0"/>
              </a:rPr>
              <a:t>Mean Line: 88,9</a:t>
            </a:r>
          </a:p>
        </p:txBody>
      </p:sp>
      <p:sp>
        <p:nvSpPr>
          <p:cNvPr id="11" name="Dikdörtgen 42">
            <a:extLst>
              <a:ext uri="{FF2B5EF4-FFF2-40B4-BE49-F238E27FC236}">
                <a16:creationId xmlns:a16="http://schemas.microsoft.com/office/drawing/2014/main" id="{44BD0DB0-3738-47D8-8A74-65C81C64A039}"/>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6</a:t>
            </a:r>
            <a:r>
              <a:rPr lang="en-US" dirty="0">
                <a:solidFill>
                  <a:srgbClr val="FF0000"/>
                </a:solidFill>
              </a:rPr>
              <a:t>)</a:t>
            </a:r>
          </a:p>
        </p:txBody>
      </p:sp>
      <p:sp>
        <p:nvSpPr>
          <p:cNvPr id="12" name="Text Box 4">
            <a:extLst>
              <a:ext uri="{FF2B5EF4-FFF2-40B4-BE49-F238E27FC236}">
                <a16:creationId xmlns:a16="http://schemas.microsoft.com/office/drawing/2014/main" id="{B115D456-D913-3547-B640-60E0117BEEA1}"/>
              </a:ext>
            </a:extLst>
          </p:cNvPr>
          <p:cNvSpPr txBox="1">
            <a:spLocks noChangeArrowheads="1"/>
          </p:cNvSpPr>
          <p:nvPr/>
        </p:nvSpPr>
        <p:spPr bwMode="auto">
          <a:xfrm>
            <a:off x="5858693"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92846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415480" y="1991790"/>
            <a:ext cx="4033431"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May I learn whether you have any negative views regarding Germany?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10">
            <a:extLst>
              <a:ext uri="{FF2B5EF4-FFF2-40B4-BE49-F238E27FC236}">
                <a16:creationId xmlns:a16="http://schemas.microsoft.com/office/drawing/2014/main" id="{94DF3A14-2885-4D61-BE02-8ED094FF6E9E}"/>
              </a:ext>
            </a:extLst>
          </p:cNvPr>
          <p:cNvSpPr>
            <a:spLocks noChangeArrowheads="1"/>
          </p:cNvSpPr>
          <p:nvPr/>
        </p:nvSpPr>
        <p:spPr bwMode="auto">
          <a:xfrm>
            <a:off x="1069272" y="1547500"/>
            <a:ext cx="5151993"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ea typeface="Verdana" panose="020B0604030504040204" pitchFamily="34" charset="0"/>
                <a:cs typeface="Arial" charset="0"/>
              </a:rPr>
              <a:t>Negative Thoughts on Germany</a:t>
            </a:r>
            <a:endParaRPr lang="tr-TR" dirty="0">
              <a:latin typeface="Verdana" panose="020B0604030504040204" pitchFamily="34" charset="0"/>
              <a:ea typeface="Verdana" panose="020B0604030504040204" pitchFamily="34" charset="0"/>
            </a:endParaRPr>
          </a:p>
        </p:txBody>
      </p:sp>
      <p:graphicFrame>
        <p:nvGraphicFramePr>
          <p:cNvPr id="5"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2614120735"/>
              </p:ext>
            </p:extLst>
          </p:nvPr>
        </p:nvGraphicFramePr>
        <p:xfrm>
          <a:off x="1623366" y="2422677"/>
          <a:ext cx="3656096" cy="338258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Eğri Bağlayıcı 5"/>
          <p:cNvCxnSpPr/>
          <p:nvPr/>
        </p:nvCxnSpPr>
        <p:spPr bwMode="auto">
          <a:xfrm flipV="1">
            <a:off x="5594502" y="3463624"/>
            <a:ext cx="1296144" cy="432048"/>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9"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6851745" y="1340768"/>
            <a:ext cx="4788871"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You stated that you have negative views regarding Germany? Could you tell me what this negative view is?</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10">
            <a:extLst>
              <a:ext uri="{FF2B5EF4-FFF2-40B4-BE49-F238E27FC236}">
                <a16:creationId xmlns:a16="http://schemas.microsoft.com/office/drawing/2014/main" id="{94DF3A14-2885-4D61-BE02-8ED094FF6E9E}"/>
              </a:ext>
            </a:extLst>
          </p:cNvPr>
          <p:cNvSpPr>
            <a:spLocks noChangeArrowheads="1"/>
          </p:cNvSpPr>
          <p:nvPr/>
        </p:nvSpPr>
        <p:spPr bwMode="auto">
          <a:xfrm>
            <a:off x="6554494" y="980728"/>
            <a:ext cx="5518170"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ea typeface="Verdana" panose="020B0604030504040204" pitchFamily="34" charset="0"/>
                <a:cs typeface="Arial" charset="0"/>
              </a:rPr>
              <a:t>Negative Thoughts on Germany </a:t>
            </a:r>
            <a:r>
              <a:rPr lang="tr-TR" b="1" dirty="0">
                <a:latin typeface="Verdana" panose="020B0604030504040204" pitchFamily="34" charset="0"/>
                <a:ea typeface="Verdana" panose="020B0604030504040204" pitchFamily="34" charset="0"/>
                <a:cs typeface="Arial" charset="0"/>
              </a:rPr>
              <a:t>(%3,1)</a:t>
            </a:r>
            <a:endParaRPr lang="tr-TR" b="1" dirty="0">
              <a:latin typeface="Verdana" panose="020B0604030504040204" pitchFamily="34" charset="0"/>
              <a:ea typeface="Verdana" panose="020B0604030504040204" pitchFamily="34" charset="0"/>
            </a:endParaRPr>
          </a:p>
        </p:txBody>
      </p:sp>
      <p:sp>
        <p:nvSpPr>
          <p:cNvPr id="11" name="Text Box 4"/>
          <p:cNvSpPr txBox="1">
            <a:spLocks noChangeArrowheads="1"/>
          </p:cNvSpPr>
          <p:nvPr/>
        </p:nvSpPr>
        <p:spPr bwMode="auto">
          <a:xfrm>
            <a:off x="10987716" y="6165304"/>
            <a:ext cx="1012940"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noProof="0" dirty="0">
                <a:solidFill>
                  <a:srgbClr val="FFFFFF">
                    <a:lumMod val="50000"/>
                  </a:srgbClr>
                </a:solidFill>
                <a:latin typeface="+mj-lt"/>
                <a:cs typeface="Arial" pitchFamily="34" charset="0"/>
              </a:rPr>
              <a:t>Multiple Response</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12" name="Dikdörtgen 42">
            <a:extLst>
              <a:ext uri="{FF2B5EF4-FFF2-40B4-BE49-F238E27FC236}">
                <a16:creationId xmlns:a16="http://schemas.microsoft.com/office/drawing/2014/main" id="{5A0C7F17-D7FF-40A5-AAFF-A6813316F9C2}"/>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9</a:t>
            </a:r>
            <a:r>
              <a:rPr lang="en-US" dirty="0">
                <a:solidFill>
                  <a:srgbClr val="FF0000"/>
                </a:solidFill>
              </a:rPr>
              <a:t>)</a:t>
            </a:r>
          </a:p>
        </p:txBody>
      </p:sp>
      <p:graphicFrame>
        <p:nvGraphicFramePr>
          <p:cNvPr id="1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26391409"/>
              </p:ext>
            </p:extLst>
          </p:nvPr>
        </p:nvGraphicFramePr>
        <p:xfrm>
          <a:off x="6666692" y="1861892"/>
          <a:ext cx="4901916" cy="451943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4">
            <a:extLst>
              <a:ext uri="{FF2B5EF4-FFF2-40B4-BE49-F238E27FC236}">
                <a16:creationId xmlns:a16="http://schemas.microsoft.com/office/drawing/2014/main" id="{E52DE0C2-B5A8-4E4A-B7A5-9F6BA473142D}"/>
              </a:ext>
            </a:extLst>
          </p:cNvPr>
          <p:cNvSpPr txBox="1">
            <a:spLocks noChangeArrowheads="1"/>
          </p:cNvSpPr>
          <p:nvPr/>
        </p:nvSpPr>
        <p:spPr bwMode="auto">
          <a:xfrm>
            <a:off x="3719736"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
        <p:nvSpPr>
          <p:cNvPr id="15" name="Metin kutusu 20">
            <a:extLst>
              <a:ext uri="{FF2B5EF4-FFF2-40B4-BE49-F238E27FC236}">
                <a16:creationId xmlns:a16="http://schemas.microsoft.com/office/drawing/2014/main" id="{8CDA6E32-A43E-0746-9603-BC05E2F89B79}"/>
              </a:ext>
            </a:extLst>
          </p:cNvPr>
          <p:cNvSpPr txBox="1"/>
          <p:nvPr/>
        </p:nvSpPr>
        <p:spPr>
          <a:xfrm>
            <a:off x="7962836" y="6453336"/>
            <a:ext cx="3893804" cy="3693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 This question was only asked to those who said “they have negative views re Germany” - %3,1 of the total respondents. </a:t>
            </a:r>
            <a:endParaRPr lang="en-US" sz="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137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756090126"/>
              </p:ext>
            </p:extLst>
          </p:nvPr>
        </p:nvGraphicFramePr>
        <p:xfrm>
          <a:off x="2674562" y="1788667"/>
          <a:ext cx="6840760" cy="44881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364297" y="1333323"/>
            <a:ext cx="9433048" cy="261610"/>
          </a:xfrm>
          <a:prstGeom prst="rect">
            <a:avLst/>
          </a:prstGeom>
          <a:noFill/>
          <a:ln w="9525">
            <a:noFill/>
            <a:miter lim="800000"/>
            <a:headEnd/>
            <a:tailEnd/>
          </a:ln>
        </p:spPr>
        <p:txBody>
          <a:bodyPr wrap="square" anchor="ctr">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rPr>
              <a:t>Could you please tell me where do you obtain your information on Germany</a:t>
            </a:r>
            <a:r>
              <a:rPr lang="tr-TR" sz="1100" dirty="0">
                <a:solidFill>
                  <a:srgbClr val="FF0000"/>
                </a:solidFill>
                <a:latin typeface="Verdana" panose="020B0604030504040204" pitchFamily="34" charset="0"/>
                <a:ea typeface="Verdana" panose="020B0604030504040204" pitchFamily="34" charset="0"/>
              </a:rPr>
              <a:t>?</a:t>
            </a:r>
            <a:r>
              <a:rPr lang="en-US" sz="1100" dirty="0">
                <a:solidFill>
                  <a:srgbClr val="FF0000"/>
                </a:solidFill>
                <a:latin typeface="Verdana" panose="020B0604030504040204" pitchFamily="34" charset="0"/>
                <a:ea typeface="Verdana" panose="020B0604030504040204" pitchFamily="34" charset="0"/>
              </a:rPr>
              <a:t> </a:t>
            </a:r>
            <a:endParaRPr lang="tr-TR" sz="1100" dirty="0">
              <a:solidFill>
                <a:srgbClr val="FF0000"/>
              </a:solidFill>
              <a:latin typeface="Verdana" panose="020B0604030504040204" pitchFamily="34" charset="0"/>
              <a:ea typeface="Verdana" panose="020B0604030504040204" pitchFamily="34" charset="0"/>
            </a:endParaRPr>
          </a:p>
        </p:txBody>
      </p:sp>
      <p:sp>
        <p:nvSpPr>
          <p:cNvPr id="5" name="Dikdörtgen 4"/>
          <p:cNvSpPr/>
          <p:nvPr/>
        </p:nvSpPr>
        <p:spPr>
          <a:xfrm>
            <a:off x="3656928" y="1040782"/>
            <a:ext cx="4847802" cy="369332"/>
          </a:xfrm>
          <a:prstGeom prst="rect">
            <a:avLst/>
          </a:prstGeom>
        </p:spPr>
        <p:txBody>
          <a:bodyPr wrap="none">
            <a:spAutoFit/>
          </a:bodyPr>
          <a:lstStyle/>
          <a:p>
            <a:pPr lvl="0" algn="ctr">
              <a:spcBef>
                <a:spcPts val="0"/>
              </a:spcBef>
              <a:defRPr/>
            </a:pPr>
            <a:r>
              <a:rPr lang="tr-TR" b="1" dirty="0">
                <a:latin typeface="Verdana" panose="020B0604030504040204" pitchFamily="34" charset="0"/>
              </a:rPr>
              <a:t>Sources of </a:t>
            </a:r>
            <a:r>
              <a:rPr lang="en-US" b="1" dirty="0">
                <a:latin typeface="Verdana" panose="020B0604030504040204" pitchFamily="34" charset="0"/>
              </a:rPr>
              <a:t>Information </a:t>
            </a:r>
            <a:r>
              <a:rPr lang="tr-TR" b="1" dirty="0">
                <a:latin typeface="Verdana" panose="020B0604030504040204" pitchFamily="34" charset="0"/>
              </a:rPr>
              <a:t>on</a:t>
            </a:r>
            <a:r>
              <a:rPr lang="en-US" b="1" dirty="0">
                <a:latin typeface="Verdana" panose="020B0604030504040204" pitchFamily="34" charset="0"/>
              </a:rPr>
              <a:t> Germany</a:t>
            </a:r>
            <a:endParaRPr lang="tr-TR" dirty="0">
              <a:latin typeface="Verdana" panose="020B0604030504040204" pitchFamily="34" charset="0"/>
            </a:endParaRPr>
          </a:p>
        </p:txBody>
      </p:sp>
      <p:sp>
        <p:nvSpPr>
          <p:cNvPr id="7" name="Text Box 4"/>
          <p:cNvSpPr txBox="1">
            <a:spLocks noChangeArrowheads="1"/>
          </p:cNvSpPr>
          <p:nvPr/>
        </p:nvSpPr>
        <p:spPr bwMode="auto">
          <a:xfrm>
            <a:off x="5666959" y="6362671"/>
            <a:ext cx="100510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err="1">
                <a:solidFill>
                  <a:srgbClr val="FFFFFF">
                    <a:lumMod val="50000"/>
                  </a:srgbClr>
                </a:solidFill>
                <a:latin typeface="+mj-lt"/>
                <a:cs typeface="Arial" pitchFamily="34" charset="0"/>
              </a:rPr>
              <a:t>Muktiple</a:t>
            </a:r>
            <a:r>
              <a:rPr lang="tr-TR" sz="700" dirty="0">
                <a:solidFill>
                  <a:srgbClr val="FFFFFF">
                    <a:lumMod val="50000"/>
                  </a:srgbClr>
                </a:solidFill>
                <a:latin typeface="+mj-lt"/>
                <a:cs typeface="Arial" pitchFamily="34" charset="0"/>
              </a:rPr>
              <a:t> Response</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9" name="Dikdörtgen 42">
            <a:extLst>
              <a:ext uri="{FF2B5EF4-FFF2-40B4-BE49-F238E27FC236}">
                <a16:creationId xmlns:a16="http://schemas.microsoft.com/office/drawing/2014/main" id="{22E50826-5DFB-4894-BBC1-2329C8F63E1B}"/>
              </a:ext>
            </a:extLst>
          </p:cNvPr>
          <p:cNvSpPr/>
          <p:nvPr/>
        </p:nvSpPr>
        <p:spPr>
          <a:xfrm>
            <a:off x="9120336" y="404664"/>
            <a:ext cx="2983274" cy="369332"/>
          </a:xfrm>
          <a:prstGeom prst="rect">
            <a:avLst/>
          </a:prstGeom>
        </p:spPr>
        <p:txBody>
          <a:bodyPr wrap="square">
            <a:spAutoFit/>
          </a:bodyPr>
          <a:lstStyle/>
          <a:p>
            <a:r>
              <a:rPr lang="tr-TR" b="1" dirty="0">
                <a:solidFill>
                  <a:srgbClr val="4472C4"/>
                </a:solidFill>
              </a:rPr>
              <a:t>Perception on Germany </a:t>
            </a:r>
            <a:r>
              <a:rPr lang="en-US" dirty="0">
                <a:solidFill>
                  <a:srgbClr val="FF0000"/>
                </a:solidFill>
              </a:rPr>
              <a:t>(</a:t>
            </a:r>
            <a:r>
              <a:rPr lang="tr-TR" dirty="0">
                <a:solidFill>
                  <a:srgbClr val="FF0000"/>
                </a:solidFill>
              </a:rPr>
              <a:t>10</a:t>
            </a:r>
            <a:r>
              <a:rPr lang="en-US" dirty="0">
                <a:solidFill>
                  <a:srgbClr val="FF0000"/>
                </a:solidFill>
              </a:rPr>
              <a:t>)</a:t>
            </a:r>
          </a:p>
        </p:txBody>
      </p:sp>
      <p:sp>
        <p:nvSpPr>
          <p:cNvPr id="8" name="Text Box 4">
            <a:extLst>
              <a:ext uri="{FF2B5EF4-FFF2-40B4-BE49-F238E27FC236}">
                <a16:creationId xmlns:a16="http://schemas.microsoft.com/office/drawing/2014/main" id="{DFA2742B-2020-A149-87DE-DE58DDFF81AB}"/>
              </a:ext>
            </a:extLst>
          </p:cNvPr>
          <p:cNvSpPr txBox="1">
            <a:spLocks noChangeArrowheads="1"/>
          </p:cNvSpPr>
          <p:nvPr/>
        </p:nvSpPr>
        <p:spPr bwMode="auto">
          <a:xfrm>
            <a:off x="6794797"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401856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A0EF39-2AA9-4FB1-9EB4-47D976D343E7}"/>
              </a:ext>
            </a:extLst>
          </p:cNvPr>
          <p:cNvSpPr txBox="1"/>
          <p:nvPr/>
        </p:nvSpPr>
        <p:spPr>
          <a:xfrm>
            <a:off x="5198498" y="326363"/>
            <a:ext cx="1572867" cy="369332"/>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1">
                <a:ln>
                  <a:noFill/>
                </a:ln>
                <a:solidFill>
                  <a:srgbClr val="FF0000"/>
                </a:solidFill>
                <a:effectLst/>
                <a:uLnTx/>
                <a:uFillTx/>
                <a:latin typeface="Verdana" panose="020B0604030504040204" pitchFamily="34" charset="0"/>
                <a:ea typeface="Verdana" panose="020B0604030504040204" pitchFamily="34" charset="0"/>
                <a:cs typeface="Poppins" pitchFamily="2" charset="77"/>
              </a:rPr>
              <a:t>CONTENTS</a:t>
            </a:r>
            <a:endParaRPr kumimoji="0" lang="en-US" b="1" i="0" u="none" strike="noStrike" kern="1200" cap="none" spc="0" normalizeH="0" baseline="0" noProof="1">
              <a:ln>
                <a:noFill/>
              </a:ln>
              <a:solidFill>
                <a:srgbClr val="FF0000"/>
              </a:solidFill>
              <a:effectLst/>
              <a:uLnTx/>
              <a:uFillTx/>
              <a:latin typeface="Verdana" panose="020B0604030504040204" pitchFamily="34" charset="0"/>
              <a:ea typeface="Verdana" panose="020B0604030504040204" pitchFamily="34" charset="0"/>
              <a:cs typeface="Poppins" pitchFamily="2" charset="77"/>
            </a:endParaRPr>
          </a:p>
        </p:txBody>
      </p:sp>
      <p:sp>
        <p:nvSpPr>
          <p:cNvPr id="47" name="TextBox 1">
            <a:extLst>
              <a:ext uri="{FF2B5EF4-FFF2-40B4-BE49-F238E27FC236}">
                <a16:creationId xmlns:a16="http://schemas.microsoft.com/office/drawing/2014/main" id="{C6057F58-6643-4F11-B187-AEF5FE783C7B}"/>
              </a:ext>
            </a:extLst>
          </p:cNvPr>
          <p:cNvSpPr txBox="1"/>
          <p:nvPr/>
        </p:nvSpPr>
        <p:spPr>
          <a:xfrm>
            <a:off x="1308263" y="1482755"/>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rPr>
              <a:t>05</a:t>
            </a:r>
          </a:p>
        </p:txBody>
      </p:sp>
      <p:sp>
        <p:nvSpPr>
          <p:cNvPr id="48" name="TextBox 1">
            <a:extLst>
              <a:ext uri="{FF2B5EF4-FFF2-40B4-BE49-F238E27FC236}">
                <a16:creationId xmlns:a16="http://schemas.microsoft.com/office/drawing/2014/main" id="{DB85E5E3-DC37-4853-9269-873B3069274A}"/>
              </a:ext>
            </a:extLst>
          </p:cNvPr>
          <p:cNvSpPr txBox="1"/>
          <p:nvPr/>
        </p:nvSpPr>
        <p:spPr>
          <a:xfrm>
            <a:off x="1308263" y="2116088"/>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rPr>
              <a:t>07</a:t>
            </a:r>
          </a:p>
        </p:txBody>
      </p:sp>
      <p:sp>
        <p:nvSpPr>
          <p:cNvPr id="49" name="TextBox 1">
            <a:extLst>
              <a:ext uri="{FF2B5EF4-FFF2-40B4-BE49-F238E27FC236}">
                <a16:creationId xmlns:a16="http://schemas.microsoft.com/office/drawing/2014/main" id="{42EFD0A4-127E-4B9F-9CDC-374964E5867B}"/>
              </a:ext>
            </a:extLst>
          </p:cNvPr>
          <p:cNvSpPr txBox="1"/>
          <p:nvPr/>
        </p:nvSpPr>
        <p:spPr>
          <a:xfrm>
            <a:off x="1308263" y="3372613"/>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16</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0" name="TextBox 1">
            <a:extLst>
              <a:ext uri="{FF2B5EF4-FFF2-40B4-BE49-F238E27FC236}">
                <a16:creationId xmlns:a16="http://schemas.microsoft.com/office/drawing/2014/main" id="{8F85D998-B3BA-43E9-8991-794A96205365}"/>
              </a:ext>
            </a:extLst>
          </p:cNvPr>
          <p:cNvSpPr txBox="1"/>
          <p:nvPr/>
        </p:nvSpPr>
        <p:spPr>
          <a:xfrm>
            <a:off x="1308263" y="4011450"/>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20</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2" name="TextBox 1">
            <a:extLst>
              <a:ext uri="{FF2B5EF4-FFF2-40B4-BE49-F238E27FC236}">
                <a16:creationId xmlns:a16="http://schemas.microsoft.com/office/drawing/2014/main" id="{4DC7056F-467B-4B2B-9F27-13239A0D5B2B}"/>
              </a:ext>
            </a:extLst>
          </p:cNvPr>
          <p:cNvSpPr txBox="1"/>
          <p:nvPr/>
        </p:nvSpPr>
        <p:spPr>
          <a:xfrm>
            <a:off x="6711113" y="1451528"/>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rPr>
              <a:t>43</a:t>
            </a:r>
          </a:p>
        </p:txBody>
      </p:sp>
      <p:sp>
        <p:nvSpPr>
          <p:cNvPr id="55" name="TextBox 1">
            <a:extLst>
              <a:ext uri="{FF2B5EF4-FFF2-40B4-BE49-F238E27FC236}">
                <a16:creationId xmlns:a16="http://schemas.microsoft.com/office/drawing/2014/main" id="{12C0EAA2-498D-44E3-BD16-F652DCD0CAE1}"/>
              </a:ext>
            </a:extLst>
          </p:cNvPr>
          <p:cNvSpPr txBox="1"/>
          <p:nvPr/>
        </p:nvSpPr>
        <p:spPr>
          <a:xfrm>
            <a:off x="6711113" y="3419219"/>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71</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56" name="TextBox 1">
            <a:extLst>
              <a:ext uri="{FF2B5EF4-FFF2-40B4-BE49-F238E27FC236}">
                <a16:creationId xmlns:a16="http://schemas.microsoft.com/office/drawing/2014/main" id="{ED4A8D4B-018C-4278-BFED-426D41E16C20}"/>
              </a:ext>
            </a:extLst>
          </p:cNvPr>
          <p:cNvSpPr txBox="1"/>
          <p:nvPr/>
        </p:nvSpPr>
        <p:spPr>
          <a:xfrm>
            <a:off x="6711113" y="4045554"/>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78</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66" name="TextBox 1">
            <a:extLst>
              <a:ext uri="{FF2B5EF4-FFF2-40B4-BE49-F238E27FC236}">
                <a16:creationId xmlns:a16="http://schemas.microsoft.com/office/drawing/2014/main" id="{2CC1F488-CA83-4226-8FED-B262D04708B1}"/>
              </a:ext>
            </a:extLst>
          </p:cNvPr>
          <p:cNvSpPr txBox="1"/>
          <p:nvPr/>
        </p:nvSpPr>
        <p:spPr>
          <a:xfrm>
            <a:off x="6711113" y="2775653"/>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66</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72" name="TextBox 1">
            <a:extLst>
              <a:ext uri="{FF2B5EF4-FFF2-40B4-BE49-F238E27FC236}">
                <a16:creationId xmlns:a16="http://schemas.microsoft.com/office/drawing/2014/main" id="{6A7B0C71-2DFA-4E10-B59C-5CECA9CC9C96}"/>
              </a:ext>
            </a:extLst>
          </p:cNvPr>
          <p:cNvSpPr txBox="1"/>
          <p:nvPr/>
        </p:nvSpPr>
        <p:spPr>
          <a:xfrm>
            <a:off x="6711112" y="4698460"/>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88</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76" name="TextBox 1">
            <a:extLst>
              <a:ext uri="{FF2B5EF4-FFF2-40B4-BE49-F238E27FC236}">
                <a16:creationId xmlns:a16="http://schemas.microsoft.com/office/drawing/2014/main" id="{6A7B0C71-2DFA-4E10-B59C-5CECA9CC9C96}"/>
              </a:ext>
            </a:extLst>
          </p:cNvPr>
          <p:cNvSpPr txBox="1"/>
          <p:nvPr/>
        </p:nvSpPr>
        <p:spPr>
          <a:xfrm>
            <a:off x="4187666" y="5387825"/>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90</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sp>
        <p:nvSpPr>
          <p:cNvPr id="80" name="TextBox 1">
            <a:extLst>
              <a:ext uri="{FF2B5EF4-FFF2-40B4-BE49-F238E27FC236}">
                <a16:creationId xmlns:a16="http://schemas.microsoft.com/office/drawing/2014/main" id="{42EFD0A4-127E-4B9F-9CDC-374964E5867B}"/>
              </a:ext>
            </a:extLst>
          </p:cNvPr>
          <p:cNvSpPr txBox="1"/>
          <p:nvPr/>
        </p:nvSpPr>
        <p:spPr>
          <a:xfrm>
            <a:off x="1308263" y="2742508"/>
            <a:ext cx="441147" cy="307777"/>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400" b="1" noProof="1">
                <a:solidFill>
                  <a:srgbClr val="FFFFFF"/>
                </a:solidFill>
                <a:latin typeface="Verdana" panose="020B0604030504040204" pitchFamily="34" charset="0"/>
                <a:ea typeface="Verdana" panose="020B0604030504040204" pitchFamily="34" charset="0"/>
                <a:cs typeface="Poppins" pitchFamily="2" charset="77"/>
              </a:rPr>
              <a:t>10</a:t>
            </a:r>
            <a:endParaRPr kumimoji="0" lang="en-US" sz="1400" b="1" i="0" u="none" strike="noStrike" kern="1200" cap="none" spc="0" normalizeH="0" baseline="0" noProof="1">
              <a:ln>
                <a:noFill/>
              </a:ln>
              <a:solidFill>
                <a:srgbClr val="FFFFFF"/>
              </a:solidFill>
              <a:effectLst/>
              <a:uLnTx/>
              <a:uFillTx/>
              <a:latin typeface="Verdana" panose="020B0604030504040204" pitchFamily="34" charset="0"/>
              <a:ea typeface="Verdana" panose="020B0604030504040204" pitchFamily="34" charset="0"/>
              <a:cs typeface="Poppins" pitchFamily="2" charset="77"/>
            </a:endParaRPr>
          </a:p>
        </p:txBody>
      </p:sp>
      <p:grpSp>
        <p:nvGrpSpPr>
          <p:cNvPr id="58" name="Grup 57"/>
          <p:cNvGrpSpPr/>
          <p:nvPr/>
        </p:nvGrpSpPr>
        <p:grpSpPr>
          <a:xfrm>
            <a:off x="3439932" y="914343"/>
            <a:ext cx="6768751" cy="464610"/>
            <a:chOff x="1860267" y="1672729"/>
            <a:chExt cx="3257123" cy="457974"/>
          </a:xfrm>
        </p:grpSpPr>
        <p:sp>
          <p:nvSpPr>
            <p:cNvPr id="59"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60"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61" name="Metin kutusu 60"/>
            <p:cNvSpPr txBox="1"/>
            <p:nvPr/>
          </p:nvSpPr>
          <p:spPr>
            <a:xfrm>
              <a:off x="2365938" y="1767392"/>
              <a:ext cx="564331" cy="273042"/>
            </a:xfrm>
            <a:prstGeom prst="rect">
              <a:avLst/>
            </a:prstGeom>
            <a:noFill/>
          </p:spPr>
          <p:txBody>
            <a:bodyPr wrap="none" rtlCol="0">
              <a:spAutoFit/>
            </a:bodyPr>
            <a:lstStyle/>
            <a:p>
              <a:pPr>
                <a:defRPr/>
              </a:pPr>
              <a:r>
                <a:rPr lang="en-US" sz="1200" noProof="1">
                  <a:solidFill>
                    <a:srgbClr val="FFFFFF"/>
                  </a:solidFill>
                  <a:latin typeface="Verdana"/>
                  <a:cs typeface="Arial" charset="0"/>
                </a:rPr>
                <a:t>Demography</a:t>
              </a:r>
            </a:p>
          </p:txBody>
        </p:sp>
        <p:sp>
          <p:nvSpPr>
            <p:cNvPr id="65" name="Metin kutusu 64"/>
            <p:cNvSpPr txBox="1"/>
            <p:nvPr/>
          </p:nvSpPr>
          <p:spPr>
            <a:xfrm>
              <a:off x="2028902" y="1767392"/>
              <a:ext cx="135915" cy="2730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7</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grpSp>
      <p:grpSp>
        <p:nvGrpSpPr>
          <p:cNvPr id="68" name="Grup 67"/>
          <p:cNvGrpSpPr/>
          <p:nvPr/>
        </p:nvGrpSpPr>
        <p:grpSpPr>
          <a:xfrm>
            <a:off x="3849581" y="1420914"/>
            <a:ext cx="6706336" cy="450714"/>
            <a:chOff x="1860267" y="1672729"/>
            <a:chExt cx="3257123" cy="457974"/>
          </a:xfrm>
        </p:grpSpPr>
        <p:sp>
          <p:nvSpPr>
            <p:cNvPr id="71"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8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82" name="Metin kutusu 81"/>
            <p:cNvSpPr txBox="1"/>
            <p:nvPr/>
          </p:nvSpPr>
          <p:spPr>
            <a:xfrm>
              <a:off x="2365938" y="1767392"/>
              <a:ext cx="1301072" cy="2814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chemeClr val="bg1"/>
                  </a:solidFill>
                  <a:latin typeface="Verdana"/>
                  <a:cs typeface="Arial" charset="0"/>
                </a:rPr>
                <a:t>General Perception on </a:t>
              </a:r>
              <a:r>
                <a:rPr lang="en-US" sz="1200" noProof="1">
                  <a:solidFill>
                    <a:schemeClr val="bg1"/>
                  </a:solidFill>
                  <a:latin typeface="Verdana"/>
                  <a:cs typeface="Arial" charset="0"/>
                </a:rPr>
                <a:t>Countr</a:t>
              </a:r>
              <a:r>
                <a:rPr lang="tr-TR" sz="1200" noProof="1">
                  <a:solidFill>
                    <a:schemeClr val="bg1"/>
                  </a:solidFill>
                  <a:latin typeface="Verdana"/>
                  <a:cs typeface="Arial" charset="0"/>
                </a:rPr>
                <a:t>ies</a:t>
              </a:r>
              <a:endParaRPr kumimoji="0" lang="en-US" sz="1200" b="0" i="0" u="none" strike="noStrike" kern="1200" cap="none" spc="0" normalizeH="0" baseline="0" noProof="1">
                <a:ln>
                  <a:noFill/>
                </a:ln>
                <a:solidFill>
                  <a:schemeClr val="bg1"/>
                </a:solidFill>
                <a:effectLst/>
                <a:uLnTx/>
                <a:uFillTx/>
                <a:latin typeface="Verdana"/>
                <a:cs typeface="Arial" charset="0"/>
              </a:endParaRPr>
            </a:p>
          </p:txBody>
        </p:sp>
        <p:sp>
          <p:nvSpPr>
            <p:cNvPr id="83" name="Metin kutusu 82"/>
            <p:cNvSpPr txBox="1"/>
            <p:nvPr/>
          </p:nvSpPr>
          <p:spPr>
            <a:xfrm>
              <a:off x="2028902" y="1767392"/>
              <a:ext cx="184670" cy="2814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rgbClr val="FFFFFF"/>
                  </a:solidFill>
                  <a:latin typeface="Verdana"/>
                  <a:cs typeface="Arial" charset="0"/>
                </a:rPr>
                <a:t>1</a:t>
              </a:r>
              <a:r>
                <a:rPr lang="tr-TR" sz="1200" noProof="1">
                  <a:solidFill>
                    <a:srgbClr val="FFFFFF"/>
                  </a:solidFill>
                  <a:latin typeface="Verdana"/>
                  <a:cs typeface="Arial" charset="0"/>
                </a:rPr>
                <a:t>2</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grpSp>
      <p:grpSp>
        <p:nvGrpSpPr>
          <p:cNvPr id="84" name="Grup 83"/>
          <p:cNvGrpSpPr/>
          <p:nvPr/>
        </p:nvGrpSpPr>
        <p:grpSpPr>
          <a:xfrm>
            <a:off x="4310344" y="1906408"/>
            <a:ext cx="6710270" cy="475796"/>
            <a:chOff x="1860267" y="1672729"/>
            <a:chExt cx="3232362" cy="457974"/>
          </a:xfrm>
        </p:grpSpPr>
        <p:sp>
          <p:nvSpPr>
            <p:cNvPr id="85" name="Shape 182"/>
            <p:cNvSpPr/>
            <p:nvPr/>
          </p:nvSpPr>
          <p:spPr>
            <a:xfrm>
              <a:off x="2032629" y="1742862"/>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8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87" name="Metin kutusu 86"/>
            <p:cNvSpPr txBox="1"/>
            <p:nvPr/>
          </p:nvSpPr>
          <p:spPr>
            <a:xfrm>
              <a:off x="2365938" y="1767392"/>
              <a:ext cx="962065" cy="2666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chemeClr val="bg1"/>
                  </a:solidFill>
                  <a:latin typeface="Verdana"/>
                  <a:cs typeface="Arial" charset="0"/>
                </a:rPr>
                <a:t>Perception on Germany</a:t>
              </a:r>
              <a:endParaRPr kumimoji="0" lang="en-US" sz="1200" b="0" i="0" u="none" strike="noStrike" kern="1200" cap="none" spc="0" normalizeH="0" baseline="0" noProof="1">
                <a:ln>
                  <a:noFill/>
                </a:ln>
                <a:solidFill>
                  <a:schemeClr val="bg1"/>
                </a:solidFill>
                <a:effectLst/>
                <a:uLnTx/>
                <a:uFillTx/>
                <a:latin typeface="Verdana"/>
                <a:cs typeface="Arial" charset="0"/>
              </a:endParaRPr>
            </a:p>
          </p:txBody>
        </p:sp>
        <p:sp>
          <p:nvSpPr>
            <p:cNvPr id="88" name="Metin kutusu 87"/>
            <p:cNvSpPr txBox="1"/>
            <p:nvPr/>
          </p:nvSpPr>
          <p:spPr>
            <a:xfrm>
              <a:off x="2028902" y="1767392"/>
              <a:ext cx="183159" cy="2666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21</a:t>
              </a:r>
              <a:endParaRPr kumimoji="0" lang="en-US" sz="1200" b="0" i="0" u="none" strike="noStrike" kern="1200" cap="none" spc="0" normalizeH="0" baseline="0" noProof="1">
                <a:ln>
                  <a:noFill/>
                </a:ln>
                <a:solidFill>
                  <a:srgbClr val="FFFFFF"/>
                </a:solidFill>
                <a:effectLst/>
                <a:uLnTx/>
                <a:uFillTx/>
                <a:latin typeface="Verdana"/>
                <a:ea typeface="+mn-ea"/>
                <a:cs typeface="Arial" charset="0"/>
              </a:endParaRPr>
            </a:p>
          </p:txBody>
        </p:sp>
      </p:grpSp>
      <p:grpSp>
        <p:nvGrpSpPr>
          <p:cNvPr id="89" name="Grup 88"/>
          <p:cNvGrpSpPr/>
          <p:nvPr/>
        </p:nvGrpSpPr>
        <p:grpSpPr>
          <a:xfrm>
            <a:off x="4875915" y="2430331"/>
            <a:ext cx="6548678" cy="441841"/>
            <a:chOff x="1860267" y="1672729"/>
            <a:chExt cx="3257123" cy="457974"/>
          </a:xfrm>
        </p:grpSpPr>
        <p:sp>
          <p:nvSpPr>
            <p:cNvPr id="9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9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92" name="Metin kutusu 91"/>
            <p:cNvSpPr txBox="1"/>
            <p:nvPr/>
          </p:nvSpPr>
          <p:spPr>
            <a:xfrm>
              <a:off x="2365938" y="1767392"/>
              <a:ext cx="1451733" cy="287113"/>
            </a:xfrm>
            <a:prstGeom prst="rect">
              <a:avLst/>
            </a:prstGeom>
            <a:noFill/>
          </p:spPr>
          <p:txBody>
            <a:bodyPr wrap="none" rtlCol="0">
              <a:spAutoFit/>
            </a:bodyPr>
            <a:lstStyle/>
            <a:p>
              <a:pPr lvl="0" defTabSz="914217">
                <a:defRPr/>
              </a:pPr>
              <a:r>
                <a:rPr lang="tr-TR" sz="1200" noProof="1">
                  <a:solidFill>
                    <a:schemeClr val="bg1"/>
                  </a:solidFill>
                  <a:latin typeface="Verdana" panose="020B0604030504040204" pitchFamily="34" charset="0"/>
                  <a:ea typeface="Verdana" panose="020B0604030504040204" pitchFamily="34" charset="0"/>
                  <a:cs typeface="Poppins" pitchFamily="2" charset="77"/>
                </a:rPr>
                <a:t>Recognition – Appretiation Analysis</a:t>
              </a:r>
              <a:endParaRPr lang="en-US" sz="1200" noProof="1">
                <a:solidFill>
                  <a:schemeClr val="bg1"/>
                </a:solidFill>
                <a:latin typeface="Verdana" panose="020B0604030504040204" pitchFamily="34" charset="0"/>
                <a:ea typeface="Verdana" panose="020B0604030504040204" pitchFamily="34" charset="0"/>
                <a:cs typeface="Poppins" pitchFamily="2" charset="77"/>
              </a:endParaRPr>
            </a:p>
          </p:txBody>
        </p:sp>
        <p:sp>
          <p:nvSpPr>
            <p:cNvPr id="93" name="Metin kutusu 92"/>
            <p:cNvSpPr txBox="1"/>
            <p:nvPr/>
          </p:nvSpPr>
          <p:spPr>
            <a:xfrm>
              <a:off x="2028902" y="1767392"/>
              <a:ext cx="1010322" cy="2871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32</a:t>
              </a:r>
              <a:r>
                <a:rPr kumimoji="0" lang="en-US" sz="1200" b="0" i="0" u="none" strike="noStrike" kern="1200" cap="none" spc="0" normalizeH="0" baseline="0" noProof="1">
                  <a:ln>
                    <a:noFill/>
                  </a:ln>
                  <a:solidFill>
                    <a:srgbClr val="FFFFFF"/>
                  </a:solidFill>
                  <a:effectLst/>
                  <a:uLnTx/>
                  <a:uFillTx/>
                  <a:latin typeface="Verdana"/>
                  <a:ea typeface="+mn-ea"/>
                  <a:cs typeface="Arial" charset="0"/>
                </a:rPr>
                <a:t>		</a:t>
              </a:r>
            </a:p>
          </p:txBody>
        </p:sp>
      </p:grpSp>
      <p:grpSp>
        <p:nvGrpSpPr>
          <p:cNvPr id="94" name="Grup 93"/>
          <p:cNvGrpSpPr/>
          <p:nvPr/>
        </p:nvGrpSpPr>
        <p:grpSpPr>
          <a:xfrm>
            <a:off x="5336899" y="2896878"/>
            <a:ext cx="6375725" cy="479098"/>
            <a:chOff x="1860267" y="1672729"/>
            <a:chExt cx="3257123" cy="457974"/>
          </a:xfrm>
        </p:grpSpPr>
        <p:sp>
          <p:nvSpPr>
            <p:cNvPr id="95"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9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97" name="Metin kutusu 96"/>
            <p:cNvSpPr txBox="1"/>
            <p:nvPr/>
          </p:nvSpPr>
          <p:spPr>
            <a:xfrm>
              <a:off x="2365938" y="1767392"/>
              <a:ext cx="94372" cy="264786"/>
            </a:xfrm>
            <a:prstGeom prst="rect">
              <a:avLst/>
            </a:prstGeom>
            <a:noFill/>
          </p:spPr>
          <p:txBody>
            <a:bodyPr wrap="none" rtlCol="0">
              <a:spAutoFit/>
            </a:bodyPr>
            <a:lstStyle/>
            <a:p>
              <a:pPr lvl="0" defTabSz="914217">
                <a:defRPr/>
              </a:pPr>
              <a:endParaRPr lang="en-US" sz="1200" noProof="1">
                <a:solidFill>
                  <a:schemeClr val="bg1"/>
                </a:solidFill>
                <a:latin typeface="Verdana" panose="020B0604030504040204" pitchFamily="34" charset="0"/>
                <a:ea typeface="Verdana" panose="020B0604030504040204" pitchFamily="34" charset="0"/>
                <a:cs typeface="Poppins" pitchFamily="2" charset="77"/>
              </a:endParaRPr>
            </a:p>
          </p:txBody>
        </p:sp>
        <p:sp>
          <p:nvSpPr>
            <p:cNvPr id="98" name="Metin kutusu 97"/>
            <p:cNvSpPr txBox="1"/>
            <p:nvPr/>
          </p:nvSpPr>
          <p:spPr>
            <a:xfrm>
              <a:off x="2028902" y="1767392"/>
              <a:ext cx="1037729" cy="2647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srgbClr val="FFFFFF"/>
                  </a:solidFill>
                  <a:effectLst/>
                  <a:uLnTx/>
                  <a:uFillTx/>
                  <a:latin typeface="Verdana"/>
                  <a:ea typeface="+mn-ea"/>
                  <a:cs typeface="Arial" charset="0"/>
                </a:rPr>
                <a:t>3</a:t>
              </a:r>
              <a:r>
                <a:rPr lang="tr-TR" sz="1200" noProof="1">
                  <a:solidFill>
                    <a:srgbClr val="FFFFFF"/>
                  </a:solidFill>
                  <a:latin typeface="Verdana"/>
                  <a:cs typeface="Arial" charset="0"/>
                </a:rPr>
                <a:t>5</a:t>
              </a:r>
              <a:r>
                <a:rPr kumimoji="0" lang="tr-TR" sz="1200" b="0" i="0" u="none" strike="noStrike" kern="1200" cap="none" spc="0" normalizeH="0" baseline="0" noProof="1">
                  <a:ln>
                    <a:noFill/>
                  </a:ln>
                  <a:solidFill>
                    <a:srgbClr val="FFFFFF"/>
                  </a:solidFill>
                  <a:effectLst/>
                  <a:uLnTx/>
                  <a:uFillTx/>
                  <a:latin typeface="Verdana"/>
                  <a:ea typeface="+mn-ea"/>
                  <a:cs typeface="Arial" charset="0"/>
                </a:rPr>
                <a:t>		</a:t>
              </a:r>
              <a:endParaRPr kumimoji="0" lang="en-US" sz="1200" b="0" i="0" u="none" strike="noStrike" kern="1200" cap="none" spc="0" normalizeH="0" baseline="0" noProof="1">
                <a:ln>
                  <a:noFill/>
                </a:ln>
                <a:solidFill>
                  <a:srgbClr val="FFFFFF"/>
                </a:solidFill>
                <a:effectLst/>
                <a:uLnTx/>
                <a:uFillTx/>
                <a:latin typeface="Verdana"/>
                <a:ea typeface="+mn-ea"/>
                <a:cs typeface="Arial" charset="0"/>
              </a:endParaRPr>
            </a:p>
          </p:txBody>
        </p:sp>
      </p:grpSp>
      <p:grpSp>
        <p:nvGrpSpPr>
          <p:cNvPr id="99" name="Grup 98"/>
          <p:cNvGrpSpPr/>
          <p:nvPr/>
        </p:nvGrpSpPr>
        <p:grpSpPr>
          <a:xfrm>
            <a:off x="5548567" y="4041463"/>
            <a:ext cx="6300533" cy="459200"/>
            <a:chOff x="1860267" y="1672729"/>
            <a:chExt cx="3257123" cy="457974"/>
          </a:xfrm>
        </p:grpSpPr>
        <p:sp>
          <p:nvSpPr>
            <p:cNvPr id="10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10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102" name="Metin kutusu 101"/>
            <p:cNvSpPr txBox="1"/>
            <p:nvPr/>
          </p:nvSpPr>
          <p:spPr>
            <a:xfrm>
              <a:off x="2365938" y="1767392"/>
              <a:ext cx="921667" cy="27625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Economic Dimension</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sp>
          <p:nvSpPr>
            <p:cNvPr id="103" name="Metin kutusu 102"/>
            <p:cNvSpPr txBox="1"/>
            <p:nvPr/>
          </p:nvSpPr>
          <p:spPr>
            <a:xfrm>
              <a:off x="2028902" y="1767392"/>
              <a:ext cx="196565" cy="27625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srgbClr val="FFFFFF"/>
                  </a:solidFill>
                  <a:effectLst/>
                  <a:uLnTx/>
                  <a:uFillTx/>
                  <a:latin typeface="Verdana"/>
                  <a:ea typeface="+mn-ea"/>
                  <a:cs typeface="Arial" charset="0"/>
                </a:rPr>
                <a:t>5</a:t>
              </a:r>
              <a:r>
                <a:rPr lang="tr-TR" sz="1200" noProof="1">
                  <a:solidFill>
                    <a:srgbClr val="FFFFFF"/>
                  </a:solidFill>
                  <a:latin typeface="Verdana"/>
                  <a:cs typeface="Arial" charset="0"/>
                </a:rPr>
                <a:t>4</a:t>
              </a:r>
              <a:endParaRPr kumimoji="0" lang="en-US" sz="1200" b="0" i="0" u="none" strike="noStrike" kern="1200" cap="none" spc="0" normalizeH="0" baseline="0" noProof="1">
                <a:ln>
                  <a:noFill/>
                </a:ln>
                <a:solidFill>
                  <a:srgbClr val="FFFFFF"/>
                </a:solidFill>
                <a:effectLst/>
                <a:uLnTx/>
                <a:uFillTx/>
                <a:latin typeface="Verdana"/>
                <a:ea typeface="+mn-ea"/>
                <a:cs typeface="Arial" charset="0"/>
              </a:endParaRPr>
            </a:p>
          </p:txBody>
        </p:sp>
      </p:grpSp>
      <p:grpSp>
        <p:nvGrpSpPr>
          <p:cNvPr id="104" name="Grup 103"/>
          <p:cNvGrpSpPr/>
          <p:nvPr/>
        </p:nvGrpSpPr>
        <p:grpSpPr>
          <a:xfrm>
            <a:off x="5801714" y="3414652"/>
            <a:ext cx="6217395" cy="514460"/>
            <a:chOff x="1860267" y="1672729"/>
            <a:chExt cx="3257123" cy="457974"/>
          </a:xfrm>
        </p:grpSpPr>
        <p:sp>
          <p:nvSpPr>
            <p:cNvPr id="105"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10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107" name="Metin kutusu 106"/>
            <p:cNvSpPr txBox="1"/>
            <p:nvPr/>
          </p:nvSpPr>
          <p:spPr>
            <a:xfrm>
              <a:off x="2355024" y="1791148"/>
              <a:ext cx="1017397" cy="246585"/>
            </a:xfrm>
            <a:prstGeom prst="rect">
              <a:avLst/>
            </a:prstGeom>
            <a:noFill/>
          </p:spPr>
          <p:txBody>
            <a:bodyPr wrap="none" rtlCol="0">
              <a:spAutoFit/>
            </a:bodyPr>
            <a:lstStyle/>
            <a:p>
              <a:pPr lvl="0" defTabSz="914217">
                <a:defRPr/>
              </a:pPr>
              <a:r>
                <a:rPr lang="en-US" sz="1200" noProof="1">
                  <a:solidFill>
                    <a:schemeClr val="bg1"/>
                  </a:solidFill>
                  <a:latin typeface="Verdana" panose="020B0604030504040204" pitchFamily="34" charset="0"/>
                  <a:ea typeface="Verdana" panose="020B0604030504040204" pitchFamily="34" charset="0"/>
                  <a:cs typeface="Poppins" pitchFamily="2" charset="77"/>
                </a:rPr>
                <a:t>Military Characteristics</a:t>
              </a:r>
            </a:p>
          </p:txBody>
        </p:sp>
        <p:sp>
          <p:nvSpPr>
            <p:cNvPr id="108" name="Metin kutusu 107"/>
            <p:cNvSpPr txBox="1"/>
            <p:nvPr/>
          </p:nvSpPr>
          <p:spPr>
            <a:xfrm>
              <a:off x="2028902" y="1767392"/>
              <a:ext cx="199193" cy="2465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47</a:t>
              </a:r>
              <a:endParaRPr kumimoji="0" lang="en-US" sz="1200" b="0" i="0" u="none" strike="noStrike" kern="1200" cap="none" spc="0" normalizeH="0" baseline="0" noProof="1">
                <a:ln>
                  <a:noFill/>
                </a:ln>
                <a:solidFill>
                  <a:srgbClr val="FFFFFF"/>
                </a:solidFill>
                <a:effectLst/>
                <a:uLnTx/>
                <a:uFillTx/>
                <a:latin typeface="Verdana"/>
                <a:ea typeface="+mn-ea"/>
                <a:cs typeface="Arial" charset="0"/>
              </a:endParaRPr>
            </a:p>
          </p:txBody>
        </p:sp>
      </p:grpSp>
      <p:grpSp>
        <p:nvGrpSpPr>
          <p:cNvPr id="114" name="Grup 113"/>
          <p:cNvGrpSpPr/>
          <p:nvPr/>
        </p:nvGrpSpPr>
        <p:grpSpPr>
          <a:xfrm>
            <a:off x="5061110" y="4566454"/>
            <a:ext cx="6607878" cy="463995"/>
            <a:chOff x="1860267" y="1672729"/>
            <a:chExt cx="3257123" cy="457974"/>
          </a:xfrm>
        </p:grpSpPr>
        <p:sp>
          <p:nvSpPr>
            <p:cNvPr id="115"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116"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117" name="Metin kutusu 116"/>
            <p:cNvSpPr txBox="1"/>
            <p:nvPr/>
          </p:nvSpPr>
          <p:spPr>
            <a:xfrm>
              <a:off x="2365938" y="1767392"/>
              <a:ext cx="850354" cy="2734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Business Dimension</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sp>
          <p:nvSpPr>
            <p:cNvPr id="118" name="Metin kutusu 117"/>
            <p:cNvSpPr txBox="1"/>
            <p:nvPr/>
          </p:nvSpPr>
          <p:spPr>
            <a:xfrm>
              <a:off x="2028902" y="1767392"/>
              <a:ext cx="187422" cy="2734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1">
                  <a:ln>
                    <a:noFill/>
                  </a:ln>
                  <a:solidFill>
                    <a:srgbClr val="FFFFFF"/>
                  </a:solidFill>
                  <a:effectLst/>
                  <a:uLnTx/>
                  <a:uFillTx/>
                  <a:latin typeface="Verdana"/>
                  <a:cs typeface="Arial" charset="0"/>
                </a:rPr>
                <a:t>65</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grpSp>
      <p:grpSp>
        <p:nvGrpSpPr>
          <p:cNvPr id="119" name="Grup 118"/>
          <p:cNvGrpSpPr/>
          <p:nvPr/>
        </p:nvGrpSpPr>
        <p:grpSpPr>
          <a:xfrm>
            <a:off x="3641452" y="6183112"/>
            <a:ext cx="6914465" cy="456983"/>
            <a:chOff x="1860267" y="1672729"/>
            <a:chExt cx="3257123" cy="457974"/>
          </a:xfrm>
        </p:grpSpPr>
        <p:sp>
          <p:nvSpPr>
            <p:cNvPr id="12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12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122" name="Metin kutusu 121"/>
            <p:cNvSpPr txBox="1"/>
            <p:nvPr/>
          </p:nvSpPr>
          <p:spPr>
            <a:xfrm>
              <a:off x="2365938" y="1767392"/>
              <a:ext cx="883719" cy="277600"/>
            </a:xfrm>
            <a:prstGeom prst="rect">
              <a:avLst/>
            </a:prstGeom>
            <a:noFill/>
          </p:spPr>
          <p:txBody>
            <a:bodyPr wrap="none" rtlCol="0">
              <a:spAutoFit/>
            </a:bodyPr>
            <a:lstStyle/>
            <a:p>
              <a:pPr lvl="0" defTabSz="914217">
                <a:defRPr/>
              </a:pPr>
              <a:r>
                <a:rPr lang="tr-TR" sz="1200" noProof="1">
                  <a:solidFill>
                    <a:schemeClr val="bg1"/>
                  </a:solidFill>
                  <a:latin typeface="Verdana" panose="020B0604030504040204" pitchFamily="34" charset="0"/>
                  <a:ea typeface="Verdana" panose="020B0604030504040204" pitchFamily="34" charset="0"/>
                  <a:cs typeface="Poppins" pitchFamily="2" charset="77"/>
                </a:rPr>
                <a:t>Summary Evaluations</a:t>
              </a:r>
              <a:endParaRPr lang="en-US" sz="1200" noProof="1">
                <a:solidFill>
                  <a:schemeClr val="bg1"/>
                </a:solidFill>
                <a:latin typeface="Verdana" panose="020B0604030504040204" pitchFamily="34" charset="0"/>
                <a:ea typeface="Verdana" panose="020B0604030504040204" pitchFamily="34" charset="0"/>
                <a:cs typeface="Poppins" pitchFamily="2" charset="77"/>
              </a:endParaRPr>
            </a:p>
          </p:txBody>
        </p:sp>
        <p:sp>
          <p:nvSpPr>
            <p:cNvPr id="123" name="Metin kutusu 122"/>
            <p:cNvSpPr txBox="1"/>
            <p:nvPr/>
          </p:nvSpPr>
          <p:spPr>
            <a:xfrm>
              <a:off x="2028902" y="1767392"/>
              <a:ext cx="179112" cy="2776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94</a:t>
              </a:r>
              <a:endParaRPr kumimoji="0" lang="en-US" sz="1200" b="0" i="0" u="none" strike="noStrike" kern="1200" cap="none" spc="0" normalizeH="0" baseline="0" noProof="1">
                <a:ln>
                  <a:noFill/>
                </a:ln>
                <a:solidFill>
                  <a:srgbClr val="FFFFFF"/>
                </a:solidFill>
                <a:effectLst/>
                <a:uLnTx/>
                <a:uFillTx/>
                <a:latin typeface="Verdana"/>
                <a:ea typeface="+mn-ea"/>
                <a:cs typeface="Arial" charset="0"/>
              </a:endParaRPr>
            </a:p>
          </p:txBody>
        </p:sp>
      </p:grpSp>
      <p:grpSp>
        <p:nvGrpSpPr>
          <p:cNvPr id="129" name="Grup 128"/>
          <p:cNvGrpSpPr/>
          <p:nvPr/>
        </p:nvGrpSpPr>
        <p:grpSpPr>
          <a:xfrm>
            <a:off x="4039186" y="5604218"/>
            <a:ext cx="6981427" cy="519549"/>
            <a:chOff x="1860267" y="1672729"/>
            <a:chExt cx="3257123" cy="457974"/>
          </a:xfrm>
        </p:grpSpPr>
        <p:sp>
          <p:nvSpPr>
            <p:cNvPr id="130"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131"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132" name="Metin kutusu 131"/>
            <p:cNvSpPr txBox="1"/>
            <p:nvPr/>
          </p:nvSpPr>
          <p:spPr>
            <a:xfrm>
              <a:off x="2365938" y="1767392"/>
              <a:ext cx="1268861" cy="244170"/>
            </a:xfrm>
            <a:prstGeom prst="rect">
              <a:avLst/>
            </a:prstGeom>
            <a:noFill/>
          </p:spPr>
          <p:txBody>
            <a:bodyPr wrap="none" rtlCol="0">
              <a:spAutoFit/>
            </a:bodyPr>
            <a:lstStyle/>
            <a:p>
              <a:pPr lvl="0" defTabSz="914217">
                <a:defRPr/>
              </a:pPr>
              <a:r>
                <a:rPr lang="tr-TR" sz="1200" noProof="1">
                  <a:solidFill>
                    <a:schemeClr val="bg1"/>
                  </a:solidFill>
                  <a:latin typeface="Verdana" panose="020B0604030504040204" pitchFamily="34" charset="0"/>
                  <a:ea typeface="Verdana" panose="020B0604030504040204" pitchFamily="34" charset="0"/>
                  <a:cs typeface="Poppins" pitchFamily="2" charset="77"/>
                </a:rPr>
                <a:t>Non-governmental Organizations</a:t>
              </a:r>
              <a:endParaRPr lang="en-US" sz="1200" noProof="1">
                <a:solidFill>
                  <a:schemeClr val="bg1"/>
                </a:solidFill>
                <a:latin typeface="Verdana" panose="020B0604030504040204" pitchFamily="34" charset="0"/>
                <a:ea typeface="Verdana" panose="020B0604030504040204" pitchFamily="34" charset="0"/>
                <a:cs typeface="Poppins" pitchFamily="2" charset="77"/>
              </a:endParaRPr>
            </a:p>
          </p:txBody>
        </p:sp>
        <p:sp>
          <p:nvSpPr>
            <p:cNvPr id="133" name="Metin kutusu 132"/>
            <p:cNvSpPr txBox="1"/>
            <p:nvPr/>
          </p:nvSpPr>
          <p:spPr>
            <a:xfrm>
              <a:off x="2028902" y="1767392"/>
              <a:ext cx="516926" cy="2441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noProof="1">
                  <a:solidFill>
                    <a:srgbClr val="FFFFFF"/>
                  </a:solidFill>
                  <a:latin typeface="Verdana"/>
                  <a:cs typeface="Arial" charset="0"/>
                </a:rPr>
                <a:t>88	</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grpSp>
      <p:grpSp>
        <p:nvGrpSpPr>
          <p:cNvPr id="135" name="Grup 134"/>
          <p:cNvGrpSpPr/>
          <p:nvPr/>
        </p:nvGrpSpPr>
        <p:grpSpPr>
          <a:xfrm>
            <a:off x="4538865" y="5083029"/>
            <a:ext cx="6885728" cy="495052"/>
            <a:chOff x="1860267" y="1672729"/>
            <a:chExt cx="3257123" cy="457974"/>
          </a:xfrm>
        </p:grpSpPr>
        <p:sp>
          <p:nvSpPr>
            <p:cNvPr id="136" name="Shape 182"/>
            <p:cNvSpPr/>
            <p:nvPr/>
          </p:nvSpPr>
          <p:spPr>
            <a:xfrm>
              <a:off x="2057390" y="1742386"/>
              <a:ext cx="3060000" cy="360000"/>
            </a:xfrm>
            <a:prstGeom prst="roundRect">
              <a:avLst>
                <a:gd name="adj" fmla="val 30765"/>
              </a:avLst>
            </a:prstGeom>
            <a:gradFill flip="none" rotWithShape="1">
              <a:gsLst>
                <a:gs pos="0">
                  <a:srgbClr val="FF0000"/>
                </a:gs>
                <a:gs pos="100000">
                  <a:srgbClr val="C80000"/>
                </a:gs>
              </a:gsLst>
              <a:lin ang="0" scaled="0"/>
            </a:gradFill>
            <a:ln w="381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182880" rIns="0" bIns="0" numCol="1" anchor="ctr" anchorCtr="0">
              <a:noAutofit/>
            </a:bodyPr>
            <a:lstStyle>
              <a:lvl1pPr indent="952500" algn="l">
                <a:lnSpc>
                  <a:spcPct val="60000"/>
                </a:lnSpc>
                <a:defRPr sz="2800" b="1" i="1" baseline="-53571">
                  <a:solidFill>
                    <a:srgbClr val="FFFFFF"/>
                  </a:solidFill>
                  <a:latin typeface="Neo Sans Pro"/>
                  <a:ea typeface="Neo Sans Pro"/>
                  <a:cs typeface="Neo Sans Pro"/>
                  <a:sym typeface="Neo Sans Pro"/>
                </a:defRPr>
              </a:lvl1pPr>
            </a:lstStyle>
            <a:p>
              <a:pPr marL="0" marR="0" lvl="0" indent="952500" algn="l" defTabSz="914400" rtl="0" eaLnBrk="1" fontAlgn="auto" latinLnBrk="0" hangingPunct="1">
                <a:lnSpc>
                  <a:spcPct val="60000"/>
                </a:lnSpc>
                <a:spcBef>
                  <a:spcPts val="0"/>
                </a:spcBef>
                <a:spcAft>
                  <a:spcPts val="0"/>
                </a:spcAft>
                <a:buClrTx/>
                <a:buSzTx/>
                <a:buFontTx/>
                <a:buNone/>
                <a:tabLst/>
                <a:defRPr/>
              </a:pPr>
              <a:endParaRPr kumimoji="0" lang="en-US" sz="1000" b="1" i="1" u="none" strike="noStrike" kern="1200" cap="none" spc="0" normalizeH="0" baseline="0" noProof="1">
                <a:ln>
                  <a:noFill/>
                </a:ln>
                <a:solidFill>
                  <a:srgbClr val="FFFFFF"/>
                </a:solidFill>
                <a:effectLst/>
                <a:uLnTx/>
                <a:uFillTx/>
                <a:latin typeface="Verdana"/>
                <a:sym typeface="Neo Sans Pro"/>
              </a:endParaRPr>
            </a:p>
          </p:txBody>
        </p:sp>
        <p:sp>
          <p:nvSpPr>
            <p:cNvPr id="137" name="Shape 183"/>
            <p:cNvSpPr/>
            <p:nvPr/>
          </p:nvSpPr>
          <p:spPr>
            <a:xfrm>
              <a:off x="1860267" y="1672729"/>
              <a:ext cx="450890" cy="457974"/>
            </a:xfrm>
            <a:prstGeom prst="ellipse">
              <a:avLst/>
            </a:prstGeom>
            <a:gradFill flip="none" rotWithShape="1">
              <a:gsLst>
                <a:gs pos="0">
                  <a:srgbClr val="FF0000"/>
                </a:gs>
                <a:gs pos="100000">
                  <a:srgbClr val="C80000"/>
                </a:gs>
              </a:gsLst>
              <a:lin ang="0" scaled="0"/>
            </a:gradFill>
            <a:ln w="63500" cap="flat">
              <a:solidFill>
                <a:srgbClr val="FFFFFF"/>
              </a:solidFill>
              <a:prstDash val="solid"/>
              <a:miter lim="400000"/>
            </a:ln>
            <a:effectLst>
              <a:outerShdw blurRad="190500" dist="63500" dir="3167809" rotWithShape="0">
                <a:srgbClr val="000000">
                  <a:alpha val="45113"/>
                </a:srgbClr>
              </a:outerShdw>
            </a:effectLst>
            <a:extLst>
              <a:ext uri="{C572A759-6A51-4108-AA02-DFA0A04FC94B}">
                <ma14:wrappingTextBoxFlag xmlns:ma14="http://schemas.microsoft.com/office/mac/drawingml/2011/main" xmlns="" val="1"/>
              </a:ext>
            </a:extLst>
          </p:spPr>
          <p:txBody>
            <a:bodyPr wrap="square" lIns="0" tIns="0" rIns="0" bIns="91440" numCol="1" anchor="b" anchorCtr="0">
              <a:noAutofit/>
            </a:bodyPr>
            <a:lstStyle>
              <a:lvl1pPr>
                <a:lnSpc>
                  <a:spcPct val="1000000"/>
                </a:lnSpc>
                <a:defRPr sz="3600" b="1" baseline="-52777">
                  <a:solidFill>
                    <a:srgbClr val="FFFFFF"/>
                  </a:solidFill>
                  <a:latin typeface="Neo Sans Pro"/>
                  <a:ea typeface="Neo Sans Pro"/>
                  <a:cs typeface="Neo Sans Pro"/>
                  <a:sym typeface="Neo Sans Pro"/>
                </a:defRPr>
              </a:lvl1pPr>
            </a:lstStyle>
            <a:p>
              <a:pPr marL="0" marR="0" lvl="0" indent="0" algn="l" defTabSz="914400" rtl="0" eaLnBrk="1" fontAlgn="auto" latinLnBrk="0" hangingPunct="1">
                <a:lnSpc>
                  <a:spcPct val="1000000"/>
                </a:lnSpc>
                <a:spcBef>
                  <a:spcPts val="0"/>
                </a:spcBef>
                <a:spcAft>
                  <a:spcPts val="0"/>
                </a:spcAft>
                <a:buClrTx/>
                <a:buSzTx/>
                <a:buFontTx/>
                <a:buNone/>
                <a:tabLst/>
                <a:defRPr/>
              </a:pPr>
              <a:endParaRPr kumimoji="0" lang="en-US" sz="1000" b="1" i="0" u="none" strike="noStrike" kern="1200" cap="none" spc="0" normalizeH="0" baseline="0" noProof="1">
                <a:ln>
                  <a:noFill/>
                </a:ln>
                <a:solidFill>
                  <a:srgbClr val="FFFFFF"/>
                </a:solidFill>
                <a:effectLst/>
                <a:uLnTx/>
                <a:uFillTx/>
                <a:latin typeface="Verdana"/>
                <a:sym typeface="Neo Sans Pro"/>
              </a:endParaRPr>
            </a:p>
          </p:txBody>
        </p:sp>
        <p:sp>
          <p:nvSpPr>
            <p:cNvPr id="138" name="Metin kutusu 137"/>
            <p:cNvSpPr txBox="1"/>
            <p:nvPr/>
          </p:nvSpPr>
          <p:spPr>
            <a:xfrm>
              <a:off x="2365938" y="1767392"/>
              <a:ext cx="922955" cy="256253"/>
            </a:xfrm>
            <a:prstGeom prst="rect">
              <a:avLst/>
            </a:prstGeom>
            <a:noFill/>
          </p:spPr>
          <p:txBody>
            <a:bodyPr wrap="none" rtlCol="0">
              <a:spAutoFit/>
            </a:bodyPr>
            <a:lstStyle/>
            <a:p>
              <a:pPr lvl="0" defTabSz="914217">
                <a:defRPr/>
              </a:pPr>
              <a:r>
                <a:rPr lang="tr-TR" sz="1200" noProof="1">
                  <a:solidFill>
                    <a:schemeClr val="bg1"/>
                  </a:solidFill>
                  <a:latin typeface="Verdana" panose="020B0604030504040204" pitchFamily="34" charset="0"/>
                  <a:ea typeface="Verdana" panose="020B0604030504040204" pitchFamily="34" charset="0"/>
                  <a:cs typeface="Poppins" pitchFamily="2" charset="77"/>
                </a:rPr>
                <a:t>So</a:t>
              </a:r>
              <a:r>
                <a:rPr lang="en-US" sz="1200" noProof="1">
                  <a:solidFill>
                    <a:schemeClr val="bg1"/>
                  </a:solidFill>
                  <a:latin typeface="Verdana" panose="020B0604030504040204" pitchFamily="34" charset="0"/>
                  <a:ea typeface="Verdana" panose="020B0604030504040204" pitchFamily="34" charset="0"/>
                  <a:cs typeface="Poppins" pitchFamily="2" charset="77"/>
                </a:rPr>
                <a:t>ciological </a:t>
              </a:r>
              <a:r>
                <a:rPr lang="tr-TR" sz="1200" noProof="1">
                  <a:solidFill>
                    <a:schemeClr val="bg1"/>
                  </a:solidFill>
                  <a:latin typeface="Verdana" panose="020B0604030504040204" pitchFamily="34" charset="0"/>
                  <a:ea typeface="Verdana" panose="020B0604030504040204" pitchFamily="34" charset="0"/>
                  <a:cs typeface="Poppins" pitchFamily="2" charset="77"/>
                </a:rPr>
                <a:t>D</a:t>
              </a:r>
              <a:r>
                <a:rPr lang="en-US" sz="1200" noProof="1">
                  <a:solidFill>
                    <a:schemeClr val="bg1"/>
                  </a:solidFill>
                  <a:latin typeface="Verdana" panose="020B0604030504040204" pitchFamily="34" charset="0"/>
                  <a:ea typeface="Verdana" panose="020B0604030504040204" pitchFamily="34" charset="0"/>
                  <a:cs typeface="Poppins" pitchFamily="2" charset="77"/>
                </a:rPr>
                <a:t>imension</a:t>
              </a:r>
            </a:p>
          </p:txBody>
        </p:sp>
        <p:sp>
          <p:nvSpPr>
            <p:cNvPr id="139" name="Metin kutusu 138"/>
            <p:cNvSpPr txBox="1"/>
            <p:nvPr/>
          </p:nvSpPr>
          <p:spPr>
            <a:xfrm>
              <a:off x="2028902" y="1767392"/>
              <a:ext cx="179859" cy="2562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srgbClr val="FFFFFF"/>
                  </a:solidFill>
                  <a:effectLst/>
                  <a:uLnTx/>
                  <a:uFillTx/>
                  <a:latin typeface="Verdana"/>
                  <a:ea typeface="+mn-ea"/>
                  <a:cs typeface="Arial" charset="0"/>
                </a:rPr>
                <a:t>7</a:t>
              </a:r>
              <a:r>
                <a:rPr lang="tr-TR" sz="1200" noProof="1">
                  <a:solidFill>
                    <a:srgbClr val="FFFFFF"/>
                  </a:solidFill>
                  <a:latin typeface="Verdana"/>
                  <a:cs typeface="Arial" charset="0"/>
                </a:rPr>
                <a:t>3</a:t>
              </a:r>
              <a:endParaRPr kumimoji="0" lang="en-US" sz="1200" b="0" i="0" u="none" strike="noStrike" kern="1200" cap="none" spc="0" normalizeH="0" baseline="0" noProof="1">
                <a:ln>
                  <a:noFill/>
                </a:ln>
                <a:solidFill>
                  <a:srgbClr val="FFFFFF"/>
                </a:solidFill>
                <a:effectLst/>
                <a:uLnTx/>
                <a:uFillTx/>
                <a:latin typeface="Verdana"/>
                <a:ea typeface="+mn-ea"/>
                <a:cs typeface="Arial" charset="0"/>
              </a:endParaRPr>
            </a:p>
          </p:txBody>
        </p:sp>
      </p:grpSp>
      <p:sp>
        <p:nvSpPr>
          <p:cNvPr id="140" name="Metin kutusu 139">
            <a:extLst>
              <a:ext uri="{FF2B5EF4-FFF2-40B4-BE49-F238E27FC236}">
                <a16:creationId xmlns:a16="http://schemas.microsoft.com/office/drawing/2014/main" id="{8A1E5BBE-5782-E144-8229-6F58EDA3A24C}"/>
              </a:ext>
            </a:extLst>
          </p:cNvPr>
          <p:cNvSpPr txBox="1"/>
          <p:nvPr/>
        </p:nvSpPr>
        <p:spPr>
          <a:xfrm>
            <a:off x="9264352" y="444500"/>
            <a:ext cx="2584748" cy="369332"/>
          </a:xfrm>
          <a:prstGeom prst="rect">
            <a:avLst/>
          </a:prstGeom>
          <a:noFill/>
        </p:spPr>
        <p:txBody>
          <a:bodyPr wrap="square" rtlCol="0">
            <a:spAutoFit/>
          </a:bodyPr>
          <a:lstStyle/>
          <a:p>
            <a:r>
              <a:rPr lang="en-US" b="1" noProof="1">
                <a:solidFill>
                  <a:srgbClr val="4472C4"/>
                </a:solidFill>
              </a:rPr>
              <a:t>General Framework </a:t>
            </a:r>
            <a:r>
              <a:rPr lang="en-US" noProof="1">
                <a:solidFill>
                  <a:srgbClr val="FF0000"/>
                </a:solidFill>
              </a:rPr>
              <a:t>(2)</a:t>
            </a:r>
          </a:p>
        </p:txBody>
      </p:sp>
      <p:sp>
        <p:nvSpPr>
          <p:cNvPr id="75" name="Metin kutusu 101">
            <a:extLst>
              <a:ext uri="{FF2B5EF4-FFF2-40B4-BE49-F238E27FC236}">
                <a16:creationId xmlns:a16="http://schemas.microsoft.com/office/drawing/2014/main" id="{39975FFB-60B9-47D9-8A59-047A9C992107}"/>
              </a:ext>
            </a:extLst>
          </p:cNvPr>
          <p:cNvSpPr txBox="1"/>
          <p:nvPr/>
        </p:nvSpPr>
        <p:spPr>
          <a:xfrm>
            <a:off x="6326736" y="3001901"/>
            <a:ext cx="3785460" cy="276999"/>
          </a:xfrm>
          <a:prstGeom prst="rect">
            <a:avLst/>
          </a:prstGeom>
          <a:noFill/>
        </p:spPr>
        <p:txBody>
          <a:bodyPr wrap="none" rtlCol="0">
            <a:spAutoFit/>
          </a:bodyPr>
          <a:lstStyle/>
          <a:p>
            <a:pPr lvl="0">
              <a:defRPr/>
            </a:pPr>
            <a:r>
              <a:rPr lang="en-US" sz="1200" noProof="1">
                <a:solidFill>
                  <a:srgbClr val="FFFFFF"/>
                </a:solidFill>
                <a:latin typeface="Verdana"/>
                <a:cs typeface="Arial" charset="0"/>
              </a:rPr>
              <a:t>Political Dimension and International Relations</a:t>
            </a:r>
            <a:endParaRPr kumimoji="0" lang="en-US" sz="1200" b="0" i="0" u="none" strike="noStrike" kern="1200" cap="none" spc="0" normalizeH="0" baseline="0" noProof="1">
              <a:ln>
                <a:noFill/>
              </a:ln>
              <a:solidFill>
                <a:srgbClr val="FFFFFF"/>
              </a:solidFill>
              <a:effectLst/>
              <a:uLnTx/>
              <a:uFillTx/>
              <a:latin typeface="Verdana"/>
              <a:cs typeface="Arial" charset="0"/>
            </a:endParaRPr>
          </a:p>
        </p:txBody>
      </p:sp>
    </p:spTree>
    <p:extLst>
      <p:ext uri="{BB962C8B-B14F-4D97-AF65-F5344CB8AC3E}">
        <p14:creationId xmlns:p14="http://schemas.microsoft.com/office/powerpoint/2010/main" val="413581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solidFill>
                  <a:schemeClr val="bg1"/>
                </a:solidFill>
              </a:rPr>
              <a:t>Political Dimension and International Relations</a:t>
            </a:r>
          </a:p>
        </p:txBody>
      </p:sp>
    </p:spTree>
    <p:extLst>
      <p:ext uri="{BB962C8B-B14F-4D97-AF65-F5344CB8AC3E}">
        <p14:creationId xmlns:p14="http://schemas.microsoft.com/office/powerpoint/2010/main" val="221517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1991544" y="1054477"/>
            <a:ext cx="9937104" cy="369332"/>
          </a:xfrm>
          <a:prstGeom prst="rect">
            <a:avLst/>
          </a:prstGeom>
          <a:noFill/>
          <a:ln w="9525">
            <a:noFill/>
            <a:miter lim="800000"/>
            <a:headEnd/>
            <a:tailEnd/>
          </a:ln>
        </p:spPr>
        <p:txBody>
          <a:bodyPr wrap="square">
            <a:spAutoFit/>
          </a:bodyPr>
          <a:lstStyle/>
          <a:p>
            <a:pPr lvl="0" algn="ctr"/>
            <a:r>
              <a:rPr lang="en-US" b="1" dirty="0">
                <a:latin typeface="Verdana" panose="020B0604030504040204" pitchFamily="34" charset="0"/>
                <a:ea typeface="Verdana" panose="020B0604030504040204" pitchFamily="34" charset="0"/>
                <a:cs typeface="Arial" charset="0"/>
              </a:rPr>
              <a:t>Germany’s Internal Politics and International Relations</a:t>
            </a:r>
            <a:endParaRPr lang="tr-TR" b="1" dirty="0">
              <a:latin typeface="Verdana" panose="020B0604030504040204" pitchFamily="34" charset="0"/>
              <a:ea typeface="Verdana" panose="020B0604030504040204" pitchFamily="34" charset="0"/>
              <a:cs typeface="Arial" charset="0"/>
            </a:endParaRP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3791744" y="1479411"/>
            <a:ext cx="6887319" cy="430887"/>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please indicate to what extent you agree with the following statements for Germany by looking at the card?</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643254209"/>
              </p:ext>
            </p:extLst>
          </p:nvPr>
        </p:nvGraphicFramePr>
        <p:xfrm>
          <a:off x="688712" y="2134397"/>
          <a:ext cx="10191810" cy="4534963"/>
        </p:xfrm>
        <a:graphic>
          <a:graphicData uri="http://schemas.openxmlformats.org/drawingml/2006/chart">
            <c:chart xmlns:c="http://schemas.openxmlformats.org/drawingml/2006/chart" xmlns:r="http://schemas.openxmlformats.org/officeDocument/2006/relationships" r:id="rId3"/>
          </a:graphicData>
        </a:graphic>
      </p:graphicFrame>
      <p:sp>
        <p:nvSpPr>
          <p:cNvPr id="6" name="12 Metin kutusu">
            <a:extLst>
              <a:ext uri="{FF2B5EF4-FFF2-40B4-BE49-F238E27FC236}">
                <a16:creationId xmlns:a16="http://schemas.microsoft.com/office/drawing/2014/main" id="{3247390D-3F84-4439-A9C4-44B8AF5B0EF3}"/>
              </a:ext>
            </a:extLst>
          </p:cNvPr>
          <p:cNvSpPr txBox="1"/>
          <p:nvPr/>
        </p:nvSpPr>
        <p:spPr>
          <a:xfrm>
            <a:off x="10920806" y="1888176"/>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8" name="Tablo 7"/>
          <p:cNvGraphicFramePr>
            <a:graphicFrameLocks noGrp="1"/>
          </p:cNvGraphicFramePr>
          <p:nvPr>
            <p:extLst>
              <p:ext uri="{D42A27DB-BD31-4B8C-83A1-F6EECF244321}">
                <p14:modId xmlns:p14="http://schemas.microsoft.com/office/powerpoint/2010/main" val="1144724215"/>
              </p:ext>
            </p:extLst>
          </p:nvPr>
        </p:nvGraphicFramePr>
        <p:xfrm>
          <a:off x="10920806" y="2156916"/>
          <a:ext cx="609600" cy="398686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332239">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82,5</a:t>
                      </a:r>
                    </a:p>
                  </a:txBody>
                  <a:tcPr marL="7620" marR="7620" marT="7620" marB="0" anchor="ctr">
                    <a:noFill/>
                  </a:tcPr>
                </a:tc>
                <a:extLst>
                  <a:ext uri="{0D108BD9-81ED-4DB2-BD59-A6C34878D82A}">
                    <a16:rowId xmlns:a16="http://schemas.microsoft.com/office/drawing/2014/main" val="1106207996"/>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79,8</a:t>
                      </a:r>
                    </a:p>
                  </a:txBody>
                  <a:tcPr marL="7620" marR="7620" marT="7620" marB="0" anchor="ctr">
                    <a:noFill/>
                  </a:tcPr>
                </a:tc>
                <a:extLst>
                  <a:ext uri="{0D108BD9-81ED-4DB2-BD59-A6C34878D82A}">
                    <a16:rowId xmlns:a16="http://schemas.microsoft.com/office/drawing/2014/main" val="3818737468"/>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78,7</a:t>
                      </a:r>
                    </a:p>
                  </a:txBody>
                  <a:tcPr marL="7620" marR="7620" marT="7620" marB="0" anchor="ctr">
                    <a:noFill/>
                  </a:tcPr>
                </a:tc>
                <a:extLst>
                  <a:ext uri="{0D108BD9-81ED-4DB2-BD59-A6C34878D82A}">
                    <a16:rowId xmlns:a16="http://schemas.microsoft.com/office/drawing/2014/main" val="4044544024"/>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78,2</a:t>
                      </a:r>
                    </a:p>
                  </a:txBody>
                  <a:tcPr marL="7620" marR="7620" marT="7620" marB="0" anchor="ctr">
                    <a:noFill/>
                  </a:tcPr>
                </a:tc>
                <a:extLst>
                  <a:ext uri="{0D108BD9-81ED-4DB2-BD59-A6C34878D82A}">
                    <a16:rowId xmlns:a16="http://schemas.microsoft.com/office/drawing/2014/main" val="1515827133"/>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78,0</a:t>
                      </a:r>
                    </a:p>
                  </a:txBody>
                  <a:tcPr marL="7620" marR="7620" marT="7620" marB="0" anchor="ctr">
                    <a:noFill/>
                  </a:tcPr>
                </a:tc>
                <a:extLst>
                  <a:ext uri="{0D108BD9-81ED-4DB2-BD59-A6C34878D82A}">
                    <a16:rowId xmlns:a16="http://schemas.microsoft.com/office/drawing/2014/main" val="2051648072"/>
                  </a:ext>
                </a:extLst>
              </a:tr>
              <a:tr h="332239">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77,9</a:t>
                      </a:r>
                    </a:p>
                  </a:txBody>
                  <a:tcPr marL="7620" marR="7620" marT="7620" marB="0" anchor="ctr">
                    <a:noFill/>
                  </a:tcPr>
                </a:tc>
                <a:extLst>
                  <a:ext uri="{0D108BD9-81ED-4DB2-BD59-A6C34878D82A}">
                    <a16:rowId xmlns:a16="http://schemas.microsoft.com/office/drawing/2014/main" val="3348586392"/>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77,1</a:t>
                      </a:r>
                    </a:p>
                  </a:txBody>
                  <a:tcPr marL="7620" marR="7620" marT="7620" marB="0" anchor="ctr">
                    <a:noFill/>
                  </a:tcPr>
                </a:tc>
                <a:extLst>
                  <a:ext uri="{0D108BD9-81ED-4DB2-BD59-A6C34878D82A}">
                    <a16:rowId xmlns:a16="http://schemas.microsoft.com/office/drawing/2014/main" val="2724365801"/>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73,1</a:t>
                      </a:r>
                    </a:p>
                  </a:txBody>
                  <a:tcPr marL="7620" marR="7620" marT="7620" marB="0" anchor="ctr">
                    <a:noFill/>
                  </a:tcPr>
                </a:tc>
                <a:extLst>
                  <a:ext uri="{0D108BD9-81ED-4DB2-BD59-A6C34878D82A}">
                    <a16:rowId xmlns:a16="http://schemas.microsoft.com/office/drawing/2014/main" val="4179623740"/>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69,1</a:t>
                      </a:r>
                    </a:p>
                  </a:txBody>
                  <a:tcPr marL="7620" marR="7620" marT="7620" marB="0" anchor="ctr">
                    <a:noFill/>
                  </a:tcPr>
                </a:tc>
                <a:extLst>
                  <a:ext uri="{0D108BD9-81ED-4DB2-BD59-A6C34878D82A}">
                    <a16:rowId xmlns:a16="http://schemas.microsoft.com/office/drawing/2014/main" val="2151684123"/>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69,0</a:t>
                      </a:r>
                    </a:p>
                  </a:txBody>
                  <a:tcPr marL="7620" marR="7620" marT="7620" marB="0" anchor="ctr">
                    <a:noFill/>
                  </a:tcPr>
                </a:tc>
                <a:extLst>
                  <a:ext uri="{0D108BD9-81ED-4DB2-BD59-A6C34878D82A}">
                    <a16:rowId xmlns:a16="http://schemas.microsoft.com/office/drawing/2014/main" val="2821455271"/>
                  </a:ext>
                </a:extLst>
              </a:tr>
              <a:tr h="332239">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66,8</a:t>
                      </a:r>
                    </a:p>
                  </a:txBody>
                  <a:tcPr marL="7620" marR="7620" marT="7620" marB="0" anchor="ctr">
                    <a:noFill/>
                  </a:tcPr>
                </a:tc>
                <a:extLst>
                  <a:ext uri="{0D108BD9-81ED-4DB2-BD59-A6C34878D82A}">
                    <a16:rowId xmlns:a16="http://schemas.microsoft.com/office/drawing/2014/main" val="2154374193"/>
                  </a:ext>
                </a:extLst>
              </a:tr>
              <a:tr h="332239">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65,4</a:t>
                      </a:r>
                    </a:p>
                  </a:txBody>
                  <a:tcPr marL="7620" marR="7620" marT="7620" marB="0" anchor="ctr">
                    <a:noFill/>
                  </a:tcPr>
                </a:tc>
                <a:extLst>
                  <a:ext uri="{0D108BD9-81ED-4DB2-BD59-A6C34878D82A}">
                    <a16:rowId xmlns:a16="http://schemas.microsoft.com/office/drawing/2014/main" val="3247419362"/>
                  </a:ext>
                </a:extLst>
              </a:tr>
            </a:tbl>
          </a:graphicData>
        </a:graphic>
      </p:graphicFrame>
      <p:cxnSp>
        <p:nvCxnSpPr>
          <p:cNvPr id="10" name="Düz Bağlayıcı 9"/>
          <p:cNvCxnSpPr/>
          <p:nvPr/>
        </p:nvCxnSpPr>
        <p:spPr bwMode="auto">
          <a:xfrm>
            <a:off x="9408368" y="2134397"/>
            <a:ext cx="0" cy="4032445"/>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1" name="Metin kutusu 10"/>
          <p:cNvSpPr txBox="1"/>
          <p:nvPr/>
        </p:nvSpPr>
        <p:spPr>
          <a:xfrm>
            <a:off x="9174934" y="1845985"/>
            <a:ext cx="1008112" cy="369332"/>
          </a:xfrm>
          <a:prstGeom prst="rect">
            <a:avLst/>
          </a:prstGeom>
          <a:noFill/>
        </p:spPr>
        <p:txBody>
          <a:bodyPr wrap="square" rtlCol="0">
            <a:spAutoFit/>
          </a:bodyPr>
          <a:lstStyle/>
          <a:p>
            <a:pPr algn="ctr"/>
            <a:r>
              <a:rPr lang="tr-TR" sz="900" dirty="0">
                <a:solidFill>
                  <a:schemeClr val="tx1">
                    <a:lumMod val="50000"/>
                    <a:lumOff val="50000"/>
                  </a:schemeClr>
                </a:solidFill>
                <a:latin typeface="Verdana" panose="020B0604030504040204" pitchFamily="34" charset="0"/>
                <a:ea typeface="Verdana" panose="020B0604030504040204" pitchFamily="34" charset="0"/>
              </a:rPr>
              <a:t>Mean Line: 74,6</a:t>
            </a:r>
          </a:p>
        </p:txBody>
      </p:sp>
      <p:sp>
        <p:nvSpPr>
          <p:cNvPr id="13" name="Dikdörtgen 12"/>
          <p:cNvSpPr/>
          <p:nvPr/>
        </p:nvSpPr>
        <p:spPr>
          <a:xfrm>
            <a:off x="7032104" y="436025"/>
            <a:ext cx="4896544" cy="369332"/>
          </a:xfrm>
          <a:prstGeom prst="rect">
            <a:avLst/>
          </a:prstGeom>
        </p:spPr>
        <p:txBody>
          <a:bodyPr wrap="square">
            <a:spAutoFit/>
          </a:bodyPr>
          <a:lstStyle/>
          <a:p>
            <a:r>
              <a:rPr lang="en-US" b="1" dirty="0">
                <a:solidFill>
                  <a:srgbClr val="4472C4"/>
                </a:solidFill>
              </a:rPr>
              <a:t>Political Dimension and International Relations</a:t>
            </a:r>
            <a:r>
              <a:rPr lang="en-US" dirty="0">
                <a:solidFill>
                  <a:srgbClr val="FF0000"/>
                </a:solidFill>
              </a:rPr>
              <a:t>(1)</a:t>
            </a:r>
          </a:p>
        </p:txBody>
      </p:sp>
    </p:spTree>
    <p:extLst>
      <p:ext uri="{BB962C8B-B14F-4D97-AF65-F5344CB8AC3E}">
        <p14:creationId xmlns:p14="http://schemas.microsoft.com/office/powerpoint/2010/main" val="3988838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bwMode="auto">
          <a:xfrm>
            <a:off x="29069" y="5746633"/>
            <a:ext cx="12113690" cy="1097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graphicFrame>
        <p:nvGraphicFramePr>
          <p:cNvPr id="4" name="Chart 6"/>
          <p:cNvGraphicFramePr/>
          <p:nvPr>
            <p:extLst>
              <p:ext uri="{D42A27DB-BD31-4B8C-83A1-F6EECF244321}">
                <p14:modId xmlns:p14="http://schemas.microsoft.com/office/powerpoint/2010/main" val="835998181"/>
              </p:ext>
            </p:extLst>
          </p:nvPr>
        </p:nvGraphicFramePr>
        <p:xfrm>
          <a:off x="4903482" y="2055508"/>
          <a:ext cx="2992718" cy="439782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Düz Bağlayıcı 9"/>
          <p:cNvCxnSpPr/>
          <p:nvPr/>
        </p:nvCxnSpPr>
        <p:spPr bwMode="auto">
          <a:xfrm>
            <a:off x="5192350" y="378904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2" name="Dikdörtgen 11"/>
          <p:cNvSpPr/>
          <p:nvPr/>
        </p:nvSpPr>
        <p:spPr>
          <a:xfrm>
            <a:off x="3359696" y="1521828"/>
            <a:ext cx="6624736" cy="430887"/>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please indicate how do you evaluate in general the performance of the (former) German Chancellor Angela Merkel? </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 Box 7"/>
          <p:cNvSpPr txBox="1">
            <a:spLocks noChangeArrowheads="1"/>
          </p:cNvSpPr>
          <p:nvPr/>
        </p:nvSpPr>
        <p:spPr bwMode="auto">
          <a:xfrm>
            <a:off x="2207568" y="1052222"/>
            <a:ext cx="892899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Performance of Angela Merkel</a:t>
            </a:r>
            <a:endPar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charset="0"/>
            </a:endParaRPr>
          </a:p>
        </p:txBody>
      </p:sp>
      <p:sp>
        <p:nvSpPr>
          <p:cNvPr id="15" name="Oval 14"/>
          <p:cNvSpPr/>
          <p:nvPr/>
        </p:nvSpPr>
        <p:spPr bwMode="auto">
          <a:xfrm>
            <a:off x="8652368" y="3825128"/>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6" name="TextBox 5"/>
          <p:cNvSpPr txBox="1"/>
          <p:nvPr/>
        </p:nvSpPr>
        <p:spPr>
          <a:xfrm>
            <a:off x="8630120" y="3945427"/>
            <a:ext cx="850256" cy="430887"/>
          </a:xfrm>
          <a:prstGeom prst="rect">
            <a:avLst/>
          </a:prstGeom>
          <a:noFill/>
        </p:spPr>
        <p:txBody>
          <a:bodyPr wrap="square" rtlCol="0">
            <a:spAutoFit/>
          </a:bodyPr>
          <a:lstStyle/>
          <a:p>
            <a:pPr algn="ctr"/>
            <a:r>
              <a:rPr lang="tr-TR" sz="1100" b="1" dirty="0">
                <a:solidFill>
                  <a:srgbClr val="7030A0"/>
                </a:solidFill>
                <a:latin typeface="+mj-lt"/>
              </a:rPr>
              <a:t>NS</a:t>
            </a:r>
          </a:p>
          <a:p>
            <a:pPr algn="ctr"/>
            <a:r>
              <a:rPr lang="tr-TR" sz="1100" b="1" dirty="0">
                <a:solidFill>
                  <a:srgbClr val="7030A0"/>
                </a:solidFill>
                <a:latin typeface="+mj-lt"/>
              </a:rPr>
              <a:t>36,0</a:t>
            </a:r>
          </a:p>
        </p:txBody>
      </p:sp>
      <p:cxnSp>
        <p:nvCxnSpPr>
          <p:cNvPr id="17" name="Düz Bağlayıcı 16"/>
          <p:cNvCxnSpPr/>
          <p:nvPr/>
        </p:nvCxnSpPr>
        <p:spPr bwMode="auto">
          <a:xfrm>
            <a:off x="5231904" y="472514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8" name="Oval 17"/>
          <p:cNvSpPr/>
          <p:nvPr/>
        </p:nvSpPr>
        <p:spPr>
          <a:xfrm>
            <a:off x="8184304"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9" name="Oval 18"/>
          <p:cNvSpPr/>
          <p:nvPr/>
        </p:nvSpPr>
        <p:spPr>
          <a:xfrm>
            <a:off x="8184304"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0" name="Dikdörtgen 19"/>
          <p:cNvSpPr/>
          <p:nvPr/>
        </p:nvSpPr>
        <p:spPr>
          <a:xfrm>
            <a:off x="8255029"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83,2</a:t>
            </a:r>
          </a:p>
        </p:txBody>
      </p:sp>
      <p:sp>
        <p:nvSpPr>
          <p:cNvPr id="21" name="Dikdörtgen 20"/>
          <p:cNvSpPr/>
          <p:nvPr/>
        </p:nvSpPr>
        <p:spPr>
          <a:xfrm>
            <a:off x="8293502"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3,4</a:t>
            </a:r>
          </a:p>
        </p:txBody>
      </p:sp>
      <p:sp>
        <p:nvSpPr>
          <p:cNvPr id="22" name="Dikdörtgen 12">
            <a:extLst>
              <a:ext uri="{FF2B5EF4-FFF2-40B4-BE49-F238E27FC236}">
                <a16:creationId xmlns:a16="http://schemas.microsoft.com/office/drawing/2014/main" id="{B5923503-BE78-4D4D-96AE-48282A363A6D}"/>
              </a:ext>
            </a:extLst>
          </p:cNvPr>
          <p:cNvSpPr/>
          <p:nvPr/>
        </p:nvSpPr>
        <p:spPr>
          <a:xfrm>
            <a:off x="7032104" y="436025"/>
            <a:ext cx="4896544" cy="369332"/>
          </a:xfrm>
          <a:prstGeom prst="rect">
            <a:avLst/>
          </a:prstGeom>
        </p:spPr>
        <p:txBody>
          <a:bodyPr wrap="square">
            <a:spAutoFit/>
          </a:bodyPr>
          <a:lstStyle/>
          <a:p>
            <a:r>
              <a:rPr lang="en-US" b="1" dirty="0">
                <a:solidFill>
                  <a:srgbClr val="4472C4"/>
                </a:solidFill>
              </a:rPr>
              <a:t>Political Dimension and International Relations</a:t>
            </a:r>
            <a:r>
              <a:rPr lang="en-US" dirty="0">
                <a:solidFill>
                  <a:srgbClr val="FF0000"/>
                </a:solidFill>
              </a:rPr>
              <a:t>(</a:t>
            </a:r>
            <a:r>
              <a:rPr lang="tr-TR" dirty="0">
                <a:solidFill>
                  <a:srgbClr val="FF0000"/>
                </a:solidFill>
              </a:rPr>
              <a:t>2</a:t>
            </a:r>
            <a:r>
              <a:rPr lang="en-US" dirty="0">
                <a:solidFill>
                  <a:srgbClr val="FF0000"/>
                </a:solidFill>
              </a:rPr>
              <a:t>)</a:t>
            </a:r>
          </a:p>
        </p:txBody>
      </p:sp>
      <p:sp>
        <p:nvSpPr>
          <p:cNvPr id="23" name="Metin kutusu 21">
            <a:extLst>
              <a:ext uri="{FF2B5EF4-FFF2-40B4-BE49-F238E27FC236}">
                <a16:creationId xmlns:a16="http://schemas.microsoft.com/office/drawing/2014/main" id="{22B213DB-97D9-426E-A93B-A431D9808C64}"/>
              </a:ext>
            </a:extLst>
          </p:cNvPr>
          <p:cNvSpPr txBox="1"/>
          <p:nvPr/>
        </p:nvSpPr>
        <p:spPr>
          <a:xfrm>
            <a:off x="8760296" y="3000603"/>
            <a:ext cx="1368152" cy="230832"/>
          </a:xfrm>
          <a:prstGeom prst="rect">
            <a:avLst/>
          </a:prstGeom>
          <a:noFill/>
        </p:spPr>
        <p:txBody>
          <a:bodyPr wrap="square">
            <a:spAutoFit/>
          </a:bodyPr>
          <a:lstStyle/>
          <a:p>
            <a:pPr algn="ctr"/>
            <a:r>
              <a:rPr lang="en-US" sz="900" dirty="0"/>
              <a:t>Sum of positive values</a:t>
            </a:r>
          </a:p>
        </p:txBody>
      </p:sp>
      <p:sp>
        <p:nvSpPr>
          <p:cNvPr id="25" name="Metin kutusu 22">
            <a:extLst>
              <a:ext uri="{FF2B5EF4-FFF2-40B4-BE49-F238E27FC236}">
                <a16:creationId xmlns:a16="http://schemas.microsoft.com/office/drawing/2014/main" id="{C70D938F-EA18-4206-9828-098DDA141136}"/>
              </a:ext>
            </a:extLst>
          </p:cNvPr>
          <p:cNvSpPr txBox="1"/>
          <p:nvPr/>
        </p:nvSpPr>
        <p:spPr>
          <a:xfrm>
            <a:off x="9408368" y="4281285"/>
            <a:ext cx="1534337" cy="369332"/>
          </a:xfrm>
          <a:prstGeom prst="rect">
            <a:avLst/>
          </a:prstGeom>
          <a:noFill/>
        </p:spPr>
        <p:txBody>
          <a:bodyPr wrap="square">
            <a:spAutoFit/>
          </a:bodyPr>
          <a:lstStyle/>
          <a:p>
            <a:pPr algn="ctr"/>
            <a:r>
              <a:rPr lang="en-US" sz="900" dirty="0"/>
              <a:t>Sum of positive values – Sum of negative values</a:t>
            </a:r>
          </a:p>
        </p:txBody>
      </p:sp>
      <p:sp>
        <p:nvSpPr>
          <p:cNvPr id="26" name="Metin kutusu 23">
            <a:extLst>
              <a:ext uri="{FF2B5EF4-FFF2-40B4-BE49-F238E27FC236}">
                <a16:creationId xmlns:a16="http://schemas.microsoft.com/office/drawing/2014/main" id="{6E542895-ED6E-4D01-9D73-861145063808}"/>
              </a:ext>
            </a:extLst>
          </p:cNvPr>
          <p:cNvSpPr txBox="1"/>
          <p:nvPr/>
        </p:nvSpPr>
        <p:spPr>
          <a:xfrm>
            <a:off x="8652368" y="5672105"/>
            <a:ext cx="1534337" cy="230832"/>
          </a:xfrm>
          <a:prstGeom prst="rect">
            <a:avLst/>
          </a:prstGeom>
          <a:noFill/>
        </p:spPr>
        <p:txBody>
          <a:bodyPr wrap="square">
            <a:spAutoFit/>
          </a:bodyPr>
          <a:lstStyle/>
          <a:p>
            <a:pPr algn="ctr"/>
            <a:r>
              <a:rPr lang="en-US" sz="900" dirty="0"/>
              <a:t>Sum of negative values</a:t>
            </a:r>
            <a:endParaRPr lang="tr-TR" sz="900" dirty="0"/>
          </a:p>
        </p:txBody>
      </p:sp>
      <p:sp>
        <p:nvSpPr>
          <p:cNvPr id="24" name="Text Box 4">
            <a:extLst>
              <a:ext uri="{FF2B5EF4-FFF2-40B4-BE49-F238E27FC236}">
                <a16:creationId xmlns:a16="http://schemas.microsoft.com/office/drawing/2014/main" id="{44780B04-0686-3548-A55F-6ED9F2FF1072}"/>
              </a:ext>
            </a:extLst>
          </p:cNvPr>
          <p:cNvSpPr txBox="1">
            <a:spLocks noChangeArrowheads="1"/>
          </p:cNvSpPr>
          <p:nvPr/>
        </p:nvSpPr>
        <p:spPr bwMode="auto">
          <a:xfrm>
            <a:off x="5930701"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589846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306">
            <a:extLst>
              <a:ext uri="{FF2B5EF4-FFF2-40B4-BE49-F238E27FC236}">
                <a16:creationId xmlns:a16="http://schemas.microsoft.com/office/drawing/2014/main" id="{081596DF-B676-4DAC-8DFA-25770EBD8670}"/>
              </a:ext>
            </a:extLst>
          </p:cNvPr>
          <p:cNvGraphicFramePr/>
          <p:nvPr>
            <p:extLst>
              <p:ext uri="{D42A27DB-BD31-4B8C-83A1-F6EECF244321}">
                <p14:modId xmlns:p14="http://schemas.microsoft.com/office/powerpoint/2010/main" val="1904516577"/>
              </p:ext>
            </p:extLst>
          </p:nvPr>
        </p:nvGraphicFramePr>
        <p:xfrm>
          <a:off x="1587221" y="2492896"/>
          <a:ext cx="4292755" cy="37371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0">
            <a:extLst>
              <a:ext uri="{FF2B5EF4-FFF2-40B4-BE49-F238E27FC236}">
                <a16:creationId xmlns:a16="http://schemas.microsoft.com/office/drawing/2014/main" id="{94DF3A14-2885-4D61-BE02-8ED094FF6E9E}"/>
              </a:ext>
            </a:extLst>
          </p:cNvPr>
          <p:cNvSpPr>
            <a:spLocks noChangeArrowheads="1"/>
          </p:cNvSpPr>
          <p:nvPr/>
        </p:nvSpPr>
        <p:spPr bwMode="auto">
          <a:xfrm>
            <a:off x="983432" y="1331476"/>
            <a:ext cx="4824536"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rPr>
              <a:t>Syrian Refugees </a:t>
            </a:r>
            <a:r>
              <a:rPr lang="tr-TR" b="1" dirty="0">
                <a:latin typeface="Verdana" panose="020B0604030504040204" pitchFamily="34" charset="0"/>
              </a:rPr>
              <a:t>in </a:t>
            </a:r>
            <a:r>
              <a:rPr lang="en-US" b="1" dirty="0">
                <a:latin typeface="Verdana" panose="020B0604030504040204" pitchFamily="34" charset="0"/>
              </a:rPr>
              <a:t>Germany</a:t>
            </a:r>
            <a:endParaRPr lang="tr-TR" b="1" dirty="0">
              <a:latin typeface="Verdana" panose="020B0604030504040204" pitchFamily="34" charset="0"/>
            </a:endParaRPr>
          </a:p>
        </p:txBody>
      </p:sp>
      <p:sp>
        <p:nvSpPr>
          <p:cNvPr id="10" name="13 Metin kutusu">
            <a:extLst>
              <a:ext uri="{FF2B5EF4-FFF2-40B4-BE49-F238E27FC236}">
                <a16:creationId xmlns:a16="http://schemas.microsoft.com/office/drawing/2014/main" id="{BE8EEA99-37CC-4B96-BB24-FD7C4225A37B}"/>
              </a:ext>
            </a:extLst>
          </p:cNvPr>
          <p:cNvSpPr txBox="1"/>
          <p:nvPr/>
        </p:nvSpPr>
        <p:spPr>
          <a:xfrm>
            <a:off x="983432" y="2204864"/>
            <a:ext cx="176163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err="1">
                <a:ln>
                  <a:noFill/>
                </a:ln>
                <a:solidFill>
                  <a:srgbClr val="FFFFFF">
                    <a:lumMod val="50000"/>
                  </a:srgbClr>
                </a:solidFill>
                <a:effectLst/>
                <a:uLnTx/>
                <a:uFillTx/>
                <a:latin typeface="Verdana"/>
                <a:ea typeface="+mn-ea"/>
                <a:cs typeface="Arial" charset="0"/>
              </a:rPr>
              <a:t>Average</a:t>
            </a:r>
            <a:endParaRPr kumimoji="0" lang="tr-TR" sz="1050" b="1" i="0" u="none" strike="noStrike" kern="1200" cap="none" spc="0" normalizeH="0" baseline="0" noProof="0" dirty="0">
              <a:ln>
                <a:noFill/>
              </a:ln>
              <a:solidFill>
                <a:srgbClr val="FFFFFF">
                  <a:lumMod val="50000"/>
                </a:srgbClr>
              </a:solidFill>
              <a:effectLst/>
              <a:uLnTx/>
              <a:uFillTx/>
              <a:latin typeface="Verdana"/>
              <a:ea typeface="+mn-ea"/>
              <a:cs typeface="Arial" charset="0"/>
            </a:endParaRPr>
          </a:p>
        </p:txBody>
      </p:sp>
      <p:sp>
        <p:nvSpPr>
          <p:cNvPr id="11" name="15 Metin kutusu">
            <a:extLst>
              <a:ext uri="{FF2B5EF4-FFF2-40B4-BE49-F238E27FC236}">
                <a16:creationId xmlns:a16="http://schemas.microsoft.com/office/drawing/2014/main" id="{71E14D19-8DB9-4AAE-B1AD-7B112D8D55C1}"/>
              </a:ext>
            </a:extLst>
          </p:cNvPr>
          <p:cNvSpPr txBox="1"/>
          <p:nvPr/>
        </p:nvSpPr>
        <p:spPr>
          <a:xfrm>
            <a:off x="2503548" y="2204864"/>
            <a:ext cx="143221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50" b="1" i="0" u="none" strike="noStrike" kern="1200" cap="none" spc="0" normalizeH="0" baseline="0" noProof="0" dirty="0">
                <a:ln>
                  <a:noFill/>
                </a:ln>
                <a:effectLst/>
                <a:uLnTx/>
                <a:uFillTx/>
                <a:latin typeface="Verdana"/>
                <a:ea typeface="+mn-ea"/>
                <a:cs typeface="Arial" charset="0"/>
              </a:rPr>
              <a:t>88.777,6</a:t>
            </a:r>
          </a:p>
        </p:txBody>
      </p:sp>
      <p:sp>
        <p:nvSpPr>
          <p:cNvPr id="12" name="Dikdörtgen 11"/>
          <p:cNvSpPr/>
          <p:nvPr/>
        </p:nvSpPr>
        <p:spPr>
          <a:xfrm>
            <a:off x="1343472" y="1701969"/>
            <a:ext cx="4118245" cy="430887"/>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How many Syrian refugees do you think Germany has admitted into its country?</a:t>
            </a:r>
            <a:endParaRPr lang="en-US"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Text Box 4"/>
          <p:cNvSpPr txBox="1">
            <a:spLocks noChangeArrowheads="1"/>
          </p:cNvSpPr>
          <p:nvPr/>
        </p:nvSpPr>
        <p:spPr bwMode="auto">
          <a:xfrm>
            <a:off x="8526227" y="6510308"/>
            <a:ext cx="1026157"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solidFill>
                  <a:srgbClr val="FFFFFF">
                    <a:lumMod val="50000"/>
                  </a:srgbClr>
                </a:solidFill>
                <a:latin typeface="+mj-lt"/>
                <a:cs typeface="Arial" pitchFamily="34" charset="0"/>
              </a:rPr>
              <a:t>Multiple Response</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18" name="Text Box 7">
            <a:extLst>
              <a:ext uri="{FF2B5EF4-FFF2-40B4-BE49-F238E27FC236}">
                <a16:creationId xmlns:a16="http://schemas.microsoft.com/office/drawing/2014/main" id="{7B921EFA-5AE9-8440-B631-290137517A95}"/>
              </a:ext>
            </a:extLst>
          </p:cNvPr>
          <p:cNvSpPr txBox="1">
            <a:spLocks noChangeArrowheads="1"/>
          </p:cNvSpPr>
          <p:nvPr/>
        </p:nvSpPr>
        <p:spPr bwMode="auto">
          <a:xfrm>
            <a:off x="6725887" y="1124743"/>
            <a:ext cx="4914729"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Germany's Refugee Policy in Terms of Its Interests</a:t>
            </a:r>
            <a:endPar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Arial" charset="0"/>
            </a:endParaRPr>
          </a:p>
        </p:txBody>
      </p:sp>
      <p:sp>
        <p:nvSpPr>
          <p:cNvPr id="19" name="Dikdörtgen 36">
            <a:extLst>
              <a:ext uri="{FF2B5EF4-FFF2-40B4-BE49-F238E27FC236}">
                <a16:creationId xmlns:a16="http://schemas.microsoft.com/office/drawing/2014/main" id="{13875FC1-59F4-F841-BF3D-CF6E20F9AE6A}"/>
              </a:ext>
            </a:extLst>
          </p:cNvPr>
          <p:cNvSpPr/>
          <p:nvPr/>
        </p:nvSpPr>
        <p:spPr>
          <a:xfrm>
            <a:off x="6960096" y="1700808"/>
            <a:ext cx="4680520"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do you evaluate Germany's policies towards refugees in recent years in terms of its own interests?</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graphicFrame>
        <p:nvGraphicFramePr>
          <p:cNvPr id="21" name="Chart 6">
            <a:extLst>
              <a:ext uri="{FF2B5EF4-FFF2-40B4-BE49-F238E27FC236}">
                <a16:creationId xmlns:a16="http://schemas.microsoft.com/office/drawing/2014/main" id="{50118730-5CD7-E446-9A76-3C8B2D7A1953}"/>
              </a:ext>
            </a:extLst>
          </p:cNvPr>
          <p:cNvGraphicFramePr/>
          <p:nvPr>
            <p:extLst>
              <p:ext uri="{D42A27DB-BD31-4B8C-83A1-F6EECF244321}">
                <p14:modId xmlns:p14="http://schemas.microsoft.com/office/powerpoint/2010/main" val="2184193415"/>
              </p:ext>
            </p:extLst>
          </p:nvPr>
        </p:nvGraphicFramePr>
        <p:xfrm>
          <a:off x="7824192" y="2132856"/>
          <a:ext cx="2991600" cy="4399200"/>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a:extLst>
              <a:ext uri="{FF2B5EF4-FFF2-40B4-BE49-F238E27FC236}">
                <a16:creationId xmlns:a16="http://schemas.microsoft.com/office/drawing/2014/main" id="{E4ED081C-3F8C-6A47-921F-9393B3D2A932}"/>
              </a:ext>
            </a:extLst>
          </p:cNvPr>
          <p:cNvSpPr/>
          <p:nvPr/>
        </p:nvSpPr>
        <p:spPr>
          <a:xfrm>
            <a:off x="10704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7">
            <a:extLst>
              <a:ext uri="{FF2B5EF4-FFF2-40B4-BE49-F238E27FC236}">
                <a16:creationId xmlns:a16="http://schemas.microsoft.com/office/drawing/2014/main" id="{3ADD9E96-2476-8D4C-9FA8-9FF16DA3C2C9}"/>
              </a:ext>
            </a:extLst>
          </p:cNvPr>
          <p:cNvSpPr/>
          <p:nvPr/>
        </p:nvSpPr>
        <p:spPr>
          <a:xfrm>
            <a:off x="10775309"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76,3</a:t>
            </a:r>
          </a:p>
        </p:txBody>
      </p:sp>
      <p:sp>
        <p:nvSpPr>
          <p:cNvPr id="24" name="Oval 23">
            <a:extLst>
              <a:ext uri="{FF2B5EF4-FFF2-40B4-BE49-F238E27FC236}">
                <a16:creationId xmlns:a16="http://schemas.microsoft.com/office/drawing/2014/main" id="{F6338ACE-EFAC-B24A-8979-16AE24B53724}"/>
              </a:ext>
            </a:extLst>
          </p:cNvPr>
          <p:cNvSpPr/>
          <p:nvPr/>
        </p:nvSpPr>
        <p:spPr>
          <a:xfrm>
            <a:off x="10704512"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5" name="Dikdörtgen 28">
            <a:extLst>
              <a:ext uri="{FF2B5EF4-FFF2-40B4-BE49-F238E27FC236}">
                <a16:creationId xmlns:a16="http://schemas.microsoft.com/office/drawing/2014/main" id="{29673A38-E412-834F-802F-E9B94BA083DC}"/>
              </a:ext>
            </a:extLst>
          </p:cNvPr>
          <p:cNvSpPr/>
          <p:nvPr/>
        </p:nvSpPr>
        <p:spPr>
          <a:xfrm>
            <a:off x="10813782" y="530236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8,4</a:t>
            </a:r>
          </a:p>
        </p:txBody>
      </p:sp>
      <p:sp>
        <p:nvSpPr>
          <p:cNvPr id="26" name="Oval 25">
            <a:extLst>
              <a:ext uri="{FF2B5EF4-FFF2-40B4-BE49-F238E27FC236}">
                <a16:creationId xmlns:a16="http://schemas.microsoft.com/office/drawing/2014/main" id="{1628D25F-AE93-B546-A149-70C8FAB0075D}"/>
              </a:ext>
            </a:extLst>
          </p:cNvPr>
          <p:cNvSpPr/>
          <p:nvPr/>
        </p:nvSpPr>
        <p:spPr bwMode="auto">
          <a:xfrm>
            <a:off x="10308552" y="396914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7" name="TextBox 5">
            <a:extLst>
              <a:ext uri="{FF2B5EF4-FFF2-40B4-BE49-F238E27FC236}">
                <a16:creationId xmlns:a16="http://schemas.microsoft.com/office/drawing/2014/main" id="{998635A3-4EF1-F04D-88E9-EA0F63373A02}"/>
              </a:ext>
            </a:extLst>
          </p:cNvPr>
          <p:cNvSpPr txBox="1"/>
          <p:nvPr/>
        </p:nvSpPr>
        <p:spPr>
          <a:xfrm>
            <a:off x="10272464" y="4150241"/>
            <a:ext cx="850256" cy="430887"/>
          </a:xfrm>
          <a:prstGeom prst="rect">
            <a:avLst/>
          </a:prstGeom>
          <a:noFill/>
        </p:spPr>
        <p:txBody>
          <a:bodyPr wrap="square" rtlCol="0">
            <a:spAutoFit/>
          </a:bodyPr>
          <a:lstStyle/>
          <a:p>
            <a:pPr algn="ctr"/>
            <a:r>
              <a:rPr lang="tr-TR" sz="1100" b="1" dirty="0">
                <a:solidFill>
                  <a:srgbClr val="7030A0"/>
                </a:solidFill>
                <a:latin typeface="+mj-lt"/>
              </a:rPr>
              <a:t>NS</a:t>
            </a:r>
          </a:p>
          <a:p>
            <a:pPr algn="ctr"/>
            <a:r>
              <a:rPr lang="tr-TR" sz="1100" b="1" dirty="0">
                <a:solidFill>
                  <a:srgbClr val="7030A0"/>
                </a:solidFill>
                <a:latin typeface="+mj-lt"/>
              </a:rPr>
              <a:t>67,9</a:t>
            </a:r>
          </a:p>
        </p:txBody>
      </p:sp>
      <p:cxnSp>
        <p:nvCxnSpPr>
          <p:cNvPr id="28" name="Düz Bağlayıcı 21">
            <a:extLst>
              <a:ext uri="{FF2B5EF4-FFF2-40B4-BE49-F238E27FC236}">
                <a16:creationId xmlns:a16="http://schemas.microsoft.com/office/drawing/2014/main" id="{37BBCBC2-E33D-9E4E-B4F4-1FDC8A796C3C}"/>
              </a:ext>
            </a:extLst>
          </p:cNvPr>
          <p:cNvCxnSpPr/>
          <p:nvPr/>
        </p:nvCxnSpPr>
        <p:spPr bwMode="auto">
          <a:xfrm>
            <a:off x="8144678" y="479715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9" name="Düz Bağlayıcı 8">
            <a:extLst>
              <a:ext uri="{FF2B5EF4-FFF2-40B4-BE49-F238E27FC236}">
                <a16:creationId xmlns:a16="http://schemas.microsoft.com/office/drawing/2014/main" id="{4C3A6F16-CB8F-D648-85BA-3F757892737D}"/>
              </a:ext>
            </a:extLst>
          </p:cNvPr>
          <p:cNvCxnSpPr/>
          <p:nvPr/>
        </p:nvCxnSpPr>
        <p:spPr bwMode="auto">
          <a:xfrm>
            <a:off x="8184232" y="386104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30" name="Dikdörtgen 12">
            <a:extLst>
              <a:ext uri="{FF2B5EF4-FFF2-40B4-BE49-F238E27FC236}">
                <a16:creationId xmlns:a16="http://schemas.microsoft.com/office/drawing/2014/main" id="{A80EF285-A265-4B1A-8284-FAADDD6F0D5A}"/>
              </a:ext>
            </a:extLst>
          </p:cNvPr>
          <p:cNvSpPr/>
          <p:nvPr/>
        </p:nvSpPr>
        <p:spPr>
          <a:xfrm>
            <a:off x="7032104" y="436025"/>
            <a:ext cx="4896544" cy="369332"/>
          </a:xfrm>
          <a:prstGeom prst="rect">
            <a:avLst/>
          </a:prstGeom>
        </p:spPr>
        <p:txBody>
          <a:bodyPr wrap="square">
            <a:spAutoFit/>
          </a:bodyPr>
          <a:lstStyle/>
          <a:p>
            <a:r>
              <a:rPr lang="en-US" b="1" dirty="0">
                <a:solidFill>
                  <a:srgbClr val="4472C4"/>
                </a:solidFill>
              </a:rPr>
              <a:t>Political Dimension and International Relations</a:t>
            </a:r>
            <a:r>
              <a:rPr lang="en-US" dirty="0">
                <a:solidFill>
                  <a:srgbClr val="FF0000"/>
                </a:solidFill>
              </a:rPr>
              <a:t>(</a:t>
            </a:r>
            <a:r>
              <a:rPr lang="tr-TR" dirty="0">
                <a:solidFill>
                  <a:srgbClr val="FF0000"/>
                </a:solidFill>
              </a:rPr>
              <a:t>3</a:t>
            </a:r>
            <a:r>
              <a:rPr lang="en-US" dirty="0">
                <a:solidFill>
                  <a:srgbClr val="FF0000"/>
                </a:solidFill>
              </a:rPr>
              <a:t>)</a:t>
            </a:r>
          </a:p>
        </p:txBody>
      </p:sp>
      <p:sp>
        <p:nvSpPr>
          <p:cNvPr id="2" name="TextBox 1">
            <a:extLst>
              <a:ext uri="{FF2B5EF4-FFF2-40B4-BE49-F238E27FC236}">
                <a16:creationId xmlns:a16="http://schemas.microsoft.com/office/drawing/2014/main" id="{DBB1BA04-0CB3-BB46-BD8C-E29E6B05E5AF}"/>
              </a:ext>
            </a:extLst>
          </p:cNvPr>
          <p:cNvSpPr txBox="1"/>
          <p:nvPr/>
        </p:nvSpPr>
        <p:spPr>
          <a:xfrm>
            <a:off x="119336" y="6381328"/>
            <a:ext cx="4536504" cy="461665"/>
          </a:xfrm>
          <a:prstGeom prst="rect">
            <a:avLst/>
          </a:prstGeom>
          <a:noFill/>
        </p:spPr>
        <p:txBody>
          <a:bodyPr wrap="square" rtlCol="0">
            <a:spAutoFit/>
          </a:bodyPr>
          <a:lstStyle/>
          <a:p>
            <a:r>
              <a:rPr lang="en-TR" sz="1200" dirty="0">
                <a:latin typeface="Verdana" panose="020B0604030504040204" pitchFamily="34" charset="0"/>
                <a:ea typeface="Verdana" panose="020B0604030504040204" pitchFamily="34" charset="0"/>
                <a:cs typeface="Verdana" panose="020B0604030504040204" pitchFamily="34" charset="0"/>
              </a:rPr>
              <a:t>Actual number of refugees in Germany:</a:t>
            </a:r>
          </a:p>
          <a:p>
            <a:r>
              <a:rPr lang="en-TR" sz="1200" dirty="0">
                <a:latin typeface="Verdana" panose="020B0604030504040204" pitchFamily="34" charset="0"/>
                <a:ea typeface="Verdana" panose="020B0604030504040204" pitchFamily="34" charset="0"/>
                <a:cs typeface="Verdana" panose="020B0604030504040204" pitchFamily="34" charset="0"/>
              </a:rPr>
              <a:t>1.2 million (UNHCR 2021); 1,210,636 (WB 2020)</a:t>
            </a:r>
          </a:p>
        </p:txBody>
      </p:sp>
      <p:sp>
        <p:nvSpPr>
          <p:cNvPr id="31" name="Text Box 4">
            <a:extLst>
              <a:ext uri="{FF2B5EF4-FFF2-40B4-BE49-F238E27FC236}">
                <a16:creationId xmlns:a16="http://schemas.microsoft.com/office/drawing/2014/main" id="{C38182ED-3F49-344D-A161-8CFDAFA29675}"/>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729122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7032104" y="1071933"/>
            <a:ext cx="5171135"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Evaluating German Policies about</a:t>
            </a:r>
          </a:p>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Syrian Refugees in Turkey</a:t>
            </a:r>
          </a:p>
        </p:txBody>
      </p:sp>
      <p:graphicFrame>
        <p:nvGraphicFramePr>
          <p:cNvPr id="8" name="Chart 6"/>
          <p:cNvGraphicFramePr/>
          <p:nvPr>
            <p:extLst>
              <p:ext uri="{D42A27DB-BD31-4B8C-83A1-F6EECF244321}">
                <p14:modId xmlns:p14="http://schemas.microsoft.com/office/powerpoint/2010/main" val="305512938"/>
              </p:ext>
            </p:extLst>
          </p:nvPr>
        </p:nvGraphicFramePr>
        <p:xfrm>
          <a:off x="8184232" y="2198152"/>
          <a:ext cx="2991600" cy="439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Düz Bağlayıcı 12"/>
          <p:cNvCxnSpPr/>
          <p:nvPr/>
        </p:nvCxnSpPr>
        <p:spPr bwMode="auto">
          <a:xfrm>
            <a:off x="8529241" y="472514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3" name="Düz Bağlayıcı 22"/>
          <p:cNvCxnSpPr/>
          <p:nvPr/>
        </p:nvCxnSpPr>
        <p:spPr bwMode="auto">
          <a:xfrm>
            <a:off x="8529241" y="386104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30" name="Oval 29"/>
          <p:cNvSpPr/>
          <p:nvPr/>
        </p:nvSpPr>
        <p:spPr bwMode="auto">
          <a:xfrm>
            <a:off x="11231301" y="396914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31" name="TextBox 5"/>
          <p:cNvSpPr txBox="1"/>
          <p:nvPr/>
        </p:nvSpPr>
        <p:spPr>
          <a:xfrm>
            <a:off x="11186584" y="4078233"/>
            <a:ext cx="850256" cy="430887"/>
          </a:xfrm>
          <a:prstGeom prst="rect">
            <a:avLst/>
          </a:prstGeom>
          <a:noFill/>
        </p:spPr>
        <p:txBody>
          <a:bodyPr wrap="square" rtlCol="0">
            <a:spAutoFit/>
          </a:bodyPr>
          <a:lstStyle/>
          <a:p>
            <a:pPr algn="ctr"/>
            <a:r>
              <a:rPr lang="tr-TR" sz="1100" b="1" dirty="0">
                <a:solidFill>
                  <a:srgbClr val="7030A0"/>
                </a:solidFill>
                <a:latin typeface="+mj-lt"/>
              </a:rPr>
              <a:t>NS</a:t>
            </a:r>
          </a:p>
          <a:p>
            <a:pPr algn="ctr"/>
            <a:r>
              <a:rPr lang="tr-TR" sz="1100" b="1" dirty="0">
                <a:solidFill>
                  <a:srgbClr val="7030A0"/>
                </a:solidFill>
                <a:latin typeface="+mj-lt"/>
              </a:rPr>
              <a:t>-66,0</a:t>
            </a:r>
          </a:p>
        </p:txBody>
      </p:sp>
      <p:sp>
        <p:nvSpPr>
          <p:cNvPr id="32" name="Oval 31"/>
          <p:cNvSpPr/>
          <p:nvPr/>
        </p:nvSpPr>
        <p:spPr>
          <a:xfrm>
            <a:off x="10891144" y="278100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3" name="Oval 32"/>
          <p:cNvSpPr/>
          <p:nvPr/>
        </p:nvSpPr>
        <p:spPr>
          <a:xfrm>
            <a:off x="10891144" y="537328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4" name="Dikdörtgen 33"/>
          <p:cNvSpPr/>
          <p:nvPr/>
        </p:nvSpPr>
        <p:spPr>
          <a:xfrm>
            <a:off x="10980418" y="2926105"/>
            <a:ext cx="457176"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8,2</a:t>
            </a:r>
          </a:p>
        </p:txBody>
      </p:sp>
      <p:sp>
        <p:nvSpPr>
          <p:cNvPr id="35" name="Dikdörtgen 34"/>
          <p:cNvSpPr/>
          <p:nvPr/>
        </p:nvSpPr>
        <p:spPr>
          <a:xfrm>
            <a:off x="10951378" y="5446385"/>
            <a:ext cx="505268"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74,2</a:t>
            </a:r>
          </a:p>
        </p:txBody>
      </p:sp>
      <p:sp>
        <p:nvSpPr>
          <p:cNvPr id="40" name="Dikdörtgen 37">
            <a:extLst>
              <a:ext uri="{FF2B5EF4-FFF2-40B4-BE49-F238E27FC236}">
                <a16:creationId xmlns:a16="http://schemas.microsoft.com/office/drawing/2014/main" id="{E0D9D295-C8A9-4CCE-8C95-6FA6342DA0C3}"/>
              </a:ext>
            </a:extLst>
          </p:cNvPr>
          <p:cNvSpPr/>
          <p:nvPr/>
        </p:nvSpPr>
        <p:spPr>
          <a:xfrm>
            <a:off x="7116044" y="1797279"/>
            <a:ext cx="4930142"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do you evaluate Germany's policies in recent years towards Syrian refugees in Turkey?</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8" name="Rectangle 10">
            <a:extLst>
              <a:ext uri="{FF2B5EF4-FFF2-40B4-BE49-F238E27FC236}">
                <a16:creationId xmlns:a16="http://schemas.microsoft.com/office/drawing/2014/main" id="{04BF3DE4-0722-814B-8272-D22170CD9864}"/>
              </a:ext>
            </a:extLst>
          </p:cNvPr>
          <p:cNvSpPr>
            <a:spLocks noChangeArrowheads="1"/>
          </p:cNvSpPr>
          <p:nvPr/>
        </p:nvSpPr>
        <p:spPr bwMode="auto">
          <a:xfrm>
            <a:off x="1011940" y="1126485"/>
            <a:ext cx="4940044" cy="646331"/>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rPr>
              <a:t>German Policies about Syrian Refugees in Turkey</a:t>
            </a:r>
            <a:endParaRPr lang="tr-TR" b="1" dirty="0">
              <a:latin typeface="Verdana" panose="020B0604030504040204" pitchFamily="34" charset="0"/>
            </a:endParaRPr>
          </a:p>
        </p:txBody>
      </p:sp>
      <p:sp>
        <p:nvSpPr>
          <p:cNvPr id="41" name="Text Box 4">
            <a:extLst>
              <a:ext uri="{FF2B5EF4-FFF2-40B4-BE49-F238E27FC236}">
                <a16:creationId xmlns:a16="http://schemas.microsoft.com/office/drawing/2014/main" id="{69A63057-C1F6-6741-90FA-923CA23FB17D}"/>
              </a:ext>
            </a:extLst>
          </p:cNvPr>
          <p:cNvSpPr txBox="1">
            <a:spLocks noChangeArrowheads="1"/>
          </p:cNvSpPr>
          <p:nvPr/>
        </p:nvSpPr>
        <p:spPr bwMode="auto">
          <a:xfrm>
            <a:off x="790319" y="1797280"/>
            <a:ext cx="5832648"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tell me which of the statements I will read to you about Germany's policies regarding Syrian refugees in Turkey do you agree with the most?</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2" name="Chart 5">
            <a:extLst>
              <a:ext uri="{FF2B5EF4-FFF2-40B4-BE49-F238E27FC236}">
                <a16:creationId xmlns:a16="http://schemas.microsoft.com/office/drawing/2014/main" id="{D675E4D0-4B67-FE4C-A0EA-75BCA011569D}"/>
              </a:ext>
            </a:extLst>
          </p:cNvPr>
          <p:cNvGraphicFramePr/>
          <p:nvPr>
            <p:extLst>
              <p:ext uri="{D42A27DB-BD31-4B8C-83A1-F6EECF244321}">
                <p14:modId xmlns:p14="http://schemas.microsoft.com/office/powerpoint/2010/main" val="3140884357"/>
              </p:ext>
            </p:extLst>
          </p:nvPr>
        </p:nvGraphicFramePr>
        <p:xfrm>
          <a:off x="867924" y="2291718"/>
          <a:ext cx="5588116" cy="4394272"/>
        </p:xfrm>
        <a:graphic>
          <a:graphicData uri="http://schemas.openxmlformats.org/drawingml/2006/chart">
            <c:chart xmlns:c="http://schemas.openxmlformats.org/drawingml/2006/chart" xmlns:r="http://schemas.openxmlformats.org/officeDocument/2006/relationships" r:id="rId4"/>
          </a:graphicData>
        </a:graphic>
      </p:graphicFrame>
      <p:sp>
        <p:nvSpPr>
          <p:cNvPr id="18" name="Dikdörtgen 12">
            <a:extLst>
              <a:ext uri="{FF2B5EF4-FFF2-40B4-BE49-F238E27FC236}">
                <a16:creationId xmlns:a16="http://schemas.microsoft.com/office/drawing/2014/main" id="{08EF9618-509C-43DA-8D3A-CF900290A216}"/>
              </a:ext>
            </a:extLst>
          </p:cNvPr>
          <p:cNvSpPr/>
          <p:nvPr/>
        </p:nvSpPr>
        <p:spPr>
          <a:xfrm>
            <a:off x="6888088" y="436025"/>
            <a:ext cx="5040560" cy="369332"/>
          </a:xfrm>
          <a:prstGeom prst="rect">
            <a:avLst/>
          </a:prstGeom>
        </p:spPr>
        <p:txBody>
          <a:bodyPr wrap="square">
            <a:spAutoFit/>
          </a:bodyPr>
          <a:lstStyle/>
          <a:p>
            <a:r>
              <a:rPr lang="en-US" b="1" dirty="0">
                <a:solidFill>
                  <a:srgbClr val="4472C4"/>
                </a:solidFill>
              </a:rPr>
              <a:t>Political Dimension and International Relations</a:t>
            </a:r>
            <a:r>
              <a:rPr lang="tr-TR" b="1" dirty="0">
                <a:solidFill>
                  <a:srgbClr val="4472C4"/>
                </a:solidFill>
              </a:rPr>
              <a:t> </a:t>
            </a:r>
            <a:r>
              <a:rPr lang="en-US" dirty="0">
                <a:solidFill>
                  <a:srgbClr val="FF0000"/>
                </a:solidFill>
              </a:rPr>
              <a:t>(</a:t>
            </a:r>
            <a:r>
              <a:rPr lang="tr-TR" dirty="0">
                <a:solidFill>
                  <a:srgbClr val="FF0000"/>
                </a:solidFill>
              </a:rPr>
              <a:t>4</a:t>
            </a:r>
            <a:r>
              <a:rPr lang="en-US" dirty="0">
                <a:solidFill>
                  <a:srgbClr val="FF0000"/>
                </a:solidFill>
              </a:rPr>
              <a:t>)</a:t>
            </a:r>
          </a:p>
        </p:txBody>
      </p:sp>
      <p:sp>
        <p:nvSpPr>
          <p:cNvPr id="19" name="Text Box 4">
            <a:extLst>
              <a:ext uri="{FF2B5EF4-FFF2-40B4-BE49-F238E27FC236}">
                <a16:creationId xmlns:a16="http://schemas.microsoft.com/office/drawing/2014/main" id="{A2348CA2-1B62-4745-8116-56BDED621B75}"/>
              </a:ext>
            </a:extLst>
          </p:cNvPr>
          <p:cNvSpPr txBox="1">
            <a:spLocks noChangeArrowheads="1"/>
          </p:cNvSpPr>
          <p:nvPr/>
        </p:nvSpPr>
        <p:spPr bwMode="auto">
          <a:xfrm>
            <a:off x="6074717"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71535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bwMode="auto">
          <a:xfrm>
            <a:off x="29069" y="5746633"/>
            <a:ext cx="12113690" cy="1097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graphicFrame>
        <p:nvGraphicFramePr>
          <p:cNvPr id="4" name="Chart 6"/>
          <p:cNvGraphicFramePr/>
          <p:nvPr>
            <p:extLst>
              <p:ext uri="{D42A27DB-BD31-4B8C-83A1-F6EECF244321}">
                <p14:modId xmlns:p14="http://schemas.microsoft.com/office/powerpoint/2010/main" val="313209557"/>
              </p:ext>
            </p:extLst>
          </p:nvPr>
        </p:nvGraphicFramePr>
        <p:xfrm>
          <a:off x="500854" y="192870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1217338176"/>
              </p:ext>
            </p:extLst>
          </p:nvPr>
        </p:nvGraphicFramePr>
        <p:xfrm>
          <a:off x="4450543" y="1928018"/>
          <a:ext cx="2991600" cy="439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6"/>
          <p:cNvGraphicFramePr/>
          <p:nvPr>
            <p:extLst>
              <p:ext uri="{D42A27DB-BD31-4B8C-83A1-F6EECF244321}">
                <p14:modId xmlns:p14="http://schemas.microsoft.com/office/powerpoint/2010/main" val="795388552"/>
              </p:ext>
            </p:extLst>
          </p:nvPr>
        </p:nvGraphicFramePr>
        <p:xfrm>
          <a:off x="8358721" y="2126144"/>
          <a:ext cx="2991600" cy="4399200"/>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Düz Bağlayıcı 8"/>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0" name="Düz Bağlayıcı 9"/>
          <p:cNvCxnSpPr/>
          <p:nvPr/>
        </p:nvCxnSpPr>
        <p:spPr bwMode="auto">
          <a:xfrm>
            <a:off x="724773"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2" name="Dikdörtgen 11"/>
          <p:cNvSpPr/>
          <p:nvPr/>
        </p:nvSpPr>
        <p:spPr>
          <a:xfrm>
            <a:off x="114778" y="1636854"/>
            <a:ext cx="4118245" cy="430887"/>
          </a:xfrm>
          <a:prstGeom prst="rect">
            <a:avLst/>
          </a:prstGeom>
        </p:spPr>
        <p:txBody>
          <a:bodyPr wrap="square">
            <a:spAutoFit/>
          </a:bodyPr>
          <a:lstStyle/>
          <a:p>
            <a:pPr lvl="0" algn="ctr">
              <a:spcBef>
                <a:spcPts val="600"/>
              </a:spcBef>
              <a:spcAft>
                <a:spcPts val="300"/>
              </a:spcAft>
              <a:buSzPts val="800"/>
              <a:tabLst>
                <a:tab pos="228600" algn="l"/>
              </a:tabLst>
            </a:pP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ow do you evaluate Turkey-Germany relations five years ago? </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13" name="Düz Bağlayıcı 12"/>
          <p:cNvCxnSpPr/>
          <p:nvPr/>
        </p:nvCxnSpPr>
        <p:spPr bwMode="auto">
          <a:xfrm>
            <a:off x="8529241"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5" name="Oval 14"/>
          <p:cNvSpPr/>
          <p:nvPr/>
        </p:nvSpPr>
        <p:spPr bwMode="auto">
          <a:xfrm>
            <a:off x="3427484" y="3777475"/>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6" name="TextBox 5"/>
          <p:cNvSpPr txBox="1"/>
          <p:nvPr/>
        </p:nvSpPr>
        <p:spPr>
          <a:xfrm>
            <a:off x="3382767" y="3945427"/>
            <a:ext cx="850256" cy="430887"/>
          </a:xfrm>
          <a:prstGeom prst="rect">
            <a:avLst/>
          </a:prstGeom>
          <a:noFill/>
        </p:spPr>
        <p:txBody>
          <a:bodyPr wrap="square" rtlCol="0">
            <a:spAutoFit/>
          </a:bodyPr>
          <a:lstStyle/>
          <a:p>
            <a:pPr algn="ctr"/>
            <a:r>
              <a:rPr lang="tr-TR" sz="1100" b="1" dirty="0">
                <a:solidFill>
                  <a:srgbClr val="C00000"/>
                </a:solidFill>
                <a:latin typeface="+mj-lt"/>
              </a:rPr>
              <a:t>NS</a:t>
            </a:r>
          </a:p>
          <a:p>
            <a:pPr algn="ctr"/>
            <a:r>
              <a:rPr lang="tr-TR" sz="1100" b="1" dirty="0">
                <a:solidFill>
                  <a:srgbClr val="C00000"/>
                </a:solidFill>
                <a:latin typeface="+mj-lt"/>
              </a:rPr>
              <a:t>69,8</a:t>
            </a:r>
          </a:p>
        </p:txBody>
      </p:sp>
      <p:cxnSp>
        <p:nvCxnSpPr>
          <p:cNvPr id="17" name="Düz Bağlayıcı 16"/>
          <p:cNvCxnSpPr/>
          <p:nvPr/>
        </p:nvCxnSpPr>
        <p:spPr bwMode="auto">
          <a:xfrm>
            <a:off x="717296"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8" name="Oval 17"/>
          <p:cNvSpPr/>
          <p:nvPr/>
        </p:nvSpPr>
        <p:spPr>
          <a:xfrm>
            <a:off x="3087327"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9" name="Oval 18"/>
          <p:cNvSpPr/>
          <p:nvPr/>
        </p:nvSpPr>
        <p:spPr>
          <a:xfrm>
            <a:off x="3087327"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0" name="Dikdörtgen 19"/>
          <p:cNvSpPr/>
          <p:nvPr/>
        </p:nvSpPr>
        <p:spPr>
          <a:xfrm>
            <a:off x="3152556"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75,1</a:t>
            </a:r>
          </a:p>
        </p:txBody>
      </p:sp>
      <p:sp>
        <p:nvSpPr>
          <p:cNvPr id="21" name="Dikdörtgen 20"/>
          <p:cNvSpPr/>
          <p:nvPr/>
        </p:nvSpPr>
        <p:spPr>
          <a:xfrm>
            <a:off x="3166798"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5,3</a:t>
            </a:r>
          </a:p>
        </p:txBody>
      </p:sp>
      <p:cxnSp>
        <p:nvCxnSpPr>
          <p:cNvPr id="22" name="Düz Bağlayıcı 21"/>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3" name="Düz Bağlayıcı 22"/>
          <p:cNvCxnSpPr/>
          <p:nvPr/>
        </p:nvCxnSpPr>
        <p:spPr bwMode="auto">
          <a:xfrm>
            <a:off x="8529241"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24" name="Oval 23"/>
          <p:cNvSpPr/>
          <p:nvPr/>
        </p:nvSpPr>
        <p:spPr bwMode="auto">
          <a:xfrm>
            <a:off x="734374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5" name="TextBox 5"/>
          <p:cNvSpPr txBox="1"/>
          <p:nvPr/>
        </p:nvSpPr>
        <p:spPr>
          <a:xfrm>
            <a:off x="7299024" y="3940346"/>
            <a:ext cx="850256" cy="430887"/>
          </a:xfrm>
          <a:prstGeom prst="rect">
            <a:avLst/>
          </a:prstGeom>
          <a:noFill/>
        </p:spPr>
        <p:txBody>
          <a:bodyPr wrap="square" rtlCol="0">
            <a:spAutoFit/>
          </a:bodyPr>
          <a:lstStyle/>
          <a:p>
            <a:pPr algn="ctr"/>
            <a:r>
              <a:rPr lang="tr-TR" sz="1100" b="1" dirty="0">
                <a:solidFill>
                  <a:srgbClr val="C00000"/>
                </a:solidFill>
                <a:latin typeface="+mj-lt"/>
              </a:rPr>
              <a:t>NS</a:t>
            </a:r>
          </a:p>
          <a:p>
            <a:pPr algn="ctr"/>
            <a:r>
              <a:rPr lang="tr-TR" sz="1100" b="1" dirty="0">
                <a:solidFill>
                  <a:srgbClr val="C00000"/>
                </a:solidFill>
                <a:latin typeface="+mj-lt"/>
              </a:rPr>
              <a:t>72,2</a:t>
            </a:r>
          </a:p>
        </p:txBody>
      </p:sp>
      <p:sp>
        <p:nvSpPr>
          <p:cNvPr id="26" name="Oval 25"/>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7" name="Oval 26"/>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Dikdörtgen 27"/>
          <p:cNvSpPr/>
          <p:nvPr/>
        </p:nvSpPr>
        <p:spPr>
          <a:xfrm>
            <a:off x="706881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76,6</a:t>
            </a:r>
          </a:p>
        </p:txBody>
      </p:sp>
      <p:sp>
        <p:nvSpPr>
          <p:cNvPr id="29" name="Dikdörtgen 28"/>
          <p:cNvSpPr/>
          <p:nvPr/>
        </p:nvSpPr>
        <p:spPr>
          <a:xfrm>
            <a:off x="708305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4,4</a:t>
            </a:r>
          </a:p>
        </p:txBody>
      </p:sp>
      <p:sp>
        <p:nvSpPr>
          <p:cNvPr id="30" name="Oval 29"/>
          <p:cNvSpPr/>
          <p:nvPr/>
        </p:nvSpPr>
        <p:spPr bwMode="auto">
          <a:xfrm>
            <a:off x="1123130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31" name="TextBox 5"/>
          <p:cNvSpPr txBox="1"/>
          <p:nvPr/>
        </p:nvSpPr>
        <p:spPr>
          <a:xfrm>
            <a:off x="11186584" y="3940346"/>
            <a:ext cx="850256" cy="430887"/>
          </a:xfrm>
          <a:prstGeom prst="rect">
            <a:avLst/>
          </a:prstGeom>
          <a:noFill/>
        </p:spPr>
        <p:txBody>
          <a:bodyPr wrap="square" rtlCol="0">
            <a:spAutoFit/>
          </a:bodyPr>
          <a:lstStyle/>
          <a:p>
            <a:pPr algn="ctr"/>
            <a:r>
              <a:rPr lang="tr-TR" sz="1100" b="1" dirty="0">
                <a:solidFill>
                  <a:srgbClr val="C00000"/>
                </a:solidFill>
                <a:latin typeface="+mj-lt"/>
              </a:rPr>
              <a:t>NS</a:t>
            </a:r>
          </a:p>
          <a:p>
            <a:pPr algn="ctr"/>
            <a:r>
              <a:rPr lang="tr-TR" sz="1100" b="1" dirty="0">
                <a:solidFill>
                  <a:srgbClr val="C00000"/>
                </a:solidFill>
                <a:latin typeface="+mj-lt"/>
              </a:rPr>
              <a:t>72,8</a:t>
            </a:r>
          </a:p>
        </p:txBody>
      </p:sp>
      <p:sp>
        <p:nvSpPr>
          <p:cNvPr id="32" name="Oval 31"/>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3" name="Oval 32"/>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4" name="Dikdörtgen 33"/>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77,2</a:t>
            </a:r>
          </a:p>
        </p:txBody>
      </p:sp>
      <p:sp>
        <p:nvSpPr>
          <p:cNvPr id="35" name="Dikdörtgen 34"/>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4,4</a:t>
            </a:r>
          </a:p>
        </p:txBody>
      </p:sp>
      <p:sp>
        <p:nvSpPr>
          <p:cNvPr id="36" name="Dikdörtgen 35"/>
          <p:cNvSpPr/>
          <p:nvPr/>
        </p:nvSpPr>
        <p:spPr>
          <a:xfrm>
            <a:off x="3941716" y="1799238"/>
            <a:ext cx="4026492" cy="261610"/>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are the relations now? </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7" name="Dikdörtgen 36"/>
          <p:cNvSpPr/>
          <p:nvPr/>
        </p:nvSpPr>
        <p:spPr>
          <a:xfrm>
            <a:off x="8025199" y="1845985"/>
            <a:ext cx="3615417"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will the political relations between Turkey and Germany be in 5 years? </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8"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849754" y="1052736"/>
            <a:ext cx="8572559" cy="400110"/>
          </a:xfrm>
          <a:prstGeom prst="rect">
            <a:avLst/>
          </a:prstGeom>
          <a:noFill/>
          <a:ln w="9525">
            <a:noFill/>
            <a:miter lim="800000"/>
            <a:headEnd/>
            <a:tailEnd/>
          </a:ln>
        </p:spPr>
        <p:txBody>
          <a:bodyPr wrap="square">
            <a:spAutoFit/>
          </a:bodyPr>
          <a:lstStyle/>
          <a:p>
            <a:pPr algn="ctr"/>
            <a:r>
              <a:rPr lang="en-US" sz="2000" b="1" dirty="0">
                <a:latin typeface="Verdana" panose="020B0604030504040204" pitchFamily="34" charset="0"/>
                <a:ea typeface="Verdana" panose="020B0604030504040204" pitchFamily="34" charset="0"/>
                <a:cs typeface="Arial" charset="0"/>
              </a:rPr>
              <a:t>Political Relations between Turkey and Germany</a:t>
            </a:r>
          </a:p>
        </p:txBody>
      </p:sp>
      <p:sp>
        <p:nvSpPr>
          <p:cNvPr id="39" name="Dikdörtgen 38"/>
          <p:cNvSpPr/>
          <p:nvPr/>
        </p:nvSpPr>
        <p:spPr>
          <a:xfrm>
            <a:off x="648294" y="1344618"/>
            <a:ext cx="2697838"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5 Years Ago</a:t>
            </a:r>
            <a:endParaRPr lang="en-US" dirty="0">
              <a:latin typeface="Verdana" panose="020B0604030504040204" pitchFamily="34" charset="0"/>
              <a:ea typeface="Verdana" panose="020B0604030504040204" pitchFamily="34" charset="0"/>
            </a:endParaRPr>
          </a:p>
        </p:txBody>
      </p:sp>
      <p:sp>
        <p:nvSpPr>
          <p:cNvPr id="40" name="Dikdörtgen 39"/>
          <p:cNvSpPr/>
          <p:nvPr/>
        </p:nvSpPr>
        <p:spPr>
          <a:xfrm>
            <a:off x="4932103" y="1475492"/>
            <a:ext cx="2383986"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At present- 2021</a:t>
            </a:r>
            <a:endParaRPr lang="en-US" dirty="0">
              <a:latin typeface="Verdana" panose="020B0604030504040204" pitchFamily="34" charset="0"/>
              <a:ea typeface="Verdana" panose="020B0604030504040204" pitchFamily="34" charset="0"/>
            </a:endParaRPr>
          </a:p>
        </p:txBody>
      </p:sp>
      <p:sp>
        <p:nvSpPr>
          <p:cNvPr id="41" name="Dikdörtgen 40"/>
          <p:cNvSpPr/>
          <p:nvPr/>
        </p:nvSpPr>
        <p:spPr>
          <a:xfrm>
            <a:off x="9188386" y="1475492"/>
            <a:ext cx="1156086"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5 Years</a:t>
            </a:r>
            <a:endParaRPr lang="tr-TR" dirty="0">
              <a:latin typeface="Verdana" panose="020B0604030504040204" pitchFamily="34" charset="0"/>
              <a:ea typeface="Verdana" panose="020B0604030504040204" pitchFamily="34" charset="0"/>
            </a:endParaRPr>
          </a:p>
        </p:txBody>
      </p:sp>
      <p:sp>
        <p:nvSpPr>
          <p:cNvPr id="42" name="Dikdörtgen 12">
            <a:extLst>
              <a:ext uri="{FF2B5EF4-FFF2-40B4-BE49-F238E27FC236}">
                <a16:creationId xmlns:a16="http://schemas.microsoft.com/office/drawing/2014/main" id="{B094D10B-290D-4298-BF36-3A5674BD03FF}"/>
              </a:ext>
            </a:extLst>
          </p:cNvPr>
          <p:cNvSpPr/>
          <p:nvPr/>
        </p:nvSpPr>
        <p:spPr>
          <a:xfrm>
            <a:off x="7032104" y="436025"/>
            <a:ext cx="4896544" cy="369332"/>
          </a:xfrm>
          <a:prstGeom prst="rect">
            <a:avLst/>
          </a:prstGeom>
        </p:spPr>
        <p:txBody>
          <a:bodyPr wrap="square">
            <a:spAutoFit/>
          </a:bodyPr>
          <a:lstStyle/>
          <a:p>
            <a:r>
              <a:rPr lang="en-US" b="1" dirty="0">
                <a:solidFill>
                  <a:srgbClr val="4472C4"/>
                </a:solidFill>
              </a:rPr>
              <a:t>Political Dimension and International Relations</a:t>
            </a:r>
            <a:r>
              <a:rPr lang="en-US" dirty="0">
                <a:solidFill>
                  <a:srgbClr val="FF0000"/>
                </a:solidFill>
              </a:rPr>
              <a:t>(</a:t>
            </a:r>
            <a:r>
              <a:rPr lang="tr-TR" dirty="0">
                <a:solidFill>
                  <a:srgbClr val="FF0000"/>
                </a:solidFill>
              </a:rPr>
              <a:t>5</a:t>
            </a:r>
            <a:r>
              <a:rPr lang="en-US" dirty="0">
                <a:solidFill>
                  <a:srgbClr val="FF0000"/>
                </a:solidFill>
              </a:rPr>
              <a:t>)</a:t>
            </a:r>
          </a:p>
        </p:txBody>
      </p:sp>
      <p:sp>
        <p:nvSpPr>
          <p:cNvPr id="43" name="Text Box 4">
            <a:extLst>
              <a:ext uri="{FF2B5EF4-FFF2-40B4-BE49-F238E27FC236}">
                <a16:creationId xmlns:a16="http://schemas.microsoft.com/office/drawing/2014/main" id="{5A38300C-87B6-794B-A178-66369B03205A}"/>
              </a:ext>
            </a:extLst>
          </p:cNvPr>
          <p:cNvSpPr txBox="1">
            <a:spLocks noChangeArrowheads="1"/>
          </p:cNvSpPr>
          <p:nvPr/>
        </p:nvSpPr>
        <p:spPr bwMode="auto">
          <a:xfrm>
            <a:off x="5519936"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46820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253095" y="1628800"/>
            <a:ext cx="9811457" cy="261610"/>
          </a:xfrm>
          <a:prstGeom prst="rect">
            <a:avLst/>
          </a:prstGeom>
          <a:noFill/>
          <a:ln w="9525">
            <a:noFill/>
            <a:miter lim="800000"/>
            <a:headEnd/>
            <a:tailEnd/>
          </a:ln>
        </p:spPr>
        <p:txBody>
          <a:bodyPr wrap="square">
            <a:spAutoFit/>
          </a:bodyPr>
          <a:lstStyle/>
          <a:p>
            <a:pPr algn="ctr"/>
            <a:r>
              <a:rPr lang="en-US" sz="1100" dirty="0">
                <a:solidFill>
                  <a:srgbClr val="FF6161"/>
                </a:solidFill>
                <a:latin typeface="Verdana" panose="020B0604030504040204" pitchFamily="34" charset="0"/>
                <a:ea typeface="Verdana" panose="020B0604030504040204" pitchFamily="34" charset="0"/>
                <a:cs typeface="Verdana" panose="020B0604030504040204" pitchFamily="34" charset="0"/>
              </a:rPr>
              <a:t>You said that the political relations between Turkey and Germany are not good or moderately good. Why do you think so? </a:t>
            </a:r>
            <a:endParaRPr lang="tr-TR" sz="1100" dirty="0">
              <a:solidFill>
                <a:srgbClr val="FF616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10">
            <a:extLst>
              <a:ext uri="{FF2B5EF4-FFF2-40B4-BE49-F238E27FC236}">
                <a16:creationId xmlns:a16="http://schemas.microsoft.com/office/drawing/2014/main" id="{94DF3A14-2885-4D61-BE02-8ED094FF6E9E}"/>
              </a:ext>
            </a:extLst>
          </p:cNvPr>
          <p:cNvSpPr>
            <a:spLocks noChangeArrowheads="1"/>
          </p:cNvSpPr>
          <p:nvPr/>
        </p:nvSpPr>
        <p:spPr bwMode="auto">
          <a:xfrm>
            <a:off x="988967" y="1196752"/>
            <a:ext cx="10291609"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rPr>
              <a:t>Reasons for “Not Good” Political Relations (%4,4)</a:t>
            </a:r>
            <a:endParaRPr lang="tr-TR" b="1" dirty="0">
              <a:latin typeface="Verdana" panose="020B0604030504040204" pitchFamily="34" charset="0"/>
            </a:endParaRPr>
          </a:p>
        </p:txBody>
      </p:sp>
      <p:sp>
        <p:nvSpPr>
          <p:cNvPr id="19" name="Text Box 4"/>
          <p:cNvSpPr txBox="1">
            <a:spLocks noChangeArrowheads="1"/>
          </p:cNvSpPr>
          <p:nvPr/>
        </p:nvSpPr>
        <p:spPr bwMode="auto">
          <a:xfrm>
            <a:off x="2351584" y="6453336"/>
            <a:ext cx="989128"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Multiple Response</a:t>
            </a:r>
            <a:endParaRPr kumimoji="0" lang="tr-TR" sz="700" b="0" i="0" u="none" strike="noStrike" kern="1200" cap="none" spc="0" normalizeH="0" baseline="0" noProof="0" dirty="0">
              <a:ln>
                <a:noFill/>
              </a:ln>
              <a:effectLst/>
              <a:uLnTx/>
              <a:uFillTx/>
              <a:latin typeface="+mj-lt"/>
              <a:cs typeface="Arial" pitchFamily="34" charset="0"/>
            </a:endParaRPr>
          </a:p>
        </p:txBody>
      </p:sp>
      <p:graphicFrame>
        <p:nvGraphicFramePr>
          <p:cNvPr id="10" name="Chart 5">
            <a:extLst>
              <a:ext uri="{FF2B5EF4-FFF2-40B4-BE49-F238E27FC236}">
                <a16:creationId xmlns:a16="http://schemas.microsoft.com/office/drawing/2014/main" id="{FB808507-9AC6-4F0E-B9C8-C4AA90AA7A93}"/>
              </a:ext>
            </a:extLst>
          </p:cNvPr>
          <p:cNvGraphicFramePr/>
          <p:nvPr>
            <p:extLst>
              <p:ext uri="{D42A27DB-BD31-4B8C-83A1-F6EECF244321}">
                <p14:modId xmlns:p14="http://schemas.microsoft.com/office/powerpoint/2010/main" val="856535229"/>
              </p:ext>
            </p:extLst>
          </p:nvPr>
        </p:nvGraphicFramePr>
        <p:xfrm>
          <a:off x="3340712" y="2201096"/>
          <a:ext cx="5707615" cy="4284839"/>
        </p:xfrm>
        <a:graphic>
          <a:graphicData uri="http://schemas.openxmlformats.org/drawingml/2006/chart">
            <c:chart xmlns:c="http://schemas.openxmlformats.org/drawingml/2006/chart" xmlns:r="http://schemas.openxmlformats.org/officeDocument/2006/relationships" r:id="rId3"/>
          </a:graphicData>
        </a:graphic>
      </p:graphicFrame>
      <p:sp>
        <p:nvSpPr>
          <p:cNvPr id="11" name="Metin kutusu 9">
            <a:extLst>
              <a:ext uri="{FF2B5EF4-FFF2-40B4-BE49-F238E27FC236}">
                <a16:creationId xmlns:a16="http://schemas.microsoft.com/office/drawing/2014/main" id="{531814B3-D0F9-47A4-BF06-651DDD1FFBBE}"/>
              </a:ext>
            </a:extLst>
          </p:cNvPr>
          <p:cNvSpPr txBox="1"/>
          <p:nvPr/>
        </p:nvSpPr>
        <p:spPr>
          <a:xfrm>
            <a:off x="8528927" y="5733256"/>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4.1 are not</a:t>
            </a:r>
            <a:r>
              <a:rPr lang="tr-TR" sz="700" dirty="0">
                <a:latin typeface="Verdana" panose="020B0604030504040204" pitchFamily="34" charset="0"/>
                <a:ea typeface="Verdana" panose="020B0604030504040204" pitchFamily="34" charset="0"/>
              </a:rPr>
              <a:t> listed.</a:t>
            </a:r>
          </a:p>
        </p:txBody>
      </p:sp>
      <p:sp>
        <p:nvSpPr>
          <p:cNvPr id="12" name="Dikdörtgen 12">
            <a:extLst>
              <a:ext uri="{FF2B5EF4-FFF2-40B4-BE49-F238E27FC236}">
                <a16:creationId xmlns:a16="http://schemas.microsoft.com/office/drawing/2014/main" id="{C8E2E947-08B6-43D6-B273-85EBEAFCB2AA}"/>
              </a:ext>
            </a:extLst>
          </p:cNvPr>
          <p:cNvSpPr/>
          <p:nvPr/>
        </p:nvSpPr>
        <p:spPr>
          <a:xfrm>
            <a:off x="7032104" y="436025"/>
            <a:ext cx="4896544" cy="369332"/>
          </a:xfrm>
          <a:prstGeom prst="rect">
            <a:avLst/>
          </a:prstGeom>
        </p:spPr>
        <p:txBody>
          <a:bodyPr wrap="square">
            <a:spAutoFit/>
          </a:bodyPr>
          <a:lstStyle/>
          <a:p>
            <a:r>
              <a:rPr lang="en-US" b="1" dirty="0">
                <a:solidFill>
                  <a:srgbClr val="4472C4"/>
                </a:solidFill>
              </a:rPr>
              <a:t>Political Dimension and International Relations</a:t>
            </a:r>
            <a:r>
              <a:rPr lang="en-US" dirty="0">
                <a:solidFill>
                  <a:srgbClr val="FF0000"/>
                </a:solidFill>
              </a:rPr>
              <a:t>(</a:t>
            </a:r>
            <a:r>
              <a:rPr lang="tr-TR" dirty="0">
                <a:solidFill>
                  <a:srgbClr val="FF0000"/>
                </a:solidFill>
              </a:rPr>
              <a:t>6</a:t>
            </a:r>
            <a:r>
              <a:rPr lang="en-US" dirty="0">
                <a:solidFill>
                  <a:srgbClr val="FF0000"/>
                </a:solidFill>
              </a:rPr>
              <a:t>)</a:t>
            </a:r>
          </a:p>
        </p:txBody>
      </p:sp>
    </p:spTree>
    <p:extLst>
      <p:ext uri="{BB962C8B-B14F-4D97-AF65-F5344CB8AC3E}">
        <p14:creationId xmlns:p14="http://schemas.microsoft.com/office/powerpoint/2010/main" val="2245511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2567608" y="1331476"/>
            <a:ext cx="784887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Support for Turkey’s EU Accession</a:t>
            </a:r>
          </a:p>
        </p:txBody>
      </p:sp>
      <p:graphicFrame>
        <p:nvGraphicFramePr>
          <p:cNvPr id="8" name="Chart 6"/>
          <p:cNvGraphicFramePr/>
          <p:nvPr>
            <p:extLst>
              <p:ext uri="{D42A27DB-BD31-4B8C-83A1-F6EECF244321}">
                <p14:modId xmlns:p14="http://schemas.microsoft.com/office/powerpoint/2010/main" val="1101837603"/>
              </p:ext>
            </p:extLst>
          </p:nvPr>
        </p:nvGraphicFramePr>
        <p:xfrm>
          <a:off x="3935760" y="1845240"/>
          <a:ext cx="4361943" cy="46023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Düz Bağlayıcı 8"/>
          <p:cNvCxnSpPr/>
          <p:nvPr/>
        </p:nvCxnSpPr>
        <p:spPr bwMode="auto">
          <a:xfrm>
            <a:off x="4367808"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0" name="Düz Bağlayıcı 9"/>
          <p:cNvCxnSpPr/>
          <p:nvPr/>
        </p:nvCxnSpPr>
        <p:spPr bwMode="auto">
          <a:xfrm>
            <a:off x="4367808" y="365297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1" name="Oval 10"/>
          <p:cNvSpPr/>
          <p:nvPr/>
        </p:nvSpPr>
        <p:spPr bwMode="auto">
          <a:xfrm>
            <a:off x="8616280" y="3715051"/>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2" name="TextBox 5"/>
          <p:cNvSpPr txBox="1"/>
          <p:nvPr/>
        </p:nvSpPr>
        <p:spPr>
          <a:xfrm>
            <a:off x="8558112" y="3820926"/>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66,0</a:t>
            </a:r>
          </a:p>
        </p:txBody>
      </p:sp>
      <p:sp>
        <p:nvSpPr>
          <p:cNvPr id="13" name="Oval 12"/>
          <p:cNvSpPr/>
          <p:nvPr/>
        </p:nvSpPr>
        <p:spPr>
          <a:xfrm>
            <a:off x="8040288" y="242088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8184304" y="501324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8112224" y="254292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61,7</a:t>
            </a:r>
          </a:p>
        </p:txBody>
      </p:sp>
      <p:sp>
        <p:nvSpPr>
          <p:cNvPr id="16" name="Dikdörtgen 15"/>
          <p:cNvSpPr/>
          <p:nvPr/>
        </p:nvSpPr>
        <p:spPr>
          <a:xfrm>
            <a:off x="8256240" y="510160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8,3</a:t>
            </a:r>
          </a:p>
        </p:txBody>
      </p:sp>
      <p:sp>
        <p:nvSpPr>
          <p:cNvPr id="17" name="Dikdörtgen 16"/>
          <p:cNvSpPr/>
          <p:nvPr/>
        </p:nvSpPr>
        <p:spPr>
          <a:xfrm>
            <a:off x="1247746" y="1698260"/>
            <a:ext cx="10805036" cy="261610"/>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Do you think Germany is supportive or obstructive of Turkey's membership in the European Union? </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9" name="Dikdörtgen 12">
            <a:extLst>
              <a:ext uri="{FF2B5EF4-FFF2-40B4-BE49-F238E27FC236}">
                <a16:creationId xmlns:a16="http://schemas.microsoft.com/office/drawing/2014/main" id="{20BB7BBF-73FE-438F-B1AB-6D518BAFACA9}"/>
              </a:ext>
            </a:extLst>
          </p:cNvPr>
          <p:cNvSpPr/>
          <p:nvPr/>
        </p:nvSpPr>
        <p:spPr>
          <a:xfrm>
            <a:off x="7032104" y="436025"/>
            <a:ext cx="4896544" cy="369332"/>
          </a:xfrm>
          <a:prstGeom prst="rect">
            <a:avLst/>
          </a:prstGeom>
        </p:spPr>
        <p:txBody>
          <a:bodyPr wrap="square">
            <a:spAutoFit/>
          </a:bodyPr>
          <a:lstStyle/>
          <a:p>
            <a:r>
              <a:rPr lang="en-US" b="1" dirty="0">
                <a:solidFill>
                  <a:srgbClr val="4472C4"/>
                </a:solidFill>
              </a:rPr>
              <a:t>Political Dimension and International Relations</a:t>
            </a:r>
            <a:r>
              <a:rPr lang="en-US" dirty="0">
                <a:solidFill>
                  <a:srgbClr val="FF0000"/>
                </a:solidFill>
              </a:rPr>
              <a:t>(</a:t>
            </a:r>
            <a:r>
              <a:rPr lang="tr-TR" dirty="0">
                <a:solidFill>
                  <a:srgbClr val="FF0000"/>
                </a:solidFill>
              </a:rPr>
              <a:t>7</a:t>
            </a:r>
            <a:r>
              <a:rPr lang="en-US" dirty="0">
                <a:solidFill>
                  <a:srgbClr val="FF0000"/>
                </a:solidFill>
              </a:rPr>
              <a:t>)</a:t>
            </a:r>
          </a:p>
        </p:txBody>
      </p:sp>
      <p:sp>
        <p:nvSpPr>
          <p:cNvPr id="20" name="Text Box 4">
            <a:extLst>
              <a:ext uri="{FF2B5EF4-FFF2-40B4-BE49-F238E27FC236}">
                <a16:creationId xmlns:a16="http://schemas.microsoft.com/office/drawing/2014/main" id="{BE521DB2-94DC-C647-8265-8B3269862A3F}"/>
              </a:ext>
            </a:extLst>
          </p:cNvPr>
          <p:cNvSpPr txBox="1">
            <a:spLocks noChangeArrowheads="1"/>
          </p:cNvSpPr>
          <p:nvPr/>
        </p:nvSpPr>
        <p:spPr bwMode="auto">
          <a:xfrm>
            <a:off x="5663952"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70541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solidFill>
                  <a:schemeClr val="bg1"/>
                </a:solidFill>
              </a:rPr>
              <a:t>Military Characteristics</a:t>
            </a:r>
          </a:p>
        </p:txBody>
      </p:sp>
    </p:spTree>
    <p:extLst>
      <p:ext uri="{BB962C8B-B14F-4D97-AF65-F5344CB8AC3E}">
        <p14:creationId xmlns:p14="http://schemas.microsoft.com/office/powerpoint/2010/main" val="44975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2133048145"/>
              </p:ext>
            </p:extLst>
          </p:nvPr>
        </p:nvGraphicFramePr>
        <p:xfrm>
          <a:off x="656718" y="1746384"/>
          <a:ext cx="10191810" cy="44189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507449" y="971436"/>
            <a:ext cx="8701119" cy="369332"/>
          </a:xfrm>
          <a:prstGeom prst="rect">
            <a:avLst/>
          </a:prstGeom>
          <a:noFill/>
          <a:ln w="9525">
            <a:noFill/>
            <a:miter lim="800000"/>
            <a:headEnd/>
            <a:tailEnd/>
          </a:ln>
        </p:spPr>
        <p:txBody>
          <a:bodyPr wrap="square">
            <a:spAutoFit/>
          </a:bodyPr>
          <a:lstStyle/>
          <a:p>
            <a:pPr lvl="0" algn="ctr"/>
            <a:r>
              <a:rPr lang="en-US" b="1" dirty="0">
                <a:latin typeface="Verdana"/>
                <a:cs typeface="Arial" charset="0"/>
              </a:rPr>
              <a:t>Security and Defense Issues</a:t>
            </a:r>
            <a:endParaRPr lang="tr-TR" b="1" dirty="0">
              <a:latin typeface="Verdana"/>
              <a:cs typeface="Arial" charset="0"/>
            </a:endParaRPr>
          </a:p>
        </p:txBody>
      </p:sp>
      <p:sp>
        <p:nvSpPr>
          <p:cNvPr id="5"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2324256" y="1269921"/>
            <a:ext cx="9001000" cy="430887"/>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 will read you some statements about Germany. Could you please specify</a:t>
            </a: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the extent to which you agree with these statements on a scale of 1 to 4</a:t>
            </a: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a:t>
            </a: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879487" y="1500163"/>
            <a:ext cx="554954" cy="246221"/>
          </a:xfrm>
          <a:prstGeom prst="rect">
            <a:avLst/>
          </a:prstGeom>
          <a:noFill/>
        </p:spPr>
        <p:txBody>
          <a:bodyPr wrap="square" rtlCol="0">
            <a:spAutoFit/>
          </a:bodyPr>
          <a:lstStyle/>
          <a:p>
            <a:pPr algn="ctr"/>
            <a:r>
              <a:rPr lang="tr-TR" sz="1000" b="1" dirty="0">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1742073628"/>
              </p:ext>
            </p:extLst>
          </p:nvPr>
        </p:nvGraphicFramePr>
        <p:xfrm>
          <a:off x="10860213" y="1746385"/>
          <a:ext cx="609600" cy="3986873"/>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82,6</a:t>
                      </a:r>
                    </a:p>
                  </a:txBody>
                  <a:tcPr marL="7620" marR="7620" marT="7620" marB="0" anchor="ctr">
                    <a:noFill/>
                  </a:tcPr>
                </a:tc>
                <a:extLst>
                  <a:ext uri="{0D108BD9-81ED-4DB2-BD59-A6C34878D82A}">
                    <a16:rowId xmlns:a16="http://schemas.microsoft.com/office/drawing/2014/main" val="1106207996"/>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78,9</a:t>
                      </a:r>
                    </a:p>
                  </a:txBody>
                  <a:tcPr marL="7620" marR="7620" marT="7620" marB="0" anchor="ctr">
                    <a:noFill/>
                  </a:tcPr>
                </a:tc>
                <a:extLst>
                  <a:ext uri="{0D108BD9-81ED-4DB2-BD59-A6C34878D82A}">
                    <a16:rowId xmlns:a16="http://schemas.microsoft.com/office/drawing/2014/main" val="1585311379"/>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78,6</a:t>
                      </a:r>
                    </a:p>
                  </a:txBody>
                  <a:tcPr marL="7620" marR="7620" marT="7620" marB="0" anchor="ctr">
                    <a:noFill/>
                  </a:tcPr>
                </a:tc>
                <a:extLst>
                  <a:ext uri="{0D108BD9-81ED-4DB2-BD59-A6C34878D82A}">
                    <a16:rowId xmlns:a16="http://schemas.microsoft.com/office/drawing/2014/main" val="2659883978"/>
                  </a:ext>
                </a:extLst>
              </a:tr>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76,2</a:t>
                      </a:r>
                    </a:p>
                  </a:txBody>
                  <a:tcPr marL="7620" marR="7620" marT="7620" marB="0" anchor="ctr">
                    <a:noFill/>
                  </a:tcPr>
                </a:tc>
                <a:extLst>
                  <a:ext uri="{0D108BD9-81ED-4DB2-BD59-A6C34878D82A}">
                    <a16:rowId xmlns:a16="http://schemas.microsoft.com/office/drawing/2014/main" val="2635668128"/>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71,5</a:t>
                      </a:r>
                    </a:p>
                  </a:txBody>
                  <a:tcPr marL="7620" marR="7620" marT="7620" marB="0" anchor="ctr">
                    <a:noFill/>
                  </a:tcPr>
                </a:tc>
                <a:extLst>
                  <a:ext uri="{0D108BD9-81ED-4DB2-BD59-A6C34878D82A}">
                    <a16:rowId xmlns:a16="http://schemas.microsoft.com/office/drawing/2014/main" val="1321182177"/>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71,2</a:t>
                      </a:r>
                    </a:p>
                  </a:txBody>
                  <a:tcPr marL="7620" marR="7620" marT="7620" marB="0" anchor="ctr">
                    <a:noFill/>
                  </a:tcPr>
                </a:tc>
                <a:extLst>
                  <a:ext uri="{0D108BD9-81ED-4DB2-BD59-A6C34878D82A}">
                    <a16:rowId xmlns:a16="http://schemas.microsoft.com/office/drawing/2014/main" val="3959051023"/>
                  </a:ext>
                </a:extLst>
              </a:tr>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70,5</a:t>
                      </a:r>
                    </a:p>
                  </a:txBody>
                  <a:tcPr marL="7620" marR="7620" marT="7620" marB="0" anchor="ctr">
                    <a:noFill/>
                  </a:tcPr>
                </a:tc>
                <a:extLst>
                  <a:ext uri="{0D108BD9-81ED-4DB2-BD59-A6C34878D82A}">
                    <a16:rowId xmlns:a16="http://schemas.microsoft.com/office/drawing/2014/main" val="1241442240"/>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66,8</a:t>
                      </a:r>
                    </a:p>
                  </a:txBody>
                  <a:tcPr marL="7620" marR="7620" marT="7620" marB="0" anchor="ctr">
                    <a:noFill/>
                  </a:tcPr>
                </a:tc>
                <a:extLst>
                  <a:ext uri="{0D108BD9-81ED-4DB2-BD59-A6C34878D82A}">
                    <a16:rowId xmlns:a16="http://schemas.microsoft.com/office/drawing/2014/main" val="2508104431"/>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66,4</a:t>
                      </a:r>
                    </a:p>
                  </a:txBody>
                  <a:tcPr marL="7620" marR="7620" marT="7620" marB="0" anchor="ctr">
                    <a:noFill/>
                  </a:tcPr>
                </a:tc>
                <a:extLst>
                  <a:ext uri="{0D108BD9-81ED-4DB2-BD59-A6C34878D82A}">
                    <a16:rowId xmlns:a16="http://schemas.microsoft.com/office/drawing/2014/main" val="2234317800"/>
                  </a:ext>
                </a:extLst>
              </a:tr>
              <a:tr h="36244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62,3</a:t>
                      </a:r>
                    </a:p>
                  </a:txBody>
                  <a:tcPr marL="7620" marR="7620" marT="7620" marB="0" anchor="ctr">
                    <a:noFill/>
                  </a:tcPr>
                </a:tc>
                <a:extLst>
                  <a:ext uri="{0D108BD9-81ED-4DB2-BD59-A6C34878D82A}">
                    <a16:rowId xmlns:a16="http://schemas.microsoft.com/office/drawing/2014/main" val="3818737468"/>
                  </a:ext>
                </a:extLst>
              </a:tr>
              <a:tr h="36244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60,6</a:t>
                      </a:r>
                    </a:p>
                  </a:txBody>
                  <a:tcPr marL="7620" marR="7620" marT="7620" marB="0" anchor="ctr">
                    <a:noFill/>
                  </a:tcPr>
                </a:tc>
                <a:extLst>
                  <a:ext uri="{0D108BD9-81ED-4DB2-BD59-A6C34878D82A}">
                    <a16:rowId xmlns:a16="http://schemas.microsoft.com/office/drawing/2014/main" val="4044544024"/>
                  </a:ext>
                </a:extLst>
              </a:tr>
            </a:tbl>
          </a:graphicData>
        </a:graphic>
      </p:graphicFrame>
      <p:cxnSp>
        <p:nvCxnSpPr>
          <p:cNvPr id="9" name="Düz Bağlayıcı 8"/>
          <p:cNvCxnSpPr/>
          <p:nvPr/>
        </p:nvCxnSpPr>
        <p:spPr bwMode="auto">
          <a:xfrm>
            <a:off x="8922502" y="1779261"/>
            <a:ext cx="0" cy="3881987"/>
          </a:xfrm>
          <a:prstGeom prst="line">
            <a:avLst/>
          </a:prstGeom>
          <a:solidFill>
            <a:schemeClr val="accent1"/>
          </a:solidFill>
          <a:ln w="9525" cap="flat" cmpd="sng" algn="ctr">
            <a:solidFill>
              <a:srgbClr val="FF6161"/>
            </a:solidFill>
            <a:prstDash val="dash"/>
            <a:round/>
            <a:headEnd type="none" w="med" len="med"/>
            <a:tailEnd type="none" w="med" len="med"/>
          </a:ln>
          <a:effectLst/>
        </p:spPr>
      </p:cxnSp>
      <p:sp>
        <p:nvSpPr>
          <p:cNvPr id="10" name="Metin kutusu 9"/>
          <p:cNvSpPr txBox="1"/>
          <p:nvPr/>
        </p:nvSpPr>
        <p:spPr>
          <a:xfrm>
            <a:off x="8418446" y="1484784"/>
            <a:ext cx="1008112" cy="369332"/>
          </a:xfrm>
          <a:prstGeom prst="rect">
            <a:avLst/>
          </a:prstGeom>
          <a:noFill/>
        </p:spPr>
        <p:txBody>
          <a:bodyPr wrap="square" rtlCol="0">
            <a:spAutoFit/>
          </a:bodyPr>
          <a:lstStyle/>
          <a:p>
            <a:pPr algn="ctr"/>
            <a:r>
              <a:rPr lang="tr-TR" sz="900" dirty="0">
                <a:solidFill>
                  <a:srgbClr val="FF0000"/>
                </a:solidFill>
                <a:latin typeface="Verdana" panose="020B0604030504040204" pitchFamily="34" charset="0"/>
                <a:ea typeface="Verdana" panose="020B0604030504040204" pitchFamily="34" charset="0"/>
              </a:rPr>
              <a:t>Mean Line: 71,4</a:t>
            </a:r>
          </a:p>
        </p:txBody>
      </p:sp>
      <p:sp>
        <p:nvSpPr>
          <p:cNvPr id="13" name="Oval 12"/>
          <p:cNvSpPr/>
          <p:nvPr/>
        </p:nvSpPr>
        <p:spPr bwMode="auto">
          <a:xfrm>
            <a:off x="4972335" y="2797551"/>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4" name="Oval 13"/>
          <p:cNvSpPr/>
          <p:nvPr/>
        </p:nvSpPr>
        <p:spPr bwMode="auto">
          <a:xfrm>
            <a:off x="7320136" y="2060848"/>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5" name="Oval 14"/>
          <p:cNvSpPr/>
          <p:nvPr/>
        </p:nvSpPr>
        <p:spPr bwMode="auto">
          <a:xfrm>
            <a:off x="7674578" y="1721031"/>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6" name="Oval 15"/>
          <p:cNvSpPr/>
          <p:nvPr/>
        </p:nvSpPr>
        <p:spPr bwMode="auto">
          <a:xfrm>
            <a:off x="7423834" y="2465557"/>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8" name="Dikdörtgen 42">
            <a:extLst>
              <a:ext uri="{FF2B5EF4-FFF2-40B4-BE49-F238E27FC236}">
                <a16:creationId xmlns:a16="http://schemas.microsoft.com/office/drawing/2014/main" id="{2A0075D0-ACCB-4C3E-99AF-A1A5921C3452}"/>
              </a:ext>
            </a:extLst>
          </p:cNvPr>
          <p:cNvSpPr/>
          <p:nvPr/>
        </p:nvSpPr>
        <p:spPr>
          <a:xfrm>
            <a:off x="8922502" y="404076"/>
            <a:ext cx="3052578" cy="369332"/>
          </a:xfrm>
          <a:prstGeom prst="rect">
            <a:avLst/>
          </a:prstGeom>
        </p:spPr>
        <p:txBody>
          <a:bodyPr wrap="square">
            <a:spAutoFit/>
          </a:bodyPr>
          <a:lstStyle/>
          <a:p>
            <a:r>
              <a:rPr lang="en-US" b="1" dirty="0">
                <a:solidFill>
                  <a:srgbClr val="4472C4"/>
                </a:solidFill>
              </a:rPr>
              <a:t>Characteristics of Military </a:t>
            </a:r>
            <a:r>
              <a:rPr lang="en-US" dirty="0">
                <a:solidFill>
                  <a:srgbClr val="FF0000"/>
                </a:solidFill>
              </a:rPr>
              <a:t>(1)</a:t>
            </a:r>
          </a:p>
        </p:txBody>
      </p:sp>
      <p:sp>
        <p:nvSpPr>
          <p:cNvPr id="17" name="Text Box 4">
            <a:extLst>
              <a:ext uri="{FF2B5EF4-FFF2-40B4-BE49-F238E27FC236}">
                <a16:creationId xmlns:a16="http://schemas.microsoft.com/office/drawing/2014/main" id="{37FF3F04-9AB5-E94F-BE24-F6A0C18FB3DB}"/>
              </a:ext>
            </a:extLst>
          </p:cNvPr>
          <p:cNvSpPr txBox="1">
            <a:spLocks noChangeArrowheads="1"/>
          </p:cNvSpPr>
          <p:nvPr/>
        </p:nvSpPr>
        <p:spPr bwMode="auto">
          <a:xfrm>
            <a:off x="6146725"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77893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76"/>
          <p:cNvSpPr/>
          <p:nvPr/>
        </p:nvSpPr>
        <p:spPr>
          <a:xfrm>
            <a:off x="1631504" y="1268760"/>
            <a:ext cx="4089829" cy="595035"/>
          </a:xfrm>
          <a:prstGeom prst="rect">
            <a:avLst/>
          </a:prstGeom>
          <a:ln w="12700">
            <a:miter lim="400000"/>
          </a:ln>
          <a:effectLst/>
          <a:extLst>
            <a:ext uri="{C572A759-6A51-4108-AA02-DFA0A04FC94B}">
              <ma14:wrappingTextBoxFlag xmlns:ma14="http://schemas.microsoft.com/office/mac/drawingml/2011/main" xmlns="" val="1"/>
            </a:ext>
          </a:extLst>
        </p:spPr>
        <p:txBody>
          <a:bodyPr wrap="square" lIns="50800" tIns="50800" rIns="50800" bIns="50800">
            <a:spAutoFit/>
          </a:bodyPr>
          <a:lstStyle/>
          <a:p>
            <a:pPr>
              <a:lnSpc>
                <a:spcPct val="80000"/>
              </a:lnSpc>
              <a:defRPr sz="9000" b="1">
                <a:solidFill>
                  <a:srgbClr val="FF0000"/>
                </a:solidFill>
                <a:latin typeface="Neo Sans Pro"/>
                <a:ea typeface="Neo Sans Pro"/>
                <a:cs typeface="Neo Sans Pro"/>
                <a:sym typeface="Neo Sans Pro"/>
              </a:defRPr>
            </a:pPr>
            <a:r>
              <a:rPr lang="en-US" sz="2000" b="1" dirty="0">
                <a:latin typeface="Verdana"/>
                <a:ea typeface="Neo Sans Pro"/>
                <a:cs typeface="Neo Sans Pro"/>
                <a:sym typeface="Neo Sans Pro"/>
              </a:rPr>
              <a:t>METHODOLOGY - SUMMARY</a:t>
            </a:r>
          </a:p>
          <a:p>
            <a:pPr>
              <a:lnSpc>
                <a:spcPct val="80000"/>
              </a:lnSpc>
              <a:defRPr sz="6000" b="1">
                <a:solidFill>
                  <a:srgbClr val="808785"/>
                </a:solidFill>
                <a:latin typeface="Neo Sans Pro"/>
                <a:ea typeface="Neo Sans Pro"/>
                <a:cs typeface="Neo Sans Pro"/>
                <a:sym typeface="Neo Sans Pro"/>
              </a:defRPr>
            </a:pPr>
            <a:r>
              <a:rPr lang="en-US" sz="2000" b="1" dirty="0">
                <a:latin typeface="Verdana"/>
                <a:ea typeface="Neo Sans Pro"/>
                <a:cs typeface="Neo Sans Pro"/>
                <a:sym typeface="Neo Sans Pro"/>
              </a:rPr>
              <a:t>RESEARCH SAMPLE</a:t>
            </a:r>
          </a:p>
        </p:txBody>
      </p:sp>
      <p:sp>
        <p:nvSpPr>
          <p:cNvPr id="105" name="Shape 335"/>
          <p:cNvSpPr/>
          <p:nvPr/>
        </p:nvSpPr>
        <p:spPr>
          <a:xfrm>
            <a:off x="8419365" y="2778800"/>
            <a:ext cx="1562835" cy="956831"/>
          </a:xfrm>
          <a:custGeom>
            <a:avLst/>
            <a:gdLst/>
            <a:ahLst/>
            <a:cxnLst>
              <a:cxn ang="0">
                <a:pos x="wd2" y="hd2"/>
              </a:cxn>
              <a:cxn ang="5400000">
                <a:pos x="wd2" y="hd2"/>
              </a:cxn>
              <a:cxn ang="10800000">
                <a:pos x="wd2" y="hd2"/>
              </a:cxn>
              <a:cxn ang="16200000">
                <a:pos x="wd2" y="hd2"/>
              </a:cxn>
            </a:cxnLst>
            <a:rect l="0" t="0" r="r" b="b"/>
            <a:pathLst>
              <a:path w="21600" h="21600" extrusionOk="0">
                <a:moveTo>
                  <a:pt x="7236" y="0"/>
                </a:moveTo>
                <a:cubicBezTo>
                  <a:pt x="3239" y="0"/>
                  <a:pt x="0" y="2727"/>
                  <a:pt x="0" y="6091"/>
                </a:cubicBezTo>
                <a:lnTo>
                  <a:pt x="0" y="12091"/>
                </a:lnTo>
                <a:cubicBezTo>
                  <a:pt x="0" y="13792"/>
                  <a:pt x="830" y="15329"/>
                  <a:pt x="2165" y="16434"/>
                </a:cubicBezTo>
                <a:lnTo>
                  <a:pt x="778" y="21600"/>
                </a:lnTo>
                <a:lnTo>
                  <a:pt x="6677" y="18157"/>
                </a:lnTo>
                <a:cubicBezTo>
                  <a:pt x="6862" y="18169"/>
                  <a:pt x="7047" y="18182"/>
                  <a:pt x="7236" y="18182"/>
                </a:cubicBezTo>
                <a:lnTo>
                  <a:pt x="14364" y="18182"/>
                </a:lnTo>
                <a:cubicBezTo>
                  <a:pt x="18361" y="18182"/>
                  <a:pt x="21600" y="15455"/>
                  <a:pt x="21600" y="12091"/>
                </a:cubicBezTo>
                <a:lnTo>
                  <a:pt x="21600" y="6091"/>
                </a:lnTo>
                <a:cubicBezTo>
                  <a:pt x="21600" y="2727"/>
                  <a:pt x="18361" y="0"/>
                  <a:pt x="14364" y="0"/>
                </a:cubicBezTo>
                <a:lnTo>
                  <a:pt x="7236" y="0"/>
                </a:lnTo>
                <a:close/>
              </a:path>
            </a:pathLst>
          </a:custGeom>
          <a:solidFill>
            <a:srgbClr val="00B0F0">
              <a:alpha val="84500"/>
            </a:srgbClr>
          </a:solidFill>
          <a:ln w="25400">
            <a:solidFill>
              <a:srgbClr val="FFFFFF">
                <a:alpha val="84500"/>
              </a:srgbClr>
            </a:solidFill>
            <a:miter lim="400000"/>
          </a:ln>
          <a:effectLst/>
          <a:extLst>
            <a:ext uri="{C572A759-6A51-4108-AA02-DFA0A04FC94B}">
              <ma14:wrappingTextBoxFlag xmlns:ma14="http://schemas.microsoft.com/office/mac/drawingml/2011/main" xmlns="" val="1"/>
            </a:ext>
          </a:extLst>
        </p:spPr>
        <p:txBody>
          <a:bodyPr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SCHEDULE</a:t>
            </a: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p:txBody>
      </p:sp>
      <p:sp>
        <p:nvSpPr>
          <p:cNvPr id="106" name="Shape 336"/>
          <p:cNvSpPr/>
          <p:nvPr/>
        </p:nvSpPr>
        <p:spPr>
          <a:xfrm>
            <a:off x="6051047" y="2277165"/>
            <a:ext cx="1597045" cy="1003270"/>
          </a:xfrm>
          <a:custGeom>
            <a:avLst/>
            <a:gdLst/>
            <a:ahLst/>
            <a:cxnLst>
              <a:cxn ang="0">
                <a:pos x="wd2" y="hd2"/>
              </a:cxn>
              <a:cxn ang="5400000">
                <a:pos x="wd2" y="hd2"/>
              </a:cxn>
              <a:cxn ang="10800000">
                <a:pos x="wd2" y="hd2"/>
              </a:cxn>
              <a:cxn ang="16200000">
                <a:pos x="wd2" y="hd2"/>
              </a:cxn>
            </a:cxnLst>
            <a:rect l="0" t="0" r="r" b="b"/>
            <a:pathLst>
              <a:path w="21600" h="21600" extrusionOk="0">
                <a:moveTo>
                  <a:pt x="7236" y="0"/>
                </a:moveTo>
                <a:cubicBezTo>
                  <a:pt x="3239" y="0"/>
                  <a:pt x="0" y="2727"/>
                  <a:pt x="0" y="6091"/>
                </a:cubicBezTo>
                <a:lnTo>
                  <a:pt x="0" y="12091"/>
                </a:lnTo>
                <a:cubicBezTo>
                  <a:pt x="0" y="13792"/>
                  <a:pt x="830" y="15329"/>
                  <a:pt x="2165" y="16434"/>
                </a:cubicBezTo>
                <a:lnTo>
                  <a:pt x="778" y="21600"/>
                </a:lnTo>
                <a:lnTo>
                  <a:pt x="6677" y="18157"/>
                </a:lnTo>
                <a:cubicBezTo>
                  <a:pt x="6862" y="18169"/>
                  <a:pt x="7047" y="18182"/>
                  <a:pt x="7236" y="18182"/>
                </a:cubicBezTo>
                <a:lnTo>
                  <a:pt x="14364" y="18182"/>
                </a:lnTo>
                <a:cubicBezTo>
                  <a:pt x="18361" y="18182"/>
                  <a:pt x="21600" y="15455"/>
                  <a:pt x="21600" y="12091"/>
                </a:cubicBezTo>
                <a:lnTo>
                  <a:pt x="21600" y="6091"/>
                </a:lnTo>
                <a:cubicBezTo>
                  <a:pt x="21600" y="2727"/>
                  <a:pt x="18361" y="0"/>
                  <a:pt x="14364" y="0"/>
                </a:cubicBezTo>
                <a:lnTo>
                  <a:pt x="7236" y="0"/>
                </a:lnTo>
                <a:close/>
              </a:path>
            </a:pathLst>
          </a:custGeom>
          <a:solidFill>
            <a:schemeClr val="accent2">
              <a:alpha val="84500"/>
            </a:schemeClr>
          </a:solidFill>
          <a:ln w="25400">
            <a:solidFill>
              <a:srgbClr val="FFFFFF">
                <a:alpha val="84500"/>
              </a:srgbClr>
            </a:solidFill>
            <a:miter lim="400000"/>
          </a:ln>
          <a:effectLst/>
          <a:extLst>
            <a:ext uri="{C572A759-6A51-4108-AA02-DFA0A04FC94B}">
              <ma14:wrappingTextBoxFlag xmlns:ma14="http://schemas.microsoft.com/office/mac/drawingml/2011/main" xmlns="" val="1"/>
            </a:ext>
          </a:extLst>
        </p:spPr>
        <p:txBody>
          <a:bodyPr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METHODOLOGY</a:t>
            </a: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p:txBody>
      </p:sp>
      <p:sp>
        <p:nvSpPr>
          <p:cNvPr id="107" name="Shape 337"/>
          <p:cNvSpPr/>
          <p:nvPr/>
        </p:nvSpPr>
        <p:spPr>
          <a:xfrm>
            <a:off x="3757351" y="2086467"/>
            <a:ext cx="1602025" cy="919970"/>
          </a:xfrm>
          <a:custGeom>
            <a:avLst/>
            <a:gdLst/>
            <a:ahLst/>
            <a:cxnLst>
              <a:cxn ang="0">
                <a:pos x="wd2" y="hd2"/>
              </a:cxn>
              <a:cxn ang="5400000">
                <a:pos x="wd2" y="hd2"/>
              </a:cxn>
              <a:cxn ang="10800000">
                <a:pos x="wd2" y="hd2"/>
              </a:cxn>
              <a:cxn ang="16200000">
                <a:pos x="wd2" y="hd2"/>
              </a:cxn>
            </a:cxnLst>
            <a:rect l="0" t="0" r="r" b="b"/>
            <a:pathLst>
              <a:path w="21600" h="21600" extrusionOk="0">
                <a:moveTo>
                  <a:pt x="7236" y="0"/>
                </a:moveTo>
                <a:cubicBezTo>
                  <a:pt x="3239" y="0"/>
                  <a:pt x="0" y="2727"/>
                  <a:pt x="0" y="6091"/>
                </a:cubicBezTo>
                <a:lnTo>
                  <a:pt x="0" y="12091"/>
                </a:lnTo>
                <a:cubicBezTo>
                  <a:pt x="0" y="13792"/>
                  <a:pt x="830" y="15329"/>
                  <a:pt x="2165" y="16434"/>
                </a:cubicBezTo>
                <a:lnTo>
                  <a:pt x="778" y="21600"/>
                </a:lnTo>
                <a:lnTo>
                  <a:pt x="6677" y="18157"/>
                </a:lnTo>
                <a:cubicBezTo>
                  <a:pt x="6862" y="18169"/>
                  <a:pt x="7047" y="18182"/>
                  <a:pt x="7236" y="18182"/>
                </a:cubicBezTo>
                <a:lnTo>
                  <a:pt x="14364" y="18182"/>
                </a:lnTo>
                <a:cubicBezTo>
                  <a:pt x="18361" y="18182"/>
                  <a:pt x="21600" y="15455"/>
                  <a:pt x="21600" y="12091"/>
                </a:cubicBezTo>
                <a:lnTo>
                  <a:pt x="21600" y="6091"/>
                </a:lnTo>
                <a:cubicBezTo>
                  <a:pt x="21600" y="2727"/>
                  <a:pt x="18361" y="0"/>
                  <a:pt x="14364" y="0"/>
                </a:cubicBezTo>
                <a:lnTo>
                  <a:pt x="7236" y="0"/>
                </a:lnTo>
                <a:close/>
              </a:path>
            </a:pathLst>
          </a:custGeom>
          <a:solidFill>
            <a:srgbClr val="00863D">
              <a:alpha val="84314"/>
            </a:srgbClr>
          </a:solidFill>
          <a:ln w="25400">
            <a:solidFill>
              <a:srgbClr val="FFFFFF">
                <a:alpha val="84500"/>
              </a:srgbClr>
            </a:solidFill>
            <a:miter lim="400000"/>
          </a:ln>
          <a:effectLst/>
          <a:extLst>
            <a:ext uri="{C572A759-6A51-4108-AA02-DFA0A04FC94B}">
              <ma14:wrappingTextBoxFlag xmlns:ma14="http://schemas.microsoft.com/office/mac/drawingml/2011/main" xmlns="" val="1"/>
            </a:ext>
          </a:extLst>
        </p:spPr>
        <p:txBody>
          <a:bodyPr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7500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7500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7500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7500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7500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noProof="0" dirty="0">
                <a:solidFill>
                  <a:schemeClr val="tx1"/>
                </a:solidFill>
                <a:latin typeface="Verdana" panose="020B0604030504040204" pitchFamily="34" charset="0"/>
                <a:ea typeface="Verdana" panose="020B0604030504040204" pitchFamily="34" charset="0"/>
                <a:cs typeface="Verdana" panose="020B0604030504040204" pitchFamily="34" charset="0"/>
              </a:rPr>
              <a:t>SAMPLE</a:t>
            </a: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7500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p:txBody>
      </p:sp>
      <p:sp>
        <p:nvSpPr>
          <p:cNvPr id="99" name="Shape 272"/>
          <p:cNvSpPr>
            <a:spLocks noChangeArrowheads="1"/>
          </p:cNvSpPr>
          <p:nvPr/>
        </p:nvSpPr>
        <p:spPr bwMode="auto">
          <a:xfrm>
            <a:off x="3783085" y="3140968"/>
            <a:ext cx="1811515" cy="17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indent="-354013">
              <a:tabLst>
                <a:tab pos="354013" algn="l"/>
              </a:tabLst>
              <a:defRPr b="1">
                <a:solidFill>
                  <a:schemeClr val="tx1"/>
                </a:solidFill>
                <a:latin typeface="Arial" panose="020B0604020202020204" pitchFamily="34" charset="0"/>
              </a:defRPr>
            </a:lvl1pPr>
            <a:lvl2pPr marL="742950" indent="-285750">
              <a:tabLst>
                <a:tab pos="354013" algn="l"/>
              </a:tabLst>
              <a:defRPr b="1">
                <a:solidFill>
                  <a:schemeClr val="tx1"/>
                </a:solidFill>
                <a:latin typeface="Arial" panose="020B0604020202020204" pitchFamily="34" charset="0"/>
              </a:defRPr>
            </a:lvl2pPr>
            <a:lvl3pPr marL="1143000" indent="-228600">
              <a:tabLst>
                <a:tab pos="354013" algn="l"/>
              </a:tabLst>
              <a:defRPr b="1">
                <a:solidFill>
                  <a:schemeClr val="tx1"/>
                </a:solidFill>
                <a:latin typeface="Arial" panose="020B0604020202020204" pitchFamily="34" charset="0"/>
              </a:defRPr>
            </a:lvl3pPr>
            <a:lvl4pPr marL="1600200" indent="-228600">
              <a:tabLst>
                <a:tab pos="354013" algn="l"/>
              </a:tabLst>
              <a:defRPr b="1">
                <a:solidFill>
                  <a:schemeClr val="tx1"/>
                </a:solidFill>
                <a:latin typeface="Arial" panose="020B0604020202020204" pitchFamily="34" charset="0"/>
              </a:defRPr>
            </a:lvl4pPr>
            <a:lvl5pPr marL="2057400" indent="-228600">
              <a:tabLst>
                <a:tab pos="354013" algn="l"/>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354013" algn="l"/>
              </a:tabLst>
              <a:defRPr b="1">
                <a:solidFill>
                  <a:schemeClr val="tx1"/>
                </a:solidFill>
                <a:latin typeface="Arial" panose="020B0604020202020204" pitchFamily="34" charset="0"/>
              </a:defRPr>
            </a:lvl9pPr>
          </a:lstStyle>
          <a:p>
            <a:r>
              <a:rPr lang="en-US" sz="1000" dirty="0">
                <a:latin typeface="Verdana" panose="020B0604030504040204" pitchFamily="34" charset="0"/>
                <a:ea typeface="Verdana" panose="020B0604030504040204" pitchFamily="34" charset="0"/>
              </a:rPr>
              <a:t>Population: </a:t>
            </a:r>
            <a:r>
              <a:rPr lang="en-US" sz="1000" b="0" dirty="0">
                <a:latin typeface="Verdana" panose="020B0604030504040204" pitchFamily="34" charset="0"/>
                <a:ea typeface="Verdana" panose="020B0604030504040204" pitchFamily="34" charset="0"/>
              </a:rPr>
              <a:t>People aged 18 and over in 26 provinces within the scope of IBBS-Level 2, representing the general population of Turkey.</a:t>
            </a:r>
          </a:p>
          <a:p>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Sample: </a:t>
            </a:r>
            <a:r>
              <a:rPr lang="en-US" sz="1000" b="0" dirty="0">
                <a:latin typeface="Verdana" panose="020B0604030504040204" pitchFamily="34" charset="0"/>
                <a:ea typeface="Verdana" panose="020B0604030504040204" pitchFamily="34" charset="0"/>
              </a:rPr>
              <a:t>1500 interviews</a:t>
            </a:r>
          </a:p>
          <a:p>
            <a:r>
              <a:rPr lang="en-US" sz="1000" b="0" dirty="0">
                <a:latin typeface="Verdana" panose="020B0604030504040204" pitchFamily="34" charset="0"/>
                <a:ea typeface="Verdana" panose="020B0604030504040204" pitchFamily="34" charset="0"/>
              </a:rPr>
              <a:t>Confidence Interval: 95% </a:t>
            </a:r>
          </a:p>
          <a:p>
            <a:r>
              <a:rPr lang="en-US" sz="1000" b="0" dirty="0">
                <a:latin typeface="Verdana" panose="020B0604030504040204" pitchFamily="34" charset="0"/>
                <a:ea typeface="Verdana" panose="020B0604030504040204" pitchFamily="34" charset="0"/>
              </a:rPr>
              <a:t>Margin of Error: ±2,7</a:t>
            </a:r>
          </a:p>
          <a:p>
            <a:r>
              <a:rPr lang="en-US" sz="1000" dirty="0">
                <a:latin typeface="Verdana" panose="020B0604030504040204" pitchFamily="34" charset="0"/>
                <a:ea typeface="Verdana" panose="020B0604030504040204" pitchFamily="34" charset="0"/>
              </a:rPr>
              <a:t> </a:t>
            </a:r>
          </a:p>
        </p:txBody>
      </p:sp>
      <p:sp>
        <p:nvSpPr>
          <p:cNvPr id="103" name="Dikdörtgen 100">
            <a:extLst>
              <a:ext uri="{FF2B5EF4-FFF2-40B4-BE49-F238E27FC236}">
                <a16:creationId xmlns:a16="http://schemas.microsoft.com/office/drawing/2014/main" id="{5834BF1C-A29C-447A-8A91-9FA194F437E6}"/>
              </a:ext>
            </a:extLst>
          </p:cNvPr>
          <p:cNvSpPr/>
          <p:nvPr/>
        </p:nvSpPr>
        <p:spPr>
          <a:xfrm>
            <a:off x="8414598" y="3827755"/>
            <a:ext cx="2217906" cy="2092881"/>
          </a:xfrm>
          <a:prstGeom prst="rect">
            <a:avLst/>
          </a:prstGeom>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b="1" dirty="0">
                <a:latin typeface="Verdana" panose="020B0604030504040204" pitchFamily="34" charset="0"/>
                <a:ea typeface="Verdana" panose="020B0604030504040204" pitchFamily="34" charset="0"/>
              </a:rPr>
              <a:t>Field Work</a:t>
            </a:r>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23 October – 2 November 2021</a:t>
            </a:r>
          </a:p>
          <a:p>
            <a:endParaRPr lang="en-US" sz="1000" dirty="0">
              <a:latin typeface="Verdana" panose="020B0604030504040204" pitchFamily="34" charset="0"/>
              <a:ea typeface="Verdana" panose="020B0604030504040204" pitchFamily="34" charset="0"/>
            </a:endParaRPr>
          </a:p>
          <a:p>
            <a:r>
              <a:rPr lang="en-US" sz="1000" b="1" dirty="0">
                <a:latin typeface="Verdana" panose="020B0604030504040204" pitchFamily="34" charset="0"/>
                <a:ea typeface="Verdana" panose="020B0604030504040204" pitchFamily="34" charset="0"/>
              </a:rPr>
              <a:t>Data Control</a:t>
            </a:r>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23 October – 3 November 2021</a:t>
            </a:r>
          </a:p>
          <a:p>
            <a:endParaRPr lang="en-US" sz="1000" dirty="0">
              <a:latin typeface="Verdana" panose="020B0604030504040204" pitchFamily="34" charset="0"/>
              <a:ea typeface="Verdana" panose="020B0604030504040204" pitchFamily="34" charset="0"/>
            </a:endParaRPr>
          </a:p>
          <a:p>
            <a:r>
              <a:rPr lang="en-US" sz="1000" b="1" dirty="0">
                <a:latin typeface="Verdana" panose="020B0604030504040204" pitchFamily="34" charset="0"/>
                <a:ea typeface="Verdana" panose="020B0604030504040204" pitchFamily="34" charset="0"/>
              </a:rPr>
              <a:t>Analysis and Report</a:t>
            </a:r>
            <a:endParaRPr lang="en-US" sz="1000" dirty="0">
              <a:latin typeface="Verdana" panose="020B0604030504040204" pitchFamily="34" charset="0"/>
              <a:ea typeface="Verdana" panose="020B0604030504040204" pitchFamily="34" charset="0"/>
            </a:endParaRPr>
          </a:p>
          <a:p>
            <a:r>
              <a:rPr lang="en-US" sz="1000" dirty="0">
                <a:latin typeface="Verdana" panose="020B0604030504040204" pitchFamily="34" charset="0"/>
                <a:ea typeface="Verdana" panose="020B0604030504040204" pitchFamily="34" charset="0"/>
              </a:rPr>
              <a:t>4 November – 10 November 2021</a:t>
            </a:r>
          </a:p>
          <a:p>
            <a:endParaRPr lang="tr-TR" sz="1000" b="1" dirty="0">
              <a:latin typeface="Verdana" panose="020B0604030504040204" pitchFamily="34" charset="0"/>
              <a:ea typeface="Verdana" panose="020B0604030504040204" pitchFamily="34" charset="0"/>
            </a:endParaRPr>
          </a:p>
          <a:p>
            <a:r>
              <a:rPr lang="en-US" sz="1000" b="1" dirty="0">
                <a:latin typeface="Verdana" panose="020B0604030504040204" pitchFamily="34" charset="0"/>
                <a:ea typeface="Verdana" panose="020B0604030504040204" pitchFamily="34" charset="0"/>
              </a:rPr>
              <a:t>Academic Report and Presentation</a:t>
            </a:r>
          </a:p>
          <a:p>
            <a:r>
              <a:rPr lang="en-US" sz="1000" dirty="0">
                <a:latin typeface="Verdana" panose="020B0604030504040204" pitchFamily="34" charset="0"/>
                <a:ea typeface="Verdana" panose="020B0604030504040204" pitchFamily="34" charset="0"/>
              </a:rPr>
              <a:t>15 - 30 November 2021</a:t>
            </a:r>
            <a:r>
              <a:rPr lang="en-US" sz="1000" dirty="0"/>
              <a:t> </a:t>
            </a:r>
          </a:p>
        </p:txBody>
      </p:sp>
      <p:sp>
        <p:nvSpPr>
          <p:cNvPr id="18" name="Shape 274"/>
          <p:cNvSpPr/>
          <p:nvPr/>
        </p:nvSpPr>
        <p:spPr>
          <a:xfrm>
            <a:off x="6051047" y="3490749"/>
            <a:ext cx="1701137" cy="130292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r>
              <a:rPr lang="en-US" sz="1000" b="1" dirty="0">
                <a:latin typeface="Verdana" panose="020B0604030504040204" pitchFamily="34" charset="0"/>
                <a:ea typeface="Verdana" panose="020B0604030504040204" pitchFamily="34" charset="0"/>
              </a:rPr>
              <a:t>Research Method:</a:t>
            </a:r>
          </a:p>
          <a:p>
            <a:r>
              <a:rPr lang="en-US" sz="1000" b="1" dirty="0">
                <a:latin typeface="Verdana" panose="020B0604030504040204" pitchFamily="34" charset="0"/>
                <a:ea typeface="Verdana" panose="020B0604030504040204" pitchFamily="34" charset="0"/>
              </a:rPr>
              <a:t>Quantitative Method</a:t>
            </a:r>
          </a:p>
          <a:p>
            <a:r>
              <a:rPr lang="en-US" sz="1000" dirty="0">
                <a:latin typeface="Verdana" panose="020B0604030504040204" pitchFamily="34" charset="0"/>
                <a:ea typeface="Verdana" panose="020B0604030504040204" pitchFamily="34" charset="0"/>
              </a:rPr>
              <a:t>Face to face interviews based on prepared survey question form</a:t>
            </a:r>
            <a:r>
              <a:rPr lang="tr-TR" sz="1000" dirty="0">
                <a:latin typeface="Verdana" panose="020B0604030504040204" pitchFamily="34" charset="0"/>
                <a:ea typeface="Verdana" panose="020B0604030504040204" pitchFamily="34" charset="0"/>
              </a:rPr>
              <a:t>.</a:t>
            </a:r>
            <a:endParaRPr lang="en-US" sz="1000" dirty="0">
              <a:latin typeface="Verdana" panose="020B0604030504040204" pitchFamily="34" charset="0"/>
              <a:ea typeface="Verdana" panose="020B0604030504040204" pitchFamily="34" charset="0"/>
            </a:endParaRPr>
          </a:p>
          <a:p>
            <a:endParaRPr lang="en-US" sz="1000" dirty="0">
              <a:latin typeface="Verdana" panose="020B0604030504040204" pitchFamily="34" charset="0"/>
              <a:ea typeface="Verdana" panose="020B0604030504040204" pitchFamily="34" charset="0"/>
            </a:endParaRPr>
          </a:p>
          <a:p>
            <a:r>
              <a:rPr lang="en-US" dirty="0"/>
              <a:t> </a:t>
            </a:r>
          </a:p>
        </p:txBody>
      </p:sp>
      <p:sp>
        <p:nvSpPr>
          <p:cNvPr id="13" name="Shape 338">
            <a:extLst>
              <a:ext uri="{FF2B5EF4-FFF2-40B4-BE49-F238E27FC236}">
                <a16:creationId xmlns:a16="http://schemas.microsoft.com/office/drawing/2014/main" id="{45673BFA-E89E-4D84-AA79-C5F7A8AE7F61}"/>
              </a:ext>
            </a:extLst>
          </p:cNvPr>
          <p:cNvSpPr/>
          <p:nvPr/>
        </p:nvSpPr>
        <p:spPr>
          <a:xfrm>
            <a:off x="1769283" y="2533593"/>
            <a:ext cx="1378527" cy="931696"/>
          </a:xfrm>
          <a:custGeom>
            <a:avLst/>
            <a:gdLst/>
            <a:ahLst/>
            <a:cxnLst>
              <a:cxn ang="0">
                <a:pos x="wd2" y="hd2"/>
              </a:cxn>
              <a:cxn ang="5400000">
                <a:pos x="wd2" y="hd2"/>
              </a:cxn>
              <a:cxn ang="10800000">
                <a:pos x="wd2" y="hd2"/>
              </a:cxn>
              <a:cxn ang="16200000">
                <a:pos x="wd2" y="hd2"/>
              </a:cxn>
            </a:cxnLst>
            <a:rect l="0" t="0" r="r" b="b"/>
            <a:pathLst>
              <a:path w="21600" h="21600" extrusionOk="0">
                <a:moveTo>
                  <a:pt x="5459" y="0"/>
                </a:moveTo>
                <a:cubicBezTo>
                  <a:pt x="2445" y="0"/>
                  <a:pt x="0" y="2055"/>
                  <a:pt x="0" y="4589"/>
                </a:cubicBezTo>
                <a:lnTo>
                  <a:pt x="0" y="13569"/>
                </a:lnTo>
                <a:cubicBezTo>
                  <a:pt x="0" y="14930"/>
                  <a:pt x="711" y="16146"/>
                  <a:pt x="1831" y="16986"/>
                </a:cubicBezTo>
                <a:lnTo>
                  <a:pt x="794" y="21600"/>
                </a:lnTo>
                <a:lnTo>
                  <a:pt x="7125" y="18155"/>
                </a:lnTo>
                <a:lnTo>
                  <a:pt x="16143" y="18155"/>
                </a:lnTo>
                <a:cubicBezTo>
                  <a:pt x="19158" y="18155"/>
                  <a:pt x="21600" y="16102"/>
                  <a:pt x="21600" y="13569"/>
                </a:cubicBezTo>
                <a:lnTo>
                  <a:pt x="21600" y="4589"/>
                </a:lnTo>
                <a:cubicBezTo>
                  <a:pt x="21600" y="2055"/>
                  <a:pt x="19158" y="0"/>
                  <a:pt x="16143" y="0"/>
                </a:cubicBezTo>
                <a:lnTo>
                  <a:pt x="5459" y="0"/>
                </a:lnTo>
                <a:close/>
              </a:path>
            </a:pathLst>
          </a:custGeom>
          <a:solidFill>
            <a:srgbClr val="FF0000">
              <a:alpha val="84500"/>
            </a:srgbClr>
          </a:solidFill>
          <a:ln w="25400">
            <a:solidFill>
              <a:srgbClr val="FFFFFF">
                <a:alpha val="84500"/>
              </a:srgbClr>
            </a:solidFill>
            <a:miter lim="400000"/>
          </a:ln>
          <a:effectLst/>
          <a:extLst>
            <a:ext uri="{C572A759-6A51-4108-AA02-DFA0A04FC94B}">
              <ma14:wrappingTextBoxFlag xmlns="" xmlns:ma14="http://schemas.microsoft.com/office/mac/drawingml/2011/main" val="1"/>
            </a:ext>
          </a:extLst>
        </p:spPr>
        <p:txBody>
          <a:bodyPr wrap="square" lIns="0" tIns="0" rIns="0" bIns="1097280" anchor="ctr" anchorCtr="0"/>
          <a:lstStyle>
            <a:lvl1pPr>
              <a:defRPr sz="4000" b="1" baseline="-75000">
                <a:solidFill>
                  <a:srgbClr val="FFFFFF"/>
                </a:solidFill>
                <a:latin typeface="Neo Sans Pro"/>
                <a:ea typeface="Neo Sans Pro"/>
                <a:cs typeface="Neo Sans Pro"/>
                <a:sym typeface="Neo Sans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OBJECTIVE</a:t>
            </a:r>
            <a:endParaRPr kumimoji="0" lang="en-US"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sym typeface="Neo Sans Pro"/>
            </a:endParaRPr>
          </a:p>
        </p:txBody>
      </p:sp>
      <p:sp>
        <p:nvSpPr>
          <p:cNvPr id="17" name="Dikdörtgen 16"/>
          <p:cNvSpPr/>
          <p:nvPr/>
        </p:nvSpPr>
        <p:spPr>
          <a:xfrm>
            <a:off x="1769283" y="3490749"/>
            <a:ext cx="1557355" cy="1215333"/>
          </a:xfrm>
          <a:prstGeom prst="rect">
            <a:avLst/>
          </a:prstGeom>
        </p:spPr>
        <p:txBody>
          <a:bodyPr wrap="square">
            <a:spAutoFit/>
          </a:bodyPr>
          <a:lstStyle/>
          <a:p>
            <a:pPr lvl="0" algn="just">
              <a:lnSpc>
                <a:spcPct val="150000"/>
              </a:lnSpc>
              <a:defRPr/>
            </a:pPr>
            <a:r>
              <a:rPr lang="en-US" sz="1000" dirty="0">
                <a:latin typeface="Verdana" panose="020B0604030504040204" pitchFamily="34" charset="0"/>
                <a:ea typeface="Verdana" panose="020B0604030504040204" pitchFamily="34" charset="0"/>
                <a:cs typeface="Verdana" panose="020B0604030504040204" pitchFamily="34" charset="0"/>
              </a:rPr>
              <a:t>This survey aims at  determining the public perception on and approaches to Germany in Turkey. </a:t>
            </a:r>
          </a:p>
        </p:txBody>
      </p:sp>
      <p:sp>
        <p:nvSpPr>
          <p:cNvPr id="14" name="Metin kutusu 13">
            <a:extLst>
              <a:ext uri="{FF2B5EF4-FFF2-40B4-BE49-F238E27FC236}">
                <a16:creationId xmlns:a16="http://schemas.microsoft.com/office/drawing/2014/main" id="{B1CBC866-0FEB-3643-98EB-14D30CB83380}"/>
              </a:ext>
            </a:extLst>
          </p:cNvPr>
          <p:cNvSpPr txBox="1"/>
          <p:nvPr/>
        </p:nvSpPr>
        <p:spPr>
          <a:xfrm>
            <a:off x="9344987" y="424494"/>
            <a:ext cx="2476500" cy="369332"/>
          </a:xfrm>
          <a:prstGeom prst="rect">
            <a:avLst/>
          </a:prstGeom>
          <a:noFill/>
        </p:spPr>
        <p:txBody>
          <a:bodyPr wrap="square" rtlCol="0">
            <a:spAutoFit/>
          </a:bodyPr>
          <a:lstStyle/>
          <a:p>
            <a:pPr algn="r"/>
            <a:r>
              <a:rPr lang="en-US" b="1" dirty="0">
                <a:solidFill>
                  <a:srgbClr val="4472C4"/>
                </a:solidFill>
              </a:rPr>
              <a:t>General Framework </a:t>
            </a:r>
            <a:r>
              <a:rPr lang="en-US" dirty="0">
                <a:solidFill>
                  <a:srgbClr val="FF0000"/>
                </a:solidFill>
              </a:rPr>
              <a:t>(</a:t>
            </a:r>
            <a:r>
              <a:rPr lang="tr-TR" dirty="0">
                <a:solidFill>
                  <a:srgbClr val="FF0000"/>
                </a:solidFill>
              </a:rPr>
              <a:t>3</a:t>
            </a:r>
            <a:r>
              <a:rPr lang="en-US" dirty="0">
                <a:solidFill>
                  <a:srgbClr val="FF0000"/>
                </a:solidFill>
              </a:rPr>
              <a:t>)</a:t>
            </a:r>
          </a:p>
        </p:txBody>
      </p:sp>
    </p:spTree>
    <p:extLst>
      <p:ext uri="{BB962C8B-B14F-4D97-AF65-F5344CB8AC3E}">
        <p14:creationId xmlns:p14="http://schemas.microsoft.com/office/powerpoint/2010/main" val="247985619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763138117"/>
              </p:ext>
            </p:extLst>
          </p:nvPr>
        </p:nvGraphicFramePr>
        <p:xfrm>
          <a:off x="3612066" y="1979854"/>
          <a:ext cx="5004214" cy="447348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3827408" y="1645017"/>
            <a:ext cx="5364935"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How do you think </a:t>
            </a: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the </a:t>
            </a: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German army ranks in the World?</a:t>
            </a:r>
          </a:p>
        </p:txBody>
      </p:sp>
      <p:sp>
        <p:nvSpPr>
          <p:cNvPr id="17" name="Rectangle 10">
            <a:extLst>
              <a:ext uri="{FF2B5EF4-FFF2-40B4-BE49-F238E27FC236}">
                <a16:creationId xmlns:a16="http://schemas.microsoft.com/office/drawing/2014/main" id="{94DF3A14-2885-4D61-BE02-8ED094FF6E9E}"/>
              </a:ext>
            </a:extLst>
          </p:cNvPr>
          <p:cNvSpPr>
            <a:spLocks noChangeArrowheads="1"/>
          </p:cNvSpPr>
          <p:nvPr/>
        </p:nvSpPr>
        <p:spPr bwMode="auto">
          <a:xfrm>
            <a:off x="4043432" y="1259468"/>
            <a:ext cx="5004896"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ea typeface="Verdana" panose="020B0604030504040204" pitchFamily="34" charset="0"/>
                <a:cs typeface="Arial" charset="0"/>
              </a:rPr>
              <a:t>German Army in the World</a:t>
            </a:r>
            <a:endParaRPr lang="tr-TR" dirty="0">
              <a:latin typeface="Verdana" panose="020B0604030504040204" pitchFamily="34" charset="0"/>
              <a:ea typeface="Verdana" panose="020B0604030504040204" pitchFamily="34" charset="0"/>
            </a:endParaRPr>
          </a:p>
        </p:txBody>
      </p:sp>
      <p:sp>
        <p:nvSpPr>
          <p:cNvPr id="7" name="Dikdörtgen 42">
            <a:extLst>
              <a:ext uri="{FF2B5EF4-FFF2-40B4-BE49-F238E27FC236}">
                <a16:creationId xmlns:a16="http://schemas.microsoft.com/office/drawing/2014/main" id="{04812EC7-7FF2-4B24-B9D3-4C0E205C3FD2}"/>
              </a:ext>
            </a:extLst>
          </p:cNvPr>
          <p:cNvSpPr/>
          <p:nvPr/>
        </p:nvSpPr>
        <p:spPr>
          <a:xfrm>
            <a:off x="8922502" y="404076"/>
            <a:ext cx="3052578" cy="369332"/>
          </a:xfrm>
          <a:prstGeom prst="rect">
            <a:avLst/>
          </a:prstGeom>
        </p:spPr>
        <p:txBody>
          <a:bodyPr wrap="square">
            <a:spAutoFit/>
          </a:bodyPr>
          <a:lstStyle/>
          <a:p>
            <a:r>
              <a:rPr lang="en-US" b="1" dirty="0">
                <a:solidFill>
                  <a:srgbClr val="4472C4"/>
                </a:solidFill>
              </a:rPr>
              <a:t>Characteristics of Military </a:t>
            </a:r>
            <a:r>
              <a:rPr lang="en-US" dirty="0">
                <a:solidFill>
                  <a:srgbClr val="FF0000"/>
                </a:solidFill>
              </a:rPr>
              <a:t>(</a:t>
            </a:r>
            <a:r>
              <a:rPr lang="tr-TR" dirty="0">
                <a:solidFill>
                  <a:srgbClr val="FF0000"/>
                </a:solidFill>
              </a:rPr>
              <a:t>2</a:t>
            </a:r>
            <a:r>
              <a:rPr lang="en-US" dirty="0">
                <a:solidFill>
                  <a:srgbClr val="FF0000"/>
                </a:solidFill>
              </a:rPr>
              <a:t>)</a:t>
            </a:r>
          </a:p>
        </p:txBody>
      </p:sp>
      <p:sp>
        <p:nvSpPr>
          <p:cNvPr id="2" name="TextBox 1">
            <a:extLst>
              <a:ext uri="{FF2B5EF4-FFF2-40B4-BE49-F238E27FC236}">
                <a16:creationId xmlns:a16="http://schemas.microsoft.com/office/drawing/2014/main" id="{0094598E-257B-6B46-A6AE-60139C2DE80A}"/>
              </a:ext>
            </a:extLst>
          </p:cNvPr>
          <p:cNvSpPr txBox="1"/>
          <p:nvPr/>
        </p:nvSpPr>
        <p:spPr>
          <a:xfrm>
            <a:off x="9336360" y="4365104"/>
            <a:ext cx="2638720" cy="1954381"/>
          </a:xfrm>
          <a:prstGeom prst="rect">
            <a:avLst/>
          </a:prstGeom>
          <a:noFill/>
        </p:spPr>
        <p:txBody>
          <a:bodyPr wrap="square" rtlCol="0">
            <a:spAutoFit/>
          </a:bodyPr>
          <a:lstStyle/>
          <a:p>
            <a:r>
              <a:rPr lang="en-TR" sz="1100" b="1" dirty="0">
                <a:latin typeface="Verdana" panose="020B0604030504040204" pitchFamily="34" charset="0"/>
                <a:ea typeface="Verdana" panose="020B0604030504040204" pitchFamily="34" charset="0"/>
                <a:cs typeface="Verdana" panose="020B0604030504040204" pitchFamily="34" charset="0"/>
              </a:rPr>
              <a:t>Actual Situation:</a:t>
            </a:r>
          </a:p>
          <a:p>
            <a:pPr marL="171450" indent="-171450">
              <a:buFontTx/>
              <a:buChar char="-"/>
            </a:pPr>
            <a:r>
              <a:rPr lang="en-TR" sz="1100" dirty="0">
                <a:latin typeface="Verdana" panose="020B0604030504040204" pitchFamily="34" charset="0"/>
                <a:ea typeface="Verdana" panose="020B0604030504040204" pitchFamily="34" charset="0"/>
                <a:cs typeface="Verdana" panose="020B0604030504040204" pitchFamily="34" charset="0"/>
              </a:rPr>
              <a:t>7th highest military spending in     2020 (SIPRI 2020)</a:t>
            </a:r>
          </a:p>
          <a:p>
            <a:pPr marL="171450" indent="-171450">
              <a:buFontTx/>
              <a:buChar char="-"/>
            </a:pPr>
            <a:r>
              <a:rPr lang="en-TR" sz="1100" dirty="0">
                <a:latin typeface="Verdana" panose="020B0604030504040204" pitchFamily="34" charset="0"/>
                <a:ea typeface="Verdana" panose="020B0604030504040204" pitchFamily="34" charset="0"/>
                <a:cs typeface="Verdana" panose="020B0604030504040204" pitchFamily="34" charset="0"/>
              </a:rPr>
              <a:t>4th biggest exporter of bigger arms (SIPRI 2021)</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Tx/>
              <a:buChar char="-"/>
            </a:pPr>
            <a:r>
              <a:rPr lang="en-US" sz="1100" dirty="0">
                <a:latin typeface="Verdana" panose="020B0604030504040204" pitchFamily="34" charset="0"/>
                <a:ea typeface="Verdana" panose="020B0604030504040204" pitchFamily="34" charset="0"/>
                <a:cs typeface="Verdana" panose="020B0604030504040204" pitchFamily="34" charset="0"/>
              </a:rPr>
              <a:t>28th in the active military personnel (Global Fire Power)</a:t>
            </a:r>
            <a:endParaRPr lang="tr-TR" sz="1100" dirty="0">
              <a:latin typeface="Verdana" panose="020B0604030504040204" pitchFamily="34" charset="0"/>
              <a:ea typeface="Verdana" panose="020B0604030504040204" pitchFamily="34" charset="0"/>
              <a:cs typeface="Verdana" panose="020B0604030504040204" pitchFamily="34" charset="0"/>
            </a:endParaRPr>
          </a:p>
          <a:p>
            <a:pPr marL="171450" indent="-171450">
              <a:buFontTx/>
              <a:buChar char="-"/>
            </a:pPr>
            <a:r>
              <a:rPr lang="en-US" sz="1100" dirty="0">
                <a:latin typeface="Verdana" panose="020B0604030504040204" pitchFamily="34" charset="0"/>
                <a:ea typeface="Verdana" panose="020B0604030504040204" pitchFamily="34" charset="0"/>
                <a:cs typeface="Verdana" panose="020B0604030504040204" pitchFamily="34" charset="0"/>
              </a:rPr>
              <a:t>48th in total number of military personnel (World Population Review)</a:t>
            </a:r>
            <a:endParaRPr lang="tr-TR" sz="1100" dirty="0">
              <a:latin typeface="Verdana" panose="020B0604030504040204" pitchFamily="34" charset="0"/>
              <a:ea typeface="Verdana" panose="020B0604030504040204" pitchFamily="34" charset="0"/>
              <a:cs typeface="Verdana" panose="020B0604030504040204" pitchFamily="34" charset="0"/>
            </a:endParaRPr>
          </a:p>
          <a:p>
            <a:endParaRPr lang="en-TR" sz="11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 Box 4">
            <a:extLst>
              <a:ext uri="{FF2B5EF4-FFF2-40B4-BE49-F238E27FC236}">
                <a16:creationId xmlns:a16="http://schemas.microsoft.com/office/drawing/2014/main" id="{E15BDBCC-7F1B-C141-AAD4-01F188B2F4D6}"/>
              </a:ext>
            </a:extLst>
          </p:cNvPr>
          <p:cNvSpPr txBox="1">
            <a:spLocks noChangeArrowheads="1"/>
          </p:cNvSpPr>
          <p:nvPr/>
        </p:nvSpPr>
        <p:spPr bwMode="auto">
          <a:xfrm>
            <a:off x="5519936"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80686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solidFill>
                  <a:schemeClr val="bg1"/>
                </a:solidFill>
              </a:rPr>
              <a:t>Economic Dimens</a:t>
            </a:r>
            <a:r>
              <a:rPr lang="tr-TR" dirty="0">
                <a:solidFill>
                  <a:schemeClr val="bg1"/>
                </a:solidFill>
              </a:rPr>
              <a:t>i</a:t>
            </a:r>
            <a:r>
              <a:rPr lang="en-US" dirty="0">
                <a:solidFill>
                  <a:schemeClr val="bg1"/>
                </a:solidFill>
              </a:rPr>
              <a:t>on</a:t>
            </a:r>
          </a:p>
        </p:txBody>
      </p:sp>
    </p:spTree>
    <p:extLst>
      <p:ext uri="{BB962C8B-B14F-4D97-AF65-F5344CB8AC3E}">
        <p14:creationId xmlns:p14="http://schemas.microsoft.com/office/powerpoint/2010/main" val="2330537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682227793"/>
              </p:ext>
            </p:extLst>
          </p:nvPr>
        </p:nvGraphicFramePr>
        <p:xfrm>
          <a:off x="857251" y="1988840"/>
          <a:ext cx="4896544" cy="4500984"/>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996666" y="1196752"/>
            <a:ext cx="5027326"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Most Developed Countries in Europe</a:t>
            </a:r>
            <a:endParaRPr lang="tr-TR" b="1" dirty="0">
              <a:latin typeface="Verdana" panose="020B0604030504040204" pitchFamily="34" charset="0"/>
              <a:ea typeface="Verdana" panose="020B0604030504040204" pitchFamily="34" charset="0"/>
              <a:cs typeface="Arial" charset="0"/>
            </a:endParaRPr>
          </a:p>
        </p:txBody>
      </p:sp>
      <p:sp>
        <p:nvSpPr>
          <p:cNvPr id="6" name="Dikdörtgen 5"/>
          <p:cNvSpPr/>
          <p:nvPr/>
        </p:nvSpPr>
        <p:spPr>
          <a:xfrm>
            <a:off x="6332899" y="1000870"/>
            <a:ext cx="5093576"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Three Most Developed Countries in the World</a:t>
            </a:r>
            <a:endParaRPr lang="tr-TR" b="1" dirty="0">
              <a:latin typeface="Verdana" panose="020B0604030504040204" pitchFamily="34" charset="0"/>
              <a:ea typeface="Verdana" panose="020B0604030504040204" pitchFamily="34" charset="0"/>
              <a:cs typeface="Arial" charset="0"/>
            </a:endParaRPr>
          </a:p>
        </p:txBody>
      </p:sp>
      <p:sp>
        <p:nvSpPr>
          <p:cNvPr id="7"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415480" y="1557953"/>
            <a:ext cx="3960440"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Which country do you think is the economically</a:t>
            </a:r>
          </a:p>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Most developed in Europe? </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Dikdörtgen 7"/>
          <p:cNvSpPr/>
          <p:nvPr/>
        </p:nvSpPr>
        <p:spPr>
          <a:xfrm>
            <a:off x="6792594" y="1578858"/>
            <a:ext cx="4542077"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rPr>
              <a:t>In your opinion, which countries rank the economically most  developed first three countries in the world? </a:t>
            </a:r>
            <a:endParaRPr lang="tr-TR" sz="1100" dirty="0">
              <a:solidFill>
                <a:srgbClr val="FF0000"/>
              </a:solidFill>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4200169935"/>
              </p:ext>
            </p:extLst>
          </p:nvPr>
        </p:nvGraphicFramePr>
        <p:xfrm>
          <a:off x="5303912" y="2015505"/>
          <a:ext cx="5904289" cy="4593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933568337"/>
              </p:ext>
            </p:extLst>
          </p:nvPr>
        </p:nvGraphicFramePr>
        <p:xfrm>
          <a:off x="10846769" y="1988839"/>
          <a:ext cx="487902" cy="4459700"/>
        </p:xfrm>
        <a:graphic>
          <a:graphicData uri="http://schemas.openxmlformats.org/drawingml/2006/table">
            <a:tbl>
              <a:tblPr>
                <a:tableStyleId>{5C22544A-7EE6-4342-B048-85BDC9FD1C3A}</a:tableStyleId>
              </a:tblPr>
              <a:tblGrid>
                <a:gridCol w="487902">
                  <a:extLst>
                    <a:ext uri="{9D8B030D-6E8A-4147-A177-3AD203B41FA5}">
                      <a16:colId xmlns:a16="http://schemas.microsoft.com/office/drawing/2014/main" val="3865387942"/>
                    </a:ext>
                  </a:extLst>
                </a:gridCol>
              </a:tblGrid>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68,9</a:t>
                      </a:r>
                    </a:p>
                  </a:txBody>
                  <a:tcPr marL="7620" marR="7620" marT="7620" marB="0" anchor="ctr">
                    <a:noFill/>
                  </a:tcPr>
                </a:tc>
                <a:extLst>
                  <a:ext uri="{0D108BD9-81ED-4DB2-BD59-A6C34878D82A}">
                    <a16:rowId xmlns:a16="http://schemas.microsoft.com/office/drawing/2014/main" val="4240185623"/>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52,9</a:t>
                      </a:r>
                    </a:p>
                  </a:txBody>
                  <a:tcPr marL="7620" marR="7620" marT="7620" marB="0" anchor="ctr">
                    <a:noFill/>
                  </a:tcPr>
                </a:tc>
                <a:extLst>
                  <a:ext uri="{0D108BD9-81ED-4DB2-BD59-A6C34878D82A}">
                    <a16:rowId xmlns:a16="http://schemas.microsoft.com/office/drawing/2014/main" val="390663382"/>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39,6</a:t>
                      </a:r>
                    </a:p>
                  </a:txBody>
                  <a:tcPr marL="7620" marR="7620" marT="7620" marB="0" anchor="ctr">
                    <a:noFill/>
                  </a:tcPr>
                </a:tc>
                <a:extLst>
                  <a:ext uri="{0D108BD9-81ED-4DB2-BD59-A6C34878D82A}">
                    <a16:rowId xmlns:a16="http://schemas.microsoft.com/office/drawing/2014/main" val="160952254"/>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21,8</a:t>
                      </a:r>
                    </a:p>
                  </a:txBody>
                  <a:tcPr marL="7620" marR="7620" marT="7620" marB="0" anchor="ctr">
                    <a:noFill/>
                  </a:tcPr>
                </a:tc>
                <a:extLst>
                  <a:ext uri="{0D108BD9-81ED-4DB2-BD59-A6C34878D82A}">
                    <a16:rowId xmlns:a16="http://schemas.microsoft.com/office/drawing/2014/main" val="1807394057"/>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21,3</a:t>
                      </a:r>
                    </a:p>
                  </a:txBody>
                  <a:tcPr marL="7620" marR="7620" marT="7620" marB="0" anchor="ctr">
                    <a:noFill/>
                  </a:tcPr>
                </a:tc>
                <a:extLst>
                  <a:ext uri="{0D108BD9-81ED-4DB2-BD59-A6C34878D82A}">
                    <a16:rowId xmlns:a16="http://schemas.microsoft.com/office/drawing/2014/main" val="2076076548"/>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17,2</a:t>
                      </a:r>
                    </a:p>
                  </a:txBody>
                  <a:tcPr marL="7620" marR="7620" marT="7620" marB="0" anchor="ctr">
                    <a:noFill/>
                  </a:tcPr>
                </a:tc>
                <a:extLst>
                  <a:ext uri="{0D108BD9-81ED-4DB2-BD59-A6C34878D82A}">
                    <a16:rowId xmlns:a16="http://schemas.microsoft.com/office/drawing/2014/main" val="1579849627"/>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14,2</a:t>
                      </a:r>
                    </a:p>
                  </a:txBody>
                  <a:tcPr marL="7620" marR="7620" marT="7620" marB="0" anchor="ctr">
                    <a:noFill/>
                  </a:tcPr>
                </a:tc>
                <a:extLst>
                  <a:ext uri="{0D108BD9-81ED-4DB2-BD59-A6C34878D82A}">
                    <a16:rowId xmlns:a16="http://schemas.microsoft.com/office/drawing/2014/main" val="3860892762"/>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12,5</a:t>
                      </a:r>
                    </a:p>
                  </a:txBody>
                  <a:tcPr marL="7620" marR="7620" marT="7620" marB="0" anchor="ctr">
                    <a:noFill/>
                  </a:tcPr>
                </a:tc>
                <a:extLst>
                  <a:ext uri="{0D108BD9-81ED-4DB2-BD59-A6C34878D82A}">
                    <a16:rowId xmlns:a16="http://schemas.microsoft.com/office/drawing/2014/main" val="3579694329"/>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12,4</a:t>
                      </a:r>
                    </a:p>
                  </a:txBody>
                  <a:tcPr marL="7620" marR="7620" marT="7620" marB="0" anchor="ctr">
                    <a:noFill/>
                  </a:tcPr>
                </a:tc>
                <a:extLst>
                  <a:ext uri="{0D108BD9-81ED-4DB2-BD59-A6C34878D82A}">
                    <a16:rowId xmlns:a16="http://schemas.microsoft.com/office/drawing/2014/main" val="4238021513"/>
                  </a:ext>
                </a:extLst>
              </a:tr>
              <a:tr h="445970">
                <a:tc>
                  <a:txBody>
                    <a:bodyPr/>
                    <a:lstStyle/>
                    <a:p>
                      <a:pPr algn="ctr" fontAlgn="b"/>
                      <a:r>
                        <a:rPr lang="tr-TR" sz="900" b="0" i="0" u="none" strike="noStrike" dirty="0">
                          <a:solidFill>
                            <a:schemeClr val="tx1"/>
                          </a:solidFill>
                          <a:effectLst/>
                          <a:latin typeface="Verdana" panose="020B0604030504040204" pitchFamily="34" charset="0"/>
                          <a:ea typeface="Verdana" panose="020B0604030504040204" pitchFamily="34" charset="0"/>
                        </a:rPr>
                        <a:t>11,7</a:t>
                      </a:r>
                    </a:p>
                  </a:txBody>
                  <a:tcPr marL="7620" marR="7620" marT="7620" marB="0" anchor="ctr">
                    <a:noFill/>
                  </a:tcPr>
                </a:tc>
                <a:extLst>
                  <a:ext uri="{0D108BD9-81ED-4DB2-BD59-A6C34878D82A}">
                    <a16:rowId xmlns:a16="http://schemas.microsoft.com/office/drawing/2014/main" val="2009421403"/>
                  </a:ext>
                </a:extLst>
              </a:tr>
            </a:tbl>
          </a:graphicData>
        </a:graphic>
      </p:graphicFrame>
      <p:sp>
        <p:nvSpPr>
          <p:cNvPr id="11" name="Metin kutusu 10"/>
          <p:cNvSpPr txBox="1"/>
          <p:nvPr/>
        </p:nvSpPr>
        <p:spPr>
          <a:xfrm>
            <a:off x="10690566" y="1886635"/>
            <a:ext cx="800307" cy="246221"/>
          </a:xfrm>
          <a:prstGeom prst="rect">
            <a:avLst/>
          </a:prstGeom>
          <a:noFill/>
        </p:spPr>
        <p:txBody>
          <a:bodyPr wrap="square" rtlCol="0">
            <a:spAutoFit/>
          </a:bodyPr>
          <a:lstStyle/>
          <a:p>
            <a:pPr algn="ctr"/>
            <a:r>
              <a:rPr lang="tr-TR" sz="1000" b="1" dirty="0">
                <a:latin typeface="Verdana" panose="020B0604030504040204" pitchFamily="34" charset="0"/>
                <a:ea typeface="Verdana" panose="020B0604030504040204" pitchFamily="34" charset="0"/>
              </a:rPr>
              <a:t>Total</a:t>
            </a:r>
          </a:p>
        </p:txBody>
      </p:sp>
      <p:sp>
        <p:nvSpPr>
          <p:cNvPr id="15" name="Metin kutusu 14"/>
          <p:cNvSpPr txBox="1"/>
          <p:nvPr/>
        </p:nvSpPr>
        <p:spPr>
          <a:xfrm>
            <a:off x="4265113" y="5724981"/>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a:t>
            </a:r>
            <a:r>
              <a:rPr lang="tr-TR" sz="700" dirty="0">
                <a:latin typeface="Verdana" panose="020B0604030504040204" pitchFamily="34" charset="0"/>
                <a:ea typeface="Verdana" panose="020B0604030504040204" pitchFamily="34" charset="0"/>
              </a:rPr>
              <a:t>,</a:t>
            </a:r>
            <a:r>
              <a:rPr lang="en-US" sz="700" dirty="0">
                <a:latin typeface="Verdana" panose="020B0604030504040204" pitchFamily="34" charset="0"/>
                <a:ea typeface="Verdana" panose="020B0604030504040204" pitchFamily="34" charset="0"/>
              </a:rPr>
              <a:t>9 are not listed.</a:t>
            </a:r>
          </a:p>
        </p:txBody>
      </p:sp>
      <p:sp>
        <p:nvSpPr>
          <p:cNvPr id="14" name="Metin kutusu 13"/>
          <p:cNvSpPr txBox="1"/>
          <p:nvPr/>
        </p:nvSpPr>
        <p:spPr>
          <a:xfrm>
            <a:off x="9425715" y="5463371"/>
            <a:ext cx="1038799" cy="415498"/>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with a total of less than 11</a:t>
            </a:r>
            <a:r>
              <a:rPr lang="tr-TR" sz="700" dirty="0">
                <a:latin typeface="Verdana" panose="020B0604030504040204" pitchFamily="34" charset="0"/>
                <a:ea typeface="Verdana" panose="020B0604030504040204" pitchFamily="34" charset="0"/>
              </a:rPr>
              <a:t>,</a:t>
            </a:r>
            <a:r>
              <a:rPr lang="en-US" sz="700" dirty="0">
                <a:latin typeface="Verdana" panose="020B0604030504040204" pitchFamily="34" charset="0"/>
                <a:ea typeface="Verdana" panose="020B0604030504040204" pitchFamily="34" charset="0"/>
              </a:rPr>
              <a:t>7 are not</a:t>
            </a:r>
            <a:endParaRPr lang="tr-TR" sz="700" dirty="0">
              <a:latin typeface="Verdana" panose="020B0604030504040204" pitchFamily="34" charset="0"/>
              <a:ea typeface="Verdana" panose="020B0604030504040204" pitchFamily="34" charset="0"/>
            </a:endParaRPr>
          </a:p>
        </p:txBody>
      </p:sp>
      <p:sp>
        <p:nvSpPr>
          <p:cNvPr id="17" name="Dikdörtgen 42">
            <a:extLst>
              <a:ext uri="{FF2B5EF4-FFF2-40B4-BE49-F238E27FC236}">
                <a16:creationId xmlns:a16="http://schemas.microsoft.com/office/drawing/2014/main" id="{C9312200-ACA4-45E0-9140-372CD61A45D3}"/>
              </a:ext>
            </a:extLst>
          </p:cNvPr>
          <p:cNvSpPr/>
          <p:nvPr/>
        </p:nvSpPr>
        <p:spPr>
          <a:xfrm>
            <a:off x="9425715" y="437610"/>
            <a:ext cx="2568470" cy="369332"/>
          </a:xfrm>
          <a:prstGeom prst="rect">
            <a:avLst/>
          </a:prstGeom>
        </p:spPr>
        <p:txBody>
          <a:bodyPr wrap="square">
            <a:spAutoFit/>
          </a:bodyPr>
          <a:lstStyle/>
          <a:p>
            <a:r>
              <a:rPr lang="en-US" b="1" dirty="0">
                <a:solidFill>
                  <a:srgbClr val="4472C4"/>
                </a:solidFill>
              </a:rPr>
              <a:t>Economic Dimension</a:t>
            </a:r>
            <a:r>
              <a:rPr lang="en-US" dirty="0">
                <a:solidFill>
                  <a:srgbClr val="FF0000"/>
                </a:solidFill>
              </a:rPr>
              <a:t>(1)</a:t>
            </a:r>
          </a:p>
        </p:txBody>
      </p:sp>
      <p:sp>
        <p:nvSpPr>
          <p:cNvPr id="16" name="Text Box 4">
            <a:extLst>
              <a:ext uri="{FF2B5EF4-FFF2-40B4-BE49-F238E27FC236}">
                <a16:creationId xmlns:a16="http://schemas.microsoft.com/office/drawing/2014/main" id="{55F6AB01-A4E8-3743-8CEE-DA8301C3F133}"/>
              </a:ext>
            </a:extLst>
          </p:cNvPr>
          <p:cNvSpPr txBox="1">
            <a:spLocks noChangeArrowheads="1"/>
          </p:cNvSpPr>
          <p:nvPr/>
        </p:nvSpPr>
        <p:spPr bwMode="auto">
          <a:xfrm>
            <a:off x="5663952"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5440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071664" y="1115452"/>
            <a:ext cx="7732514"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Development Level of Germany</a:t>
            </a:r>
          </a:p>
        </p:txBody>
      </p:sp>
      <p:sp>
        <p:nvSpPr>
          <p:cNvPr id="14" name="Dikdörtgen 13"/>
          <p:cNvSpPr/>
          <p:nvPr/>
        </p:nvSpPr>
        <p:spPr>
          <a:xfrm>
            <a:off x="3143672" y="1439198"/>
            <a:ext cx="7644932" cy="261610"/>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rPr>
              <a:t>Could you please indicate how do you evaluate the level of economic development of Germany? </a:t>
            </a:r>
            <a:endParaRPr lang="tr-TR" sz="1100" dirty="0">
              <a:solidFill>
                <a:srgbClr val="FF0000"/>
              </a:solidFill>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Chart 6"/>
          <p:cNvGraphicFramePr/>
          <p:nvPr>
            <p:extLst>
              <p:ext uri="{D42A27DB-BD31-4B8C-83A1-F6EECF244321}">
                <p14:modId xmlns:p14="http://schemas.microsoft.com/office/powerpoint/2010/main" val="713440114"/>
              </p:ext>
            </p:extLst>
          </p:nvPr>
        </p:nvGraphicFramePr>
        <p:xfrm>
          <a:off x="4223792" y="1754303"/>
          <a:ext cx="4361943" cy="4771041"/>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Düz Bağlayıcı 15"/>
          <p:cNvCxnSpPr/>
          <p:nvPr/>
        </p:nvCxnSpPr>
        <p:spPr bwMode="auto">
          <a:xfrm>
            <a:off x="4872224"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7" name="Düz Bağlayıcı 16"/>
          <p:cNvCxnSpPr/>
          <p:nvPr/>
        </p:nvCxnSpPr>
        <p:spPr bwMode="auto">
          <a:xfrm>
            <a:off x="4799856" y="357301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8" name="Oval 17"/>
          <p:cNvSpPr/>
          <p:nvPr/>
        </p:nvSpPr>
        <p:spPr bwMode="auto">
          <a:xfrm>
            <a:off x="8472264" y="368111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9" name="TextBox 5"/>
          <p:cNvSpPr txBox="1"/>
          <p:nvPr/>
        </p:nvSpPr>
        <p:spPr>
          <a:xfrm>
            <a:off x="8400256" y="3790201"/>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83,2</a:t>
            </a:r>
          </a:p>
        </p:txBody>
      </p:sp>
      <p:sp>
        <p:nvSpPr>
          <p:cNvPr id="20" name="Oval 19"/>
          <p:cNvSpPr/>
          <p:nvPr/>
        </p:nvSpPr>
        <p:spPr>
          <a:xfrm>
            <a:off x="8112224" y="229706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1" name="Oval 20"/>
          <p:cNvSpPr/>
          <p:nvPr/>
        </p:nvSpPr>
        <p:spPr>
          <a:xfrm>
            <a:off x="7824192" y="5085256"/>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Dikdörtgen 21"/>
          <p:cNvSpPr/>
          <p:nvPr/>
        </p:nvSpPr>
        <p:spPr>
          <a:xfrm>
            <a:off x="8184232" y="2419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85,7</a:t>
            </a:r>
          </a:p>
        </p:txBody>
      </p:sp>
      <p:sp>
        <p:nvSpPr>
          <p:cNvPr id="23" name="Dikdörtgen 22"/>
          <p:cNvSpPr/>
          <p:nvPr/>
        </p:nvSpPr>
        <p:spPr>
          <a:xfrm>
            <a:off x="7896200" y="5230361"/>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2,5</a:t>
            </a:r>
          </a:p>
        </p:txBody>
      </p:sp>
      <p:sp>
        <p:nvSpPr>
          <p:cNvPr id="24" name="Dikdörtgen 42">
            <a:extLst>
              <a:ext uri="{FF2B5EF4-FFF2-40B4-BE49-F238E27FC236}">
                <a16:creationId xmlns:a16="http://schemas.microsoft.com/office/drawing/2014/main" id="{C9312200-ACA4-45E0-9140-372CD61A45D3}"/>
              </a:ext>
            </a:extLst>
          </p:cNvPr>
          <p:cNvSpPr/>
          <p:nvPr/>
        </p:nvSpPr>
        <p:spPr>
          <a:xfrm>
            <a:off x="9425715" y="437610"/>
            <a:ext cx="2568470" cy="369332"/>
          </a:xfrm>
          <a:prstGeom prst="rect">
            <a:avLst/>
          </a:prstGeom>
        </p:spPr>
        <p:txBody>
          <a:bodyPr wrap="square">
            <a:spAutoFit/>
          </a:bodyPr>
          <a:lstStyle/>
          <a:p>
            <a:r>
              <a:rPr lang="en-US" b="1" dirty="0">
                <a:solidFill>
                  <a:srgbClr val="4472C4"/>
                </a:solidFill>
              </a:rPr>
              <a:t>Economic Dimension</a:t>
            </a:r>
            <a:r>
              <a:rPr lang="en-US" dirty="0">
                <a:solidFill>
                  <a:srgbClr val="FF0000"/>
                </a:solidFill>
              </a:rPr>
              <a:t>(2)</a:t>
            </a:r>
          </a:p>
        </p:txBody>
      </p:sp>
      <p:sp>
        <p:nvSpPr>
          <p:cNvPr id="26" name="Text Box 4">
            <a:extLst>
              <a:ext uri="{FF2B5EF4-FFF2-40B4-BE49-F238E27FC236}">
                <a16:creationId xmlns:a16="http://schemas.microsoft.com/office/drawing/2014/main" id="{17D9940C-49C8-7442-8B10-3761D01A1D5D}"/>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62440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3863449569"/>
              </p:ext>
            </p:extLst>
          </p:nvPr>
        </p:nvGraphicFramePr>
        <p:xfrm>
          <a:off x="500854" y="192870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6"/>
          <p:cNvGraphicFramePr/>
          <p:nvPr>
            <p:extLst>
              <p:ext uri="{D42A27DB-BD31-4B8C-83A1-F6EECF244321}">
                <p14:modId xmlns:p14="http://schemas.microsoft.com/office/powerpoint/2010/main" val="2589796482"/>
              </p:ext>
            </p:extLst>
          </p:nvPr>
        </p:nvGraphicFramePr>
        <p:xfrm>
          <a:off x="4450543" y="1928018"/>
          <a:ext cx="2991600" cy="439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6"/>
          <p:cNvGraphicFramePr/>
          <p:nvPr>
            <p:extLst>
              <p:ext uri="{D42A27DB-BD31-4B8C-83A1-F6EECF244321}">
                <p14:modId xmlns:p14="http://schemas.microsoft.com/office/powerpoint/2010/main" val="1706592553"/>
              </p:ext>
            </p:extLst>
          </p:nvPr>
        </p:nvGraphicFramePr>
        <p:xfrm>
          <a:off x="8358721" y="1928018"/>
          <a:ext cx="2991600" cy="4399200"/>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Düz Bağlayıcı 5"/>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24773"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685225" y="1628815"/>
            <a:ext cx="2933051" cy="600164"/>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How </a:t>
            </a:r>
            <a:r>
              <a:rPr lang="tr-TR"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do </a:t>
            </a: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you evaluate the economic relations between Turkey and Germany 5 years ago? </a:t>
            </a:r>
            <a:endParaRPr lang="en-US"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427484" y="3777475"/>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82767" y="3945427"/>
            <a:ext cx="850256" cy="430887"/>
          </a:xfrm>
          <a:prstGeom prst="rect">
            <a:avLst/>
          </a:prstGeom>
          <a:noFill/>
        </p:spPr>
        <p:txBody>
          <a:bodyPr wrap="square" rtlCol="0">
            <a:spAutoFit/>
          </a:bodyPr>
          <a:lstStyle/>
          <a:p>
            <a:pPr algn="ctr"/>
            <a:r>
              <a:rPr lang="en-US" sz="1100" b="1" dirty="0">
                <a:solidFill>
                  <a:schemeClr val="bg2"/>
                </a:solidFill>
                <a:latin typeface="+mj-lt"/>
              </a:rPr>
              <a:t>NS</a:t>
            </a:r>
          </a:p>
          <a:p>
            <a:pPr algn="ctr"/>
            <a:r>
              <a:rPr lang="en-US" sz="1100" b="1" dirty="0">
                <a:solidFill>
                  <a:schemeClr val="bg2"/>
                </a:solidFill>
                <a:latin typeface="+mj-lt"/>
              </a:rPr>
              <a:t>72,7</a:t>
            </a:r>
          </a:p>
        </p:txBody>
      </p:sp>
      <p:cxnSp>
        <p:nvCxnSpPr>
          <p:cNvPr id="12" name="Düz Bağlayıcı 11"/>
          <p:cNvCxnSpPr/>
          <p:nvPr/>
        </p:nvCxnSpPr>
        <p:spPr bwMode="auto">
          <a:xfrm>
            <a:off x="717296"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087327"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4" name="Oval 13"/>
          <p:cNvSpPr/>
          <p:nvPr/>
        </p:nvSpPr>
        <p:spPr>
          <a:xfrm>
            <a:off x="3087327"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5" name="Dikdörtgen 14"/>
          <p:cNvSpPr/>
          <p:nvPr/>
        </p:nvSpPr>
        <p:spPr>
          <a:xfrm>
            <a:off x="3187021" y="2667426"/>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77,5</a:t>
            </a:r>
          </a:p>
        </p:txBody>
      </p:sp>
      <p:sp>
        <p:nvSpPr>
          <p:cNvPr id="16" name="Dikdörtgen 15"/>
          <p:cNvSpPr/>
          <p:nvPr/>
        </p:nvSpPr>
        <p:spPr>
          <a:xfrm>
            <a:off x="3196453" y="5226109"/>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4,7</a:t>
            </a:r>
          </a:p>
        </p:txBody>
      </p:sp>
      <p:cxnSp>
        <p:nvCxnSpPr>
          <p:cNvPr id="17" name="Düz Bağlayıcı 16"/>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3940346"/>
            <a:ext cx="850256" cy="430887"/>
          </a:xfrm>
          <a:prstGeom prst="rect">
            <a:avLst/>
          </a:prstGeom>
          <a:noFill/>
        </p:spPr>
        <p:txBody>
          <a:bodyPr wrap="square" rtlCol="0">
            <a:spAutoFit/>
          </a:bodyPr>
          <a:lstStyle/>
          <a:p>
            <a:pPr algn="ctr"/>
            <a:r>
              <a:rPr lang="en-US" sz="1100" b="1" dirty="0">
                <a:solidFill>
                  <a:schemeClr val="bg2"/>
                </a:solidFill>
                <a:latin typeface="+mj-lt"/>
              </a:rPr>
              <a:t>NS</a:t>
            </a:r>
          </a:p>
          <a:p>
            <a:pPr algn="ctr"/>
            <a:r>
              <a:rPr lang="en-US" sz="1100" b="1" dirty="0">
                <a:solidFill>
                  <a:schemeClr val="bg2"/>
                </a:solidFill>
                <a:latin typeface="+mj-lt"/>
              </a:rPr>
              <a:t>73,3</a:t>
            </a:r>
          </a:p>
        </p:txBody>
      </p:sp>
      <p:sp>
        <p:nvSpPr>
          <p:cNvPr id="21" name="Oval 20"/>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2" name="Oval 21"/>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3" name="Dikdörtgen 22"/>
          <p:cNvSpPr/>
          <p:nvPr/>
        </p:nvSpPr>
        <p:spPr>
          <a:xfrm>
            <a:off x="7103278" y="266234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77,7</a:t>
            </a:r>
          </a:p>
        </p:txBody>
      </p:sp>
      <p:sp>
        <p:nvSpPr>
          <p:cNvPr id="24" name="Dikdörtgen 23"/>
          <p:cNvSpPr/>
          <p:nvPr/>
        </p:nvSpPr>
        <p:spPr>
          <a:xfrm>
            <a:off x="7112710" y="5221028"/>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4,4</a:t>
            </a:r>
          </a:p>
        </p:txBody>
      </p:sp>
      <p:sp>
        <p:nvSpPr>
          <p:cNvPr id="25" name="Oval 24"/>
          <p:cNvSpPr/>
          <p:nvPr/>
        </p:nvSpPr>
        <p:spPr bwMode="auto">
          <a:xfrm>
            <a:off x="1123130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186584" y="3940346"/>
            <a:ext cx="850256" cy="430887"/>
          </a:xfrm>
          <a:prstGeom prst="rect">
            <a:avLst/>
          </a:prstGeom>
          <a:noFill/>
        </p:spPr>
        <p:txBody>
          <a:bodyPr wrap="square" rtlCol="0">
            <a:spAutoFit/>
          </a:bodyPr>
          <a:lstStyle/>
          <a:p>
            <a:pPr algn="ctr"/>
            <a:r>
              <a:rPr lang="en-US" sz="1100" b="1" dirty="0">
                <a:solidFill>
                  <a:schemeClr val="bg2"/>
                </a:solidFill>
                <a:latin typeface="+mj-lt"/>
              </a:rPr>
              <a:t>NS</a:t>
            </a:r>
          </a:p>
          <a:p>
            <a:pPr algn="ctr"/>
            <a:r>
              <a:rPr lang="en-US" sz="1100" b="1" dirty="0">
                <a:solidFill>
                  <a:schemeClr val="bg2"/>
                </a:solidFill>
                <a:latin typeface="+mj-lt"/>
              </a:rPr>
              <a:t>74,7</a:t>
            </a:r>
          </a:p>
        </p:txBody>
      </p:sp>
      <p:sp>
        <p:nvSpPr>
          <p:cNvPr id="27" name="Oval 26"/>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8" name="Oval 27"/>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9" name="Dikdörtgen 28"/>
          <p:cNvSpPr/>
          <p:nvPr/>
        </p:nvSpPr>
        <p:spPr>
          <a:xfrm>
            <a:off x="10990838" y="266234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79,0</a:t>
            </a:r>
          </a:p>
        </p:txBody>
      </p:sp>
      <p:sp>
        <p:nvSpPr>
          <p:cNvPr id="30" name="Dikdörtgen 29"/>
          <p:cNvSpPr/>
          <p:nvPr/>
        </p:nvSpPr>
        <p:spPr>
          <a:xfrm>
            <a:off x="11000270" y="5221028"/>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4,3</a:t>
            </a:r>
          </a:p>
        </p:txBody>
      </p:sp>
      <p:sp>
        <p:nvSpPr>
          <p:cNvPr id="31" name="Dikdörtgen 30"/>
          <p:cNvSpPr/>
          <p:nvPr/>
        </p:nvSpPr>
        <p:spPr>
          <a:xfrm>
            <a:off x="4151784" y="1701969"/>
            <a:ext cx="3610978"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do </a:t>
            </a: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you evaluate the economic relations between Turkey and Germany today? </a:t>
            </a:r>
          </a:p>
        </p:txBody>
      </p:sp>
      <p:sp>
        <p:nvSpPr>
          <p:cNvPr id="32" name="Dikdörtgen 31"/>
          <p:cNvSpPr/>
          <p:nvPr/>
        </p:nvSpPr>
        <p:spPr>
          <a:xfrm>
            <a:off x="7980282" y="1701726"/>
            <a:ext cx="3778094"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you think the economic relation</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s</a:t>
            </a: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 between Turkey and Germany will be in 5 years? </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23583" y="899428"/>
            <a:ext cx="8572559" cy="369332"/>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Economic Relations between Turkey and Germany</a:t>
            </a:r>
          </a:p>
        </p:txBody>
      </p:sp>
      <p:sp>
        <p:nvSpPr>
          <p:cNvPr id="34" name="Dikdörtgen 33"/>
          <p:cNvSpPr/>
          <p:nvPr/>
        </p:nvSpPr>
        <p:spPr>
          <a:xfrm>
            <a:off x="655771" y="1260736"/>
            <a:ext cx="2697838"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5 Years Ago</a:t>
            </a:r>
            <a:endParaRPr lang="en-US" dirty="0">
              <a:latin typeface="Verdana" panose="020B0604030504040204" pitchFamily="34" charset="0"/>
              <a:ea typeface="Verdana" panose="020B0604030504040204" pitchFamily="34" charset="0"/>
            </a:endParaRPr>
          </a:p>
        </p:txBody>
      </p:sp>
      <p:sp>
        <p:nvSpPr>
          <p:cNvPr id="35" name="Dikdörtgen 34"/>
          <p:cNvSpPr/>
          <p:nvPr/>
        </p:nvSpPr>
        <p:spPr>
          <a:xfrm>
            <a:off x="5009003" y="1259483"/>
            <a:ext cx="2470548"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At Present - 2021</a:t>
            </a:r>
            <a:endParaRPr lang="en-US" dirty="0">
              <a:latin typeface="Verdana" panose="020B0604030504040204" pitchFamily="34" charset="0"/>
              <a:ea typeface="Verdana" panose="020B0604030504040204" pitchFamily="34" charset="0"/>
            </a:endParaRPr>
          </a:p>
        </p:txBody>
      </p:sp>
      <p:sp>
        <p:nvSpPr>
          <p:cNvPr id="36" name="Dikdörtgen 35"/>
          <p:cNvSpPr/>
          <p:nvPr/>
        </p:nvSpPr>
        <p:spPr>
          <a:xfrm>
            <a:off x="9078750" y="1264412"/>
            <a:ext cx="1911101"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5 Years Later</a:t>
            </a:r>
            <a:endParaRPr lang="en-US" dirty="0">
              <a:latin typeface="Verdana" panose="020B0604030504040204" pitchFamily="34" charset="0"/>
              <a:ea typeface="Verdana" panose="020B0604030504040204" pitchFamily="34" charset="0"/>
            </a:endParaRPr>
          </a:p>
        </p:txBody>
      </p:sp>
      <p:sp>
        <p:nvSpPr>
          <p:cNvPr id="39" name="Dikdörtgen 42">
            <a:extLst>
              <a:ext uri="{FF2B5EF4-FFF2-40B4-BE49-F238E27FC236}">
                <a16:creationId xmlns:a16="http://schemas.microsoft.com/office/drawing/2014/main" id="{C9312200-ACA4-45E0-9140-372CD61A45D3}"/>
              </a:ext>
            </a:extLst>
          </p:cNvPr>
          <p:cNvSpPr/>
          <p:nvPr/>
        </p:nvSpPr>
        <p:spPr>
          <a:xfrm>
            <a:off x="9425715" y="437610"/>
            <a:ext cx="2568470" cy="369332"/>
          </a:xfrm>
          <a:prstGeom prst="rect">
            <a:avLst/>
          </a:prstGeom>
        </p:spPr>
        <p:txBody>
          <a:bodyPr wrap="square">
            <a:spAutoFit/>
          </a:bodyPr>
          <a:lstStyle/>
          <a:p>
            <a:r>
              <a:rPr lang="en-US" b="1" dirty="0">
                <a:solidFill>
                  <a:srgbClr val="4472C4"/>
                </a:solidFill>
              </a:rPr>
              <a:t>Economic Dimension</a:t>
            </a:r>
            <a:r>
              <a:rPr lang="en-US" dirty="0">
                <a:solidFill>
                  <a:srgbClr val="FF0000"/>
                </a:solidFill>
              </a:rPr>
              <a:t>(3)</a:t>
            </a:r>
          </a:p>
        </p:txBody>
      </p:sp>
      <p:sp>
        <p:nvSpPr>
          <p:cNvPr id="40" name="Text Box 4">
            <a:extLst>
              <a:ext uri="{FF2B5EF4-FFF2-40B4-BE49-F238E27FC236}">
                <a16:creationId xmlns:a16="http://schemas.microsoft.com/office/drawing/2014/main" id="{ECAAD336-7378-D445-B87F-B4A820EEE457}"/>
              </a:ext>
            </a:extLst>
          </p:cNvPr>
          <p:cNvSpPr txBox="1">
            <a:spLocks noChangeArrowheads="1"/>
          </p:cNvSpPr>
          <p:nvPr/>
        </p:nvSpPr>
        <p:spPr bwMode="auto">
          <a:xfrm>
            <a:off x="5519936"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206042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784464766"/>
              </p:ext>
            </p:extLst>
          </p:nvPr>
        </p:nvGraphicFramePr>
        <p:xfrm>
          <a:off x="3532220" y="2059064"/>
          <a:ext cx="5588116"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836585" y="1703764"/>
            <a:ext cx="9048562" cy="261610"/>
          </a:xfrm>
          <a:prstGeom prst="rect">
            <a:avLst/>
          </a:prstGeom>
          <a:noFill/>
          <a:ln w="9525">
            <a:noFill/>
            <a:miter lim="800000"/>
            <a:headEnd/>
            <a:tailEnd/>
          </a:ln>
        </p:spPr>
        <p:txBody>
          <a:bodyPr wrap="square">
            <a:spAutoFit/>
          </a:bodyPr>
          <a:lstStyle/>
          <a:p>
            <a:pPr algn="ctr"/>
            <a:r>
              <a:rPr lang="en-US" sz="1100" dirty="0">
                <a:solidFill>
                  <a:srgbClr val="FF0000"/>
                </a:solidFill>
              </a:rPr>
              <a:t>You said that the economic relations between Turkey and Germany are not good or moderately good. Why do you think so?</a:t>
            </a:r>
            <a:endParaRPr lang="tr-TR" sz="1100" dirty="0">
              <a:solidFill>
                <a:srgbClr val="FF0000"/>
              </a:solidFill>
            </a:endParaRPr>
          </a:p>
        </p:txBody>
      </p:sp>
      <p:sp>
        <p:nvSpPr>
          <p:cNvPr id="5" name="Rectangle 10">
            <a:extLst>
              <a:ext uri="{FF2B5EF4-FFF2-40B4-BE49-F238E27FC236}">
                <a16:creationId xmlns:a16="http://schemas.microsoft.com/office/drawing/2014/main" id="{94DF3A14-2885-4D61-BE02-8ED094FF6E9E}"/>
              </a:ext>
            </a:extLst>
          </p:cNvPr>
          <p:cNvSpPr>
            <a:spLocks noChangeArrowheads="1"/>
          </p:cNvSpPr>
          <p:nvPr/>
        </p:nvSpPr>
        <p:spPr bwMode="auto">
          <a:xfrm>
            <a:off x="3143672" y="1105580"/>
            <a:ext cx="6192688" cy="646331"/>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rPr>
              <a:t>Reasons for Thinking “economic relations btw Turkey and Germany are not good” (13</a:t>
            </a:r>
            <a:r>
              <a:rPr lang="tr-TR" b="1" dirty="0">
                <a:latin typeface="Verdana" panose="020B0604030504040204" pitchFamily="34" charset="0"/>
              </a:rPr>
              <a:t>,</a:t>
            </a:r>
            <a:r>
              <a:rPr lang="en-US" b="1" dirty="0">
                <a:latin typeface="Verdana" panose="020B0604030504040204" pitchFamily="34" charset="0"/>
              </a:rPr>
              <a:t>8%)</a:t>
            </a:r>
            <a:endParaRPr lang="tr-TR" b="1" dirty="0">
              <a:latin typeface="Verdana" panose="020B0604030504040204" pitchFamily="34" charset="0"/>
            </a:endParaRPr>
          </a:p>
        </p:txBody>
      </p:sp>
      <p:sp>
        <p:nvSpPr>
          <p:cNvPr id="6" name="Text Box 4"/>
          <p:cNvSpPr txBox="1">
            <a:spLocks noChangeArrowheads="1"/>
          </p:cNvSpPr>
          <p:nvPr/>
        </p:nvSpPr>
        <p:spPr bwMode="auto">
          <a:xfrm>
            <a:off x="2960086" y="6535994"/>
            <a:ext cx="975674"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Multiple Response</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11" name="Metin kutusu 10"/>
          <p:cNvSpPr txBox="1"/>
          <p:nvPr/>
        </p:nvSpPr>
        <p:spPr>
          <a:xfrm>
            <a:off x="1991544" y="5679604"/>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0.2 are not</a:t>
            </a:r>
            <a:r>
              <a:rPr lang="tr-TR" sz="700" dirty="0">
                <a:latin typeface="Verdana" panose="020B0604030504040204" pitchFamily="34" charset="0"/>
                <a:ea typeface="Verdana" panose="020B0604030504040204" pitchFamily="34" charset="0"/>
              </a:rPr>
              <a:t> listed.</a:t>
            </a:r>
          </a:p>
        </p:txBody>
      </p:sp>
      <p:sp>
        <p:nvSpPr>
          <p:cNvPr id="9" name="Dikdörtgen 42">
            <a:extLst>
              <a:ext uri="{FF2B5EF4-FFF2-40B4-BE49-F238E27FC236}">
                <a16:creationId xmlns:a16="http://schemas.microsoft.com/office/drawing/2014/main" id="{C9312200-ACA4-45E0-9140-372CD61A45D3}"/>
              </a:ext>
            </a:extLst>
          </p:cNvPr>
          <p:cNvSpPr/>
          <p:nvPr/>
        </p:nvSpPr>
        <p:spPr>
          <a:xfrm>
            <a:off x="9425715" y="437610"/>
            <a:ext cx="2568470" cy="369332"/>
          </a:xfrm>
          <a:prstGeom prst="rect">
            <a:avLst/>
          </a:prstGeom>
        </p:spPr>
        <p:txBody>
          <a:bodyPr wrap="square">
            <a:spAutoFit/>
          </a:bodyPr>
          <a:lstStyle/>
          <a:p>
            <a:r>
              <a:rPr lang="en-US" b="1" dirty="0">
                <a:solidFill>
                  <a:srgbClr val="4472C4"/>
                </a:solidFill>
              </a:rPr>
              <a:t>Economic Dimension</a:t>
            </a:r>
            <a:r>
              <a:rPr lang="en-US" dirty="0">
                <a:solidFill>
                  <a:srgbClr val="FF0000"/>
                </a:solidFill>
              </a:rPr>
              <a:t>(</a:t>
            </a:r>
            <a:r>
              <a:rPr lang="tr-TR" dirty="0">
                <a:solidFill>
                  <a:srgbClr val="FF0000"/>
                </a:solidFill>
              </a:rPr>
              <a:t>4</a:t>
            </a:r>
            <a:r>
              <a:rPr lang="en-US" dirty="0">
                <a:solidFill>
                  <a:srgbClr val="FF0000"/>
                </a:solidFill>
              </a:rPr>
              <a:t>)</a:t>
            </a:r>
          </a:p>
        </p:txBody>
      </p:sp>
      <p:sp>
        <p:nvSpPr>
          <p:cNvPr id="12" name="Text Box 4">
            <a:extLst>
              <a:ext uri="{FF2B5EF4-FFF2-40B4-BE49-F238E27FC236}">
                <a16:creationId xmlns:a16="http://schemas.microsoft.com/office/drawing/2014/main" id="{5D5084E8-DF49-DA43-96D2-810C378C4791}"/>
              </a:ext>
            </a:extLst>
          </p:cNvPr>
          <p:cNvSpPr txBox="1">
            <a:spLocks noChangeArrowheads="1"/>
          </p:cNvSpPr>
          <p:nvPr/>
        </p:nvSpPr>
        <p:spPr bwMode="auto">
          <a:xfrm>
            <a:off x="6578773" y="6453336"/>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50622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073106131"/>
              </p:ext>
            </p:extLst>
          </p:nvPr>
        </p:nvGraphicFramePr>
        <p:xfrm>
          <a:off x="3756082" y="1919652"/>
          <a:ext cx="500421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567608" y="1484784"/>
            <a:ext cx="8156602"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where does Germany rank</a:t>
            </a:r>
            <a:r>
              <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Turkey’s total trade?</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10">
            <a:extLst>
              <a:ext uri="{FF2B5EF4-FFF2-40B4-BE49-F238E27FC236}">
                <a16:creationId xmlns:a16="http://schemas.microsoft.com/office/drawing/2014/main" id="{94DF3A14-2885-4D61-BE02-8ED094FF6E9E}"/>
              </a:ext>
            </a:extLst>
          </p:cNvPr>
          <p:cNvSpPr>
            <a:spLocks noChangeArrowheads="1"/>
          </p:cNvSpPr>
          <p:nvPr/>
        </p:nvSpPr>
        <p:spPr bwMode="auto">
          <a:xfrm>
            <a:off x="3143672" y="1116033"/>
            <a:ext cx="6624736"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rPr>
              <a:t>Germany in Turkey's Total Trade</a:t>
            </a:r>
            <a:endParaRPr lang="tr-TR" b="1" dirty="0">
              <a:latin typeface="Verdana" panose="020B0604030504040204" pitchFamily="34" charset="0"/>
            </a:endParaRPr>
          </a:p>
        </p:txBody>
      </p:sp>
      <p:sp>
        <p:nvSpPr>
          <p:cNvPr id="11" name="Dikdörtgen 42">
            <a:extLst>
              <a:ext uri="{FF2B5EF4-FFF2-40B4-BE49-F238E27FC236}">
                <a16:creationId xmlns:a16="http://schemas.microsoft.com/office/drawing/2014/main" id="{C9312200-ACA4-45E0-9140-372CD61A45D3}"/>
              </a:ext>
            </a:extLst>
          </p:cNvPr>
          <p:cNvSpPr/>
          <p:nvPr/>
        </p:nvSpPr>
        <p:spPr>
          <a:xfrm>
            <a:off x="9425715" y="437610"/>
            <a:ext cx="2568470" cy="369332"/>
          </a:xfrm>
          <a:prstGeom prst="rect">
            <a:avLst/>
          </a:prstGeom>
        </p:spPr>
        <p:txBody>
          <a:bodyPr wrap="square">
            <a:spAutoFit/>
          </a:bodyPr>
          <a:lstStyle/>
          <a:p>
            <a:r>
              <a:rPr lang="en-US" b="1" dirty="0">
                <a:solidFill>
                  <a:srgbClr val="4472C4"/>
                </a:solidFill>
              </a:rPr>
              <a:t>Economic Dimension</a:t>
            </a:r>
            <a:r>
              <a:rPr lang="en-US" dirty="0">
                <a:solidFill>
                  <a:srgbClr val="FF0000"/>
                </a:solidFill>
              </a:rPr>
              <a:t>(</a:t>
            </a:r>
            <a:r>
              <a:rPr lang="tr-TR" dirty="0">
                <a:solidFill>
                  <a:srgbClr val="FF0000"/>
                </a:solidFill>
              </a:rPr>
              <a:t>5</a:t>
            </a:r>
            <a:r>
              <a:rPr lang="en-US" dirty="0">
                <a:solidFill>
                  <a:srgbClr val="FF0000"/>
                </a:solidFill>
              </a:rPr>
              <a:t>)</a:t>
            </a:r>
          </a:p>
        </p:txBody>
      </p:sp>
      <p:sp>
        <p:nvSpPr>
          <p:cNvPr id="12" name="Text Box 4">
            <a:extLst>
              <a:ext uri="{FF2B5EF4-FFF2-40B4-BE49-F238E27FC236}">
                <a16:creationId xmlns:a16="http://schemas.microsoft.com/office/drawing/2014/main" id="{61D51752-529D-D048-ABDA-56AAB98B734E}"/>
              </a:ext>
            </a:extLst>
          </p:cNvPr>
          <p:cNvSpPr txBox="1">
            <a:spLocks noChangeArrowheads="1"/>
          </p:cNvSpPr>
          <p:nvPr/>
        </p:nvSpPr>
        <p:spPr bwMode="auto">
          <a:xfrm>
            <a:off x="5519936"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613508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4077421950"/>
              </p:ext>
            </p:extLst>
          </p:nvPr>
        </p:nvGraphicFramePr>
        <p:xfrm>
          <a:off x="270285" y="1998320"/>
          <a:ext cx="5588116" cy="45270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970431" y="1443554"/>
            <a:ext cx="4961786"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What is the first phrase that comes to your mind when you see the phrase "Made in Germany"?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10">
            <a:extLst>
              <a:ext uri="{FF2B5EF4-FFF2-40B4-BE49-F238E27FC236}">
                <a16:creationId xmlns:a16="http://schemas.microsoft.com/office/drawing/2014/main" id="{94DF3A14-2885-4D61-BE02-8ED094FF6E9E}"/>
              </a:ext>
            </a:extLst>
          </p:cNvPr>
          <p:cNvSpPr>
            <a:spLocks noChangeArrowheads="1"/>
          </p:cNvSpPr>
          <p:nvPr/>
        </p:nvSpPr>
        <p:spPr bwMode="auto">
          <a:xfrm>
            <a:off x="780973" y="1074222"/>
            <a:ext cx="5557171" cy="369332"/>
          </a:xfrm>
          <a:prstGeom prst="rect">
            <a:avLst/>
          </a:prstGeom>
          <a:noFill/>
          <a:ln w="9525">
            <a:noFill/>
            <a:miter lim="800000"/>
            <a:headEnd/>
            <a:tailEnd/>
          </a:ln>
        </p:spPr>
        <p:txBody>
          <a:bodyPr wrap="square">
            <a:spAutoFit/>
          </a:bodyPr>
          <a:lstStyle/>
          <a:p>
            <a:pPr lvl="0" algn="ctr">
              <a:spcBef>
                <a:spcPts val="0"/>
              </a:spcBef>
              <a:defRPr/>
            </a:pPr>
            <a:r>
              <a:rPr lang="tr-TR" b="1" dirty="0">
                <a:latin typeface="Verdana" panose="020B0604030504040204" pitchFamily="34" charset="0"/>
              </a:rPr>
              <a:t>‘Made in Germany’ - Association</a:t>
            </a:r>
            <a:endParaRPr lang="tr-TR" dirty="0">
              <a:latin typeface="Verdana" panose="020B0604030504040204" pitchFamily="34" charset="0"/>
            </a:endParaRPr>
          </a:p>
        </p:txBody>
      </p:sp>
      <p:sp>
        <p:nvSpPr>
          <p:cNvPr id="6" name="Text Box 7"/>
          <p:cNvSpPr txBox="1">
            <a:spLocks noChangeArrowheads="1"/>
          </p:cNvSpPr>
          <p:nvPr/>
        </p:nvSpPr>
        <p:spPr bwMode="auto">
          <a:xfrm>
            <a:off x="6240016" y="1038127"/>
            <a:ext cx="5544616"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Confidence in the Quality of </a:t>
            </a:r>
            <a:r>
              <a:rPr lang="tr-TR" b="1" dirty="0">
                <a:latin typeface="Verdana" panose="020B0604030504040204" pitchFamily="34" charset="0"/>
                <a:ea typeface="Verdana" panose="020B0604030504040204" pitchFamily="34" charset="0"/>
                <a:cs typeface="Arial" charset="0"/>
              </a:rPr>
              <a:t>‘Made in Germany’</a:t>
            </a:r>
            <a:endParaRPr lang="en-US" b="1" dirty="0">
              <a:latin typeface="Verdana" panose="020B0604030504040204" pitchFamily="34" charset="0"/>
              <a:ea typeface="Verdana" panose="020B0604030504040204" pitchFamily="34" charset="0"/>
              <a:cs typeface="Arial" charset="0"/>
            </a:endParaRPr>
          </a:p>
        </p:txBody>
      </p:sp>
      <p:graphicFrame>
        <p:nvGraphicFramePr>
          <p:cNvPr id="7" name="Chart 6"/>
          <p:cNvGraphicFramePr/>
          <p:nvPr>
            <p:extLst>
              <p:ext uri="{D42A27DB-BD31-4B8C-83A1-F6EECF244321}">
                <p14:modId xmlns:p14="http://schemas.microsoft.com/office/powerpoint/2010/main" val="4079327894"/>
              </p:ext>
            </p:extLst>
          </p:nvPr>
        </p:nvGraphicFramePr>
        <p:xfrm>
          <a:off x="6774617" y="1887070"/>
          <a:ext cx="4361943" cy="478229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Düz Bağlayıcı 7"/>
          <p:cNvCxnSpPr/>
          <p:nvPr/>
        </p:nvCxnSpPr>
        <p:spPr bwMode="auto">
          <a:xfrm>
            <a:off x="7248488" y="465313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9" name="Düz Bağlayıcı 8"/>
          <p:cNvCxnSpPr/>
          <p:nvPr/>
        </p:nvCxnSpPr>
        <p:spPr bwMode="auto">
          <a:xfrm>
            <a:off x="7248488" y="378904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10763069" y="3897136"/>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10718352" y="4078233"/>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92,5</a:t>
            </a:r>
          </a:p>
        </p:txBody>
      </p:sp>
      <p:sp>
        <p:nvSpPr>
          <p:cNvPr id="12" name="Oval 11"/>
          <p:cNvSpPr/>
          <p:nvPr/>
        </p:nvSpPr>
        <p:spPr>
          <a:xfrm>
            <a:off x="10422912" y="229706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3" name="Oval 12"/>
          <p:cNvSpPr/>
          <p:nvPr/>
        </p:nvSpPr>
        <p:spPr>
          <a:xfrm>
            <a:off x="10422912" y="5301280"/>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Dikdörtgen 13"/>
          <p:cNvSpPr/>
          <p:nvPr/>
        </p:nvSpPr>
        <p:spPr>
          <a:xfrm>
            <a:off x="10488141" y="241910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94,5</a:t>
            </a:r>
          </a:p>
        </p:txBody>
      </p:sp>
      <p:sp>
        <p:nvSpPr>
          <p:cNvPr id="15" name="Dikdörtgen 14"/>
          <p:cNvSpPr/>
          <p:nvPr/>
        </p:nvSpPr>
        <p:spPr>
          <a:xfrm>
            <a:off x="10502383" y="5446385"/>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2,0</a:t>
            </a:r>
          </a:p>
        </p:txBody>
      </p:sp>
      <p:sp>
        <p:nvSpPr>
          <p:cNvPr id="16" name="Dikdörtgen 15"/>
          <p:cNvSpPr/>
          <p:nvPr/>
        </p:nvSpPr>
        <p:spPr>
          <a:xfrm>
            <a:off x="6393123" y="1566232"/>
            <a:ext cx="5196792"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Could you please tell how much you trust the quality of German product</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s</a:t>
            </a: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 </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8" name="Text Box 4"/>
          <p:cNvSpPr txBox="1">
            <a:spLocks noChangeArrowheads="1"/>
          </p:cNvSpPr>
          <p:nvPr/>
        </p:nvSpPr>
        <p:spPr bwMode="auto">
          <a:xfrm>
            <a:off x="2960084" y="6424226"/>
            <a:ext cx="975676"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solidFill>
                  <a:srgbClr val="FFFFFF">
                    <a:lumMod val="50000"/>
                  </a:srgbClr>
                </a:solidFill>
                <a:latin typeface="+mj-lt"/>
                <a:cs typeface="Arial" pitchFamily="34" charset="0"/>
              </a:rPr>
              <a:t>Multiple Response</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19" name="Metin kutusu 18"/>
          <p:cNvSpPr txBox="1"/>
          <p:nvPr/>
        </p:nvSpPr>
        <p:spPr>
          <a:xfrm>
            <a:off x="4253196" y="5517232"/>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a:t>
            </a:r>
            <a:r>
              <a:rPr lang="tr-TR" sz="700" dirty="0">
                <a:latin typeface="Verdana" panose="020B0604030504040204" pitchFamily="34" charset="0"/>
                <a:ea typeface="Verdana" panose="020B0604030504040204" pitchFamily="34" charset="0"/>
              </a:rPr>
              <a:t>,</a:t>
            </a:r>
            <a:r>
              <a:rPr lang="en-US" sz="700" dirty="0">
                <a:latin typeface="Verdana" panose="020B0604030504040204" pitchFamily="34" charset="0"/>
                <a:ea typeface="Verdana" panose="020B0604030504040204" pitchFamily="34" charset="0"/>
              </a:rPr>
              <a:t>6 are not</a:t>
            </a:r>
            <a:r>
              <a:rPr lang="tr-TR" sz="700" dirty="0">
                <a:latin typeface="Verdana" panose="020B0604030504040204" pitchFamily="34" charset="0"/>
                <a:ea typeface="Verdana" panose="020B0604030504040204" pitchFamily="34" charset="0"/>
              </a:rPr>
              <a:t> listed.</a:t>
            </a:r>
          </a:p>
        </p:txBody>
      </p:sp>
      <p:sp>
        <p:nvSpPr>
          <p:cNvPr id="20" name="Dikdörtgen 19">
            <a:extLst>
              <a:ext uri="{FF2B5EF4-FFF2-40B4-BE49-F238E27FC236}">
                <a16:creationId xmlns:a16="http://schemas.microsoft.com/office/drawing/2014/main" id="{4920F891-BCD0-4633-8734-1FDFFAA61B8D}"/>
              </a:ext>
            </a:extLst>
          </p:cNvPr>
          <p:cNvSpPr/>
          <p:nvPr/>
        </p:nvSpPr>
        <p:spPr>
          <a:xfrm>
            <a:off x="4253196" y="4870901"/>
            <a:ext cx="1197640" cy="415498"/>
          </a:xfrm>
          <a:prstGeom prst="rect">
            <a:avLst/>
          </a:prstGeom>
        </p:spPr>
        <p:txBody>
          <a:bodyPr wrap="square">
            <a:spAutoFit/>
          </a:bodyPr>
          <a:lstStyle/>
          <a:p>
            <a:r>
              <a:rPr lang="en-US" sz="700" dirty="0">
                <a:latin typeface="Verdana" panose="020B0604030504040204" pitchFamily="34" charset="0"/>
                <a:ea typeface="Verdana" panose="020B0604030504040204" pitchFamily="34" charset="0"/>
              </a:rPr>
              <a:t>Those who do not have any connotations; </a:t>
            </a:r>
            <a:r>
              <a:rPr lang="en-US" sz="700" b="1" dirty="0">
                <a:latin typeface="Verdana" panose="020B0604030504040204" pitchFamily="34" charset="0"/>
                <a:ea typeface="Verdana" panose="020B0604030504040204" pitchFamily="34" charset="0"/>
              </a:rPr>
              <a:t>5</a:t>
            </a:r>
            <a:r>
              <a:rPr lang="tr-TR" sz="700" b="1" dirty="0">
                <a:latin typeface="Verdana" panose="020B0604030504040204" pitchFamily="34" charset="0"/>
                <a:ea typeface="Verdana" panose="020B0604030504040204" pitchFamily="34" charset="0"/>
              </a:rPr>
              <a:t>,</a:t>
            </a:r>
            <a:r>
              <a:rPr lang="en-US" sz="700" b="1" dirty="0">
                <a:latin typeface="Verdana" panose="020B0604030504040204" pitchFamily="34" charset="0"/>
                <a:ea typeface="Verdana" panose="020B0604030504040204" pitchFamily="34" charset="0"/>
              </a:rPr>
              <a:t>9%</a:t>
            </a:r>
            <a:endParaRPr lang="tr-TR" sz="700" b="1" dirty="0">
              <a:latin typeface="Verdana" panose="020B0604030504040204" pitchFamily="34" charset="0"/>
              <a:ea typeface="Verdana" panose="020B0604030504040204" pitchFamily="34" charset="0"/>
            </a:endParaRPr>
          </a:p>
        </p:txBody>
      </p:sp>
      <p:sp>
        <p:nvSpPr>
          <p:cNvPr id="21" name="Dikdörtgen 42">
            <a:extLst>
              <a:ext uri="{FF2B5EF4-FFF2-40B4-BE49-F238E27FC236}">
                <a16:creationId xmlns:a16="http://schemas.microsoft.com/office/drawing/2014/main" id="{C9312200-ACA4-45E0-9140-372CD61A45D3}"/>
              </a:ext>
            </a:extLst>
          </p:cNvPr>
          <p:cNvSpPr/>
          <p:nvPr/>
        </p:nvSpPr>
        <p:spPr>
          <a:xfrm>
            <a:off x="9425715" y="437610"/>
            <a:ext cx="2568470" cy="369332"/>
          </a:xfrm>
          <a:prstGeom prst="rect">
            <a:avLst/>
          </a:prstGeom>
        </p:spPr>
        <p:txBody>
          <a:bodyPr wrap="square">
            <a:spAutoFit/>
          </a:bodyPr>
          <a:lstStyle/>
          <a:p>
            <a:r>
              <a:rPr lang="en-US" b="1" dirty="0">
                <a:solidFill>
                  <a:srgbClr val="4472C4"/>
                </a:solidFill>
              </a:rPr>
              <a:t>Economic Dimension</a:t>
            </a:r>
            <a:r>
              <a:rPr lang="en-US" dirty="0">
                <a:solidFill>
                  <a:srgbClr val="FF0000"/>
                </a:solidFill>
              </a:rPr>
              <a:t>(</a:t>
            </a:r>
            <a:r>
              <a:rPr lang="tr-TR" dirty="0">
                <a:solidFill>
                  <a:srgbClr val="FF0000"/>
                </a:solidFill>
              </a:rPr>
              <a:t>6</a:t>
            </a:r>
            <a:r>
              <a:rPr lang="en-US" dirty="0">
                <a:solidFill>
                  <a:srgbClr val="FF0000"/>
                </a:solidFill>
              </a:rPr>
              <a:t>)</a:t>
            </a:r>
          </a:p>
        </p:txBody>
      </p:sp>
      <p:sp>
        <p:nvSpPr>
          <p:cNvPr id="22" name="Text Box 4">
            <a:extLst>
              <a:ext uri="{FF2B5EF4-FFF2-40B4-BE49-F238E27FC236}">
                <a16:creationId xmlns:a16="http://schemas.microsoft.com/office/drawing/2014/main" id="{53993FAE-ACAD-5A4D-ACB8-24868C7FB6AD}"/>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194842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Business Dimension</a:t>
            </a:r>
          </a:p>
        </p:txBody>
      </p:sp>
    </p:spTree>
    <p:extLst>
      <p:ext uri="{BB962C8B-B14F-4D97-AF65-F5344CB8AC3E}">
        <p14:creationId xmlns:p14="http://schemas.microsoft.com/office/powerpoint/2010/main" val="332478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1157749453"/>
              </p:ext>
            </p:extLst>
          </p:nvPr>
        </p:nvGraphicFramePr>
        <p:xfrm>
          <a:off x="500854" y="219952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6"/>
          <p:cNvGraphicFramePr/>
          <p:nvPr>
            <p:extLst>
              <p:ext uri="{D42A27DB-BD31-4B8C-83A1-F6EECF244321}">
                <p14:modId xmlns:p14="http://schemas.microsoft.com/office/powerpoint/2010/main" val="3648164288"/>
              </p:ext>
            </p:extLst>
          </p:nvPr>
        </p:nvGraphicFramePr>
        <p:xfrm>
          <a:off x="4450543" y="2126144"/>
          <a:ext cx="2991600" cy="439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6"/>
          <p:cNvGraphicFramePr/>
          <p:nvPr>
            <p:extLst>
              <p:ext uri="{D42A27DB-BD31-4B8C-83A1-F6EECF244321}">
                <p14:modId xmlns:p14="http://schemas.microsoft.com/office/powerpoint/2010/main" val="4240807410"/>
              </p:ext>
            </p:extLst>
          </p:nvPr>
        </p:nvGraphicFramePr>
        <p:xfrm>
          <a:off x="8358721" y="1928018"/>
          <a:ext cx="2991600" cy="4399200"/>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Düz Bağlayıcı 5"/>
          <p:cNvCxnSpPr/>
          <p:nvPr/>
        </p:nvCxnSpPr>
        <p:spPr bwMode="auto">
          <a:xfrm>
            <a:off x="4523221" y="389726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17296" y="3940346"/>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205480" y="1676708"/>
            <a:ext cx="3514256" cy="600164"/>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When you think about business relations, how were the relations between Turkey and Germany 5 years ago?</a:t>
            </a:r>
            <a:endParaRPr lang="tr-TR"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427484" y="3777475"/>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82767" y="3945427"/>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79,5</a:t>
            </a:r>
          </a:p>
        </p:txBody>
      </p:sp>
      <p:cxnSp>
        <p:nvCxnSpPr>
          <p:cNvPr id="12" name="Düz Bağlayıcı 11"/>
          <p:cNvCxnSpPr/>
          <p:nvPr/>
        </p:nvCxnSpPr>
        <p:spPr bwMode="auto">
          <a:xfrm>
            <a:off x="717296" y="472514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087327"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4" name="Oval 13"/>
          <p:cNvSpPr/>
          <p:nvPr/>
        </p:nvSpPr>
        <p:spPr>
          <a:xfrm>
            <a:off x="3087327" y="5117553"/>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5" name="Dikdörtgen 14"/>
          <p:cNvSpPr/>
          <p:nvPr/>
        </p:nvSpPr>
        <p:spPr>
          <a:xfrm>
            <a:off x="3152556" y="2667426"/>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81,6</a:t>
            </a:r>
          </a:p>
        </p:txBody>
      </p:sp>
      <p:sp>
        <p:nvSpPr>
          <p:cNvPr id="16" name="Dikdörtgen 15"/>
          <p:cNvSpPr/>
          <p:nvPr/>
        </p:nvSpPr>
        <p:spPr>
          <a:xfrm>
            <a:off x="3166798" y="522610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2,1</a:t>
            </a:r>
          </a:p>
        </p:txBody>
      </p:sp>
      <p:cxnSp>
        <p:nvCxnSpPr>
          <p:cNvPr id="17" name="Düz Bağlayıcı 16"/>
          <p:cNvCxnSpPr/>
          <p:nvPr/>
        </p:nvCxnSpPr>
        <p:spPr bwMode="auto">
          <a:xfrm>
            <a:off x="4551655" y="4715396"/>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3940346"/>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76,3</a:t>
            </a:r>
          </a:p>
        </p:txBody>
      </p:sp>
      <p:sp>
        <p:nvSpPr>
          <p:cNvPr id="21" name="Oval 20"/>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2" name="Oval 21"/>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3" name="Dikdörtgen 22"/>
          <p:cNvSpPr/>
          <p:nvPr/>
        </p:nvSpPr>
        <p:spPr>
          <a:xfrm>
            <a:off x="706881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80,1</a:t>
            </a:r>
          </a:p>
        </p:txBody>
      </p:sp>
      <p:sp>
        <p:nvSpPr>
          <p:cNvPr id="24" name="Dikdörtgen 23"/>
          <p:cNvSpPr/>
          <p:nvPr/>
        </p:nvSpPr>
        <p:spPr>
          <a:xfrm>
            <a:off x="708305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3,8</a:t>
            </a:r>
          </a:p>
        </p:txBody>
      </p:sp>
      <p:sp>
        <p:nvSpPr>
          <p:cNvPr id="25" name="Oval 24"/>
          <p:cNvSpPr/>
          <p:nvPr/>
        </p:nvSpPr>
        <p:spPr bwMode="auto">
          <a:xfrm>
            <a:off x="11231301" y="377239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186584" y="3940346"/>
            <a:ext cx="850256" cy="430887"/>
          </a:xfrm>
          <a:prstGeom prst="rect">
            <a:avLst/>
          </a:prstGeom>
          <a:noFill/>
        </p:spPr>
        <p:txBody>
          <a:bodyPr wrap="square" rtlCol="0">
            <a:spAutoFit/>
          </a:bodyPr>
          <a:lstStyle/>
          <a:p>
            <a:pPr algn="ctr"/>
            <a:r>
              <a:rPr lang="tr-TR" sz="1100" b="1" dirty="0">
                <a:solidFill>
                  <a:srgbClr val="FF0000"/>
                </a:solidFill>
                <a:latin typeface="+mj-lt"/>
              </a:rPr>
              <a:t>NS</a:t>
            </a:r>
          </a:p>
          <a:p>
            <a:pPr algn="ctr"/>
            <a:r>
              <a:rPr lang="tr-TR" sz="1100" b="1" dirty="0">
                <a:solidFill>
                  <a:srgbClr val="FF0000"/>
                </a:solidFill>
                <a:latin typeface="+mj-lt"/>
              </a:rPr>
              <a:t>79,1</a:t>
            </a:r>
          </a:p>
        </p:txBody>
      </p:sp>
      <p:sp>
        <p:nvSpPr>
          <p:cNvPr id="27" name="Oval 26"/>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8" name="Oval 27"/>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29" name="Dikdörtgen 28"/>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82,3</a:t>
            </a:r>
          </a:p>
        </p:txBody>
      </p:sp>
      <p:sp>
        <p:nvSpPr>
          <p:cNvPr id="30" name="Dikdörtgen 29"/>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3,2</a:t>
            </a:r>
          </a:p>
        </p:txBody>
      </p:sp>
      <p:sp>
        <p:nvSpPr>
          <p:cNvPr id="31" name="Dikdörtgen 30"/>
          <p:cNvSpPr/>
          <p:nvPr/>
        </p:nvSpPr>
        <p:spPr>
          <a:xfrm>
            <a:off x="4173548" y="1676708"/>
            <a:ext cx="3610978" cy="600164"/>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When you think about business </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r</a:t>
            </a: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elations, how are the relations between Turkey and Germany now?</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2" name="Dikdörtgen 31"/>
          <p:cNvSpPr/>
          <p:nvPr/>
        </p:nvSpPr>
        <p:spPr>
          <a:xfrm>
            <a:off x="7944581" y="1676708"/>
            <a:ext cx="4092259"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When you think about business relations, </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a:t>
            </a: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 will the relations between Turkey and Germany be in 5 years?</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2210954" y="940658"/>
            <a:ext cx="8572559" cy="369332"/>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Business Relations between Turkey and Germany</a:t>
            </a:r>
          </a:p>
        </p:txBody>
      </p:sp>
      <p:sp>
        <p:nvSpPr>
          <p:cNvPr id="34" name="Dikdörtgen 33"/>
          <p:cNvSpPr/>
          <p:nvPr/>
        </p:nvSpPr>
        <p:spPr>
          <a:xfrm>
            <a:off x="661858" y="1321023"/>
            <a:ext cx="2697838" cy="369332"/>
          </a:xfrm>
          <a:prstGeom prst="rect">
            <a:avLst/>
          </a:prstGeom>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5 Years Ago</a:t>
            </a:r>
            <a:endParaRPr lang="tr-TR" dirty="0">
              <a:latin typeface="Verdana" panose="020B0604030504040204" pitchFamily="34" charset="0"/>
              <a:ea typeface="Verdana" panose="020B0604030504040204" pitchFamily="34" charset="0"/>
            </a:endParaRPr>
          </a:p>
        </p:txBody>
      </p:sp>
      <p:sp>
        <p:nvSpPr>
          <p:cNvPr id="35" name="Dikdörtgen 34"/>
          <p:cNvSpPr/>
          <p:nvPr/>
        </p:nvSpPr>
        <p:spPr>
          <a:xfrm>
            <a:off x="4936769" y="1311474"/>
            <a:ext cx="2313454"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At Present-2021</a:t>
            </a:r>
            <a:endParaRPr lang="tr-TR" dirty="0">
              <a:latin typeface="Verdana" panose="020B0604030504040204" pitchFamily="34" charset="0"/>
              <a:ea typeface="Verdana" panose="020B0604030504040204" pitchFamily="34" charset="0"/>
            </a:endParaRPr>
          </a:p>
        </p:txBody>
      </p:sp>
      <p:sp>
        <p:nvSpPr>
          <p:cNvPr id="36" name="Dikdörtgen 35"/>
          <p:cNvSpPr/>
          <p:nvPr/>
        </p:nvSpPr>
        <p:spPr>
          <a:xfrm>
            <a:off x="8900128" y="1307376"/>
            <a:ext cx="1911101" cy="369332"/>
          </a:xfrm>
          <a:prstGeom prst="rect">
            <a:avLst/>
          </a:prstGeom>
        </p:spPr>
        <p:txBody>
          <a:bodyPr wrap="none">
            <a:spAutoFit/>
          </a:bodyPr>
          <a:lstStyle/>
          <a:p>
            <a:r>
              <a:rPr lang="tr-TR" b="1" dirty="0">
                <a:latin typeface="Verdana" panose="020B0604030504040204" pitchFamily="34" charset="0"/>
                <a:ea typeface="Verdana" panose="020B0604030504040204" pitchFamily="34" charset="0"/>
                <a:cs typeface="Arial" charset="0"/>
              </a:rPr>
              <a:t>5 Years Later</a:t>
            </a:r>
            <a:endParaRPr lang="tr-TR" dirty="0">
              <a:latin typeface="Verdana" panose="020B0604030504040204" pitchFamily="34" charset="0"/>
              <a:ea typeface="Verdana" panose="020B0604030504040204" pitchFamily="34" charset="0"/>
            </a:endParaRPr>
          </a:p>
        </p:txBody>
      </p:sp>
      <p:sp>
        <p:nvSpPr>
          <p:cNvPr id="39" name="Dikdörtgen 42">
            <a:extLst>
              <a:ext uri="{FF2B5EF4-FFF2-40B4-BE49-F238E27FC236}">
                <a16:creationId xmlns:a16="http://schemas.microsoft.com/office/drawing/2014/main" id="{FFCC697C-C7FE-48B6-910B-E553308B5D46}"/>
              </a:ext>
            </a:extLst>
          </p:cNvPr>
          <p:cNvSpPr/>
          <p:nvPr/>
        </p:nvSpPr>
        <p:spPr>
          <a:xfrm>
            <a:off x="9552384" y="432551"/>
            <a:ext cx="2376264" cy="369332"/>
          </a:xfrm>
          <a:prstGeom prst="rect">
            <a:avLst/>
          </a:prstGeom>
        </p:spPr>
        <p:txBody>
          <a:bodyPr wrap="square">
            <a:spAutoFit/>
          </a:bodyPr>
          <a:lstStyle/>
          <a:p>
            <a:r>
              <a:rPr lang="en-US" b="1" dirty="0">
                <a:solidFill>
                  <a:srgbClr val="4472C4"/>
                </a:solidFill>
              </a:rPr>
              <a:t>Business Dimension</a:t>
            </a:r>
            <a:r>
              <a:rPr lang="en-US" dirty="0">
                <a:solidFill>
                  <a:srgbClr val="FF0000"/>
                </a:solidFill>
              </a:rPr>
              <a:t>(1)</a:t>
            </a:r>
          </a:p>
        </p:txBody>
      </p:sp>
      <p:sp>
        <p:nvSpPr>
          <p:cNvPr id="38" name="Text Box 4">
            <a:extLst>
              <a:ext uri="{FF2B5EF4-FFF2-40B4-BE49-F238E27FC236}">
                <a16:creationId xmlns:a16="http://schemas.microsoft.com/office/drawing/2014/main" id="{05E4AB77-2EB6-5948-9029-6C31CE305059}"/>
              </a:ext>
            </a:extLst>
          </p:cNvPr>
          <p:cNvSpPr txBox="1">
            <a:spLocks noChangeArrowheads="1"/>
          </p:cNvSpPr>
          <p:nvPr/>
        </p:nvSpPr>
        <p:spPr bwMode="auto">
          <a:xfrm>
            <a:off x="5858693"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36581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98DD4-45B8-4575-885C-BBFBBEE49A16}"/>
              </a:ext>
            </a:extLst>
          </p:cNvPr>
          <p:cNvSpPr txBox="1">
            <a:spLocks noChangeArrowheads="1"/>
          </p:cNvSpPr>
          <p:nvPr/>
        </p:nvSpPr>
        <p:spPr bwMode="auto">
          <a:xfrm>
            <a:off x="1728694" y="120277"/>
            <a:ext cx="10121721" cy="91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altLang="tr-TR" sz="2000" b="0" i="0" u="none" strike="noStrike" kern="0" cap="none" spc="0" normalizeH="0" baseline="0" noProof="0" dirty="0">
              <a:ln>
                <a:noFill/>
              </a:ln>
              <a:solidFill>
                <a:srgbClr val="FFFFFF">
                  <a:lumMod val="50000"/>
                </a:srgbClr>
              </a:solidFill>
              <a:effectLst/>
              <a:uLnTx/>
              <a:uFillTx/>
              <a:latin typeface="Verdana"/>
              <a:ea typeface="+mj-ea"/>
              <a:cs typeface="+mj-cs"/>
            </a:endParaRPr>
          </a:p>
        </p:txBody>
      </p:sp>
      <p:grpSp>
        <p:nvGrpSpPr>
          <p:cNvPr id="5" name="Grup 4">
            <a:extLst>
              <a:ext uri="{FF2B5EF4-FFF2-40B4-BE49-F238E27FC236}">
                <a16:creationId xmlns:a16="http://schemas.microsoft.com/office/drawing/2014/main" id="{6521B4E8-B48B-400E-8495-6208490397B4}"/>
              </a:ext>
            </a:extLst>
          </p:cNvPr>
          <p:cNvGrpSpPr/>
          <p:nvPr/>
        </p:nvGrpSpPr>
        <p:grpSpPr>
          <a:xfrm>
            <a:off x="1416056" y="2435314"/>
            <a:ext cx="9936527" cy="4030112"/>
            <a:chOff x="2429535" y="3351563"/>
            <a:chExt cx="7338461" cy="3211165"/>
          </a:xfrm>
        </p:grpSpPr>
        <p:pic>
          <p:nvPicPr>
            <p:cNvPr id="6" name="Picture 3274">
              <a:extLst>
                <a:ext uri="{FF2B5EF4-FFF2-40B4-BE49-F238E27FC236}">
                  <a16:creationId xmlns:a16="http://schemas.microsoft.com/office/drawing/2014/main" id="{43224910-AE69-4845-A5A5-AD7C38C4EDA4}"/>
                </a:ext>
              </a:extLst>
            </p:cNvPr>
            <p:cNvPicPr>
              <a:picLocks noChangeAspect="1" noChangeArrowheads="1"/>
            </p:cNvPicPr>
            <p:nvPr/>
          </p:nvPicPr>
          <p:blipFill>
            <a:blip r:embed="rId2" cstate="print">
              <a:duotone>
                <a:prstClr val="black"/>
                <a:srgbClr val="0094C8">
                  <a:tint val="45000"/>
                  <a:satMod val="400000"/>
                </a:srgbClr>
              </a:duotone>
              <a:extLst>
                <a:ext uri="{28A0092B-C50C-407E-A947-70E740481C1C}">
                  <a14:useLocalDpi xmlns:a14="http://schemas.microsoft.com/office/drawing/2010/main" val="0"/>
                </a:ext>
              </a:extLst>
            </a:blip>
            <a:srcRect/>
            <a:stretch>
              <a:fillRect/>
            </a:stretch>
          </p:blipFill>
          <p:spPr bwMode="auto">
            <a:xfrm>
              <a:off x="2480761" y="3351563"/>
              <a:ext cx="7287235" cy="3211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11 Metin kutusu">
              <a:extLst>
                <a:ext uri="{FF2B5EF4-FFF2-40B4-BE49-F238E27FC236}">
                  <a16:creationId xmlns:a16="http://schemas.microsoft.com/office/drawing/2014/main" id="{8F295FB0-1954-4C9B-8AD6-95A7CDF7B183}"/>
                </a:ext>
              </a:extLst>
            </p:cNvPr>
            <p:cNvSpPr txBox="1"/>
            <p:nvPr/>
          </p:nvSpPr>
          <p:spPr>
            <a:xfrm>
              <a:off x="5713635" y="5534214"/>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Adana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%4,1</a:t>
              </a:r>
            </a:p>
          </p:txBody>
        </p:sp>
        <p:sp>
          <p:nvSpPr>
            <p:cNvPr id="8" name="12 Metin kutusu">
              <a:extLst>
                <a:ext uri="{FF2B5EF4-FFF2-40B4-BE49-F238E27FC236}">
                  <a16:creationId xmlns:a16="http://schemas.microsoft.com/office/drawing/2014/main" id="{23580772-09B7-470C-AE80-3840164792AF}"/>
                </a:ext>
              </a:extLst>
            </p:cNvPr>
            <p:cNvSpPr txBox="1"/>
            <p:nvPr/>
          </p:nvSpPr>
          <p:spPr>
            <a:xfrm>
              <a:off x="4490755" y="4425689"/>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Ankara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ea typeface="+mn-ea"/>
                  <a:cs typeface="Arial" charset="0"/>
                </a:rPr>
                <a:t>%9,7</a:t>
              </a:r>
            </a:p>
          </p:txBody>
        </p:sp>
        <p:sp>
          <p:nvSpPr>
            <p:cNvPr id="9" name="14 Metin kutusu">
              <a:extLst>
                <a:ext uri="{FF2B5EF4-FFF2-40B4-BE49-F238E27FC236}">
                  <a16:creationId xmlns:a16="http://schemas.microsoft.com/office/drawing/2014/main" id="{18833E93-08D3-4B77-8577-A1D3ED4DBCAD}"/>
                </a:ext>
              </a:extLst>
            </p:cNvPr>
            <p:cNvSpPr txBox="1"/>
            <p:nvPr/>
          </p:nvSpPr>
          <p:spPr>
            <a:xfrm>
              <a:off x="2429535" y="4984091"/>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İzmir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%7,7</a:t>
              </a:r>
            </a:p>
          </p:txBody>
        </p:sp>
        <p:sp>
          <p:nvSpPr>
            <p:cNvPr id="10" name="17 Metin kutusu">
              <a:extLst>
                <a:ext uri="{FF2B5EF4-FFF2-40B4-BE49-F238E27FC236}">
                  <a16:creationId xmlns:a16="http://schemas.microsoft.com/office/drawing/2014/main" id="{99942865-57B1-44CA-A3EB-605EA5FC0669}"/>
                </a:ext>
              </a:extLst>
            </p:cNvPr>
            <p:cNvSpPr txBox="1"/>
            <p:nvPr/>
          </p:nvSpPr>
          <p:spPr>
            <a:xfrm>
              <a:off x="3295856" y="4182513"/>
              <a:ext cx="726705"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Bursa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%5,4</a:t>
              </a:r>
            </a:p>
          </p:txBody>
        </p:sp>
        <p:sp>
          <p:nvSpPr>
            <p:cNvPr id="11" name="18 Metin kutusu">
              <a:extLst>
                <a:ext uri="{FF2B5EF4-FFF2-40B4-BE49-F238E27FC236}">
                  <a16:creationId xmlns:a16="http://schemas.microsoft.com/office/drawing/2014/main" id="{953EB325-5EBE-4275-AC56-72528AE95672}"/>
                </a:ext>
              </a:extLst>
            </p:cNvPr>
            <p:cNvSpPr txBox="1"/>
            <p:nvPr/>
          </p:nvSpPr>
          <p:spPr>
            <a:xfrm>
              <a:off x="3155205" y="3678269"/>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İstanbul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%26,9</a:t>
              </a:r>
            </a:p>
          </p:txBody>
        </p:sp>
        <p:sp>
          <p:nvSpPr>
            <p:cNvPr id="12" name="20 Metin kutusu">
              <a:extLst>
                <a:ext uri="{FF2B5EF4-FFF2-40B4-BE49-F238E27FC236}">
                  <a16:creationId xmlns:a16="http://schemas.microsoft.com/office/drawing/2014/main" id="{4F2912E7-B509-467A-A770-585A1C83719E}"/>
                </a:ext>
              </a:extLst>
            </p:cNvPr>
            <p:cNvSpPr txBox="1"/>
            <p:nvPr/>
          </p:nvSpPr>
          <p:spPr>
            <a:xfrm>
              <a:off x="6561897" y="5842273"/>
              <a:ext cx="823270"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Gaziantep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%3,7</a:t>
              </a:r>
            </a:p>
          </p:txBody>
        </p:sp>
        <p:sp>
          <p:nvSpPr>
            <p:cNvPr id="13" name="22 Metin kutusu">
              <a:extLst>
                <a:ext uri="{FF2B5EF4-FFF2-40B4-BE49-F238E27FC236}">
                  <a16:creationId xmlns:a16="http://schemas.microsoft.com/office/drawing/2014/main" id="{F0A0735C-79DB-425A-A5E1-A3D37CAB4B43}"/>
                </a:ext>
              </a:extLst>
            </p:cNvPr>
            <p:cNvSpPr txBox="1"/>
            <p:nvPr/>
          </p:nvSpPr>
          <p:spPr>
            <a:xfrm>
              <a:off x="5871336" y="3833471"/>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Samsun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%2,4</a:t>
              </a:r>
            </a:p>
          </p:txBody>
        </p:sp>
        <p:sp>
          <p:nvSpPr>
            <p:cNvPr id="14" name="24 Metin kutusu">
              <a:extLst>
                <a:ext uri="{FF2B5EF4-FFF2-40B4-BE49-F238E27FC236}">
                  <a16:creationId xmlns:a16="http://schemas.microsoft.com/office/drawing/2014/main" id="{B00DE712-999A-4009-9FC9-E8AF7DABF454}"/>
                </a:ext>
              </a:extLst>
            </p:cNvPr>
            <p:cNvSpPr txBox="1"/>
            <p:nvPr/>
          </p:nvSpPr>
          <p:spPr>
            <a:xfrm>
              <a:off x="7210452" y="3950451"/>
              <a:ext cx="867356" cy="34980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Trabzon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%1,4</a:t>
              </a:r>
            </a:p>
          </p:txBody>
        </p:sp>
      </p:grpSp>
      <p:sp>
        <p:nvSpPr>
          <p:cNvPr id="15" name="24 Metin kutusu">
            <a:extLst>
              <a:ext uri="{FF2B5EF4-FFF2-40B4-BE49-F238E27FC236}">
                <a16:creationId xmlns:a16="http://schemas.microsoft.com/office/drawing/2014/main" id="{A083D290-FF09-4859-B668-2F04552F9265}"/>
              </a:ext>
            </a:extLst>
          </p:cNvPr>
          <p:cNvSpPr txBox="1"/>
          <p:nvPr/>
        </p:nvSpPr>
        <p:spPr>
          <a:xfrm>
            <a:off x="8954762" y="3820978"/>
            <a:ext cx="11593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Erzurum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%1,3</a:t>
            </a:r>
          </a:p>
        </p:txBody>
      </p:sp>
      <p:sp>
        <p:nvSpPr>
          <p:cNvPr id="16" name="29 Metin kutusu">
            <a:extLst>
              <a:ext uri="{FF2B5EF4-FFF2-40B4-BE49-F238E27FC236}">
                <a16:creationId xmlns:a16="http://schemas.microsoft.com/office/drawing/2014/main" id="{38866868-7CBE-4001-9234-0993BAD078B1}"/>
              </a:ext>
            </a:extLst>
          </p:cNvPr>
          <p:cNvSpPr txBox="1"/>
          <p:nvPr/>
        </p:nvSpPr>
        <p:spPr>
          <a:xfrm>
            <a:off x="5790104" y="4803836"/>
            <a:ext cx="11593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Kayseri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%2,5</a:t>
            </a:r>
          </a:p>
        </p:txBody>
      </p:sp>
      <p:sp>
        <p:nvSpPr>
          <p:cNvPr id="17" name="29 Metin kutusu">
            <a:extLst>
              <a:ext uri="{FF2B5EF4-FFF2-40B4-BE49-F238E27FC236}">
                <a16:creationId xmlns:a16="http://schemas.microsoft.com/office/drawing/2014/main" id="{8352B54C-3E90-4C22-AC5E-607C141D1B50}"/>
              </a:ext>
            </a:extLst>
          </p:cNvPr>
          <p:cNvSpPr txBox="1"/>
          <p:nvPr/>
        </p:nvSpPr>
        <p:spPr>
          <a:xfrm>
            <a:off x="6762239" y="4803836"/>
            <a:ext cx="153522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Malatya</a:t>
            </a:r>
            <a:endParaRPr kumimoji="0" lang="tr-TR" sz="1000" b="0" i="0" u="none" strike="noStrike" kern="1200" cap="none" spc="0" normalizeH="0" baseline="0" noProof="0" dirty="0">
              <a:ln>
                <a:noFill/>
              </a:ln>
              <a:solidFill>
                <a:schemeClr val="bg1">
                  <a:lumMod val="50000"/>
                </a:schemeClr>
              </a:solidFill>
              <a:effectLst/>
              <a:uLnTx/>
              <a:uFillTx/>
              <a:latin typeface="Verdan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%1,4</a:t>
            </a:r>
          </a:p>
        </p:txBody>
      </p:sp>
      <p:sp>
        <p:nvSpPr>
          <p:cNvPr id="18" name="22 Metin kutusu">
            <a:extLst>
              <a:ext uri="{FF2B5EF4-FFF2-40B4-BE49-F238E27FC236}">
                <a16:creationId xmlns:a16="http://schemas.microsoft.com/office/drawing/2014/main" id="{6792B8E2-BCDD-4F7B-9BF3-417468702E08}"/>
              </a:ext>
            </a:extLst>
          </p:cNvPr>
          <p:cNvSpPr txBox="1"/>
          <p:nvPr/>
        </p:nvSpPr>
        <p:spPr>
          <a:xfrm>
            <a:off x="1633700" y="3976298"/>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Balıkesir</a:t>
            </a: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%2,2</a:t>
            </a:r>
          </a:p>
        </p:txBody>
      </p:sp>
      <p:sp>
        <p:nvSpPr>
          <p:cNvPr id="19" name="Dikdörtgen 18"/>
          <p:cNvSpPr/>
          <p:nvPr/>
        </p:nvSpPr>
        <p:spPr>
          <a:xfrm>
            <a:off x="1629945" y="1091351"/>
            <a:ext cx="9589692" cy="1328569"/>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ts val="1000"/>
              </a:spcAft>
              <a:buClrTx/>
              <a:buSzTx/>
              <a:buFontTx/>
              <a:buNone/>
              <a:tabLst/>
              <a:defRPr/>
            </a:pPr>
            <a:r>
              <a:rPr kumimoji="0" lang="en-US" sz="12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Lato Light" panose="020F0502020204030203" pitchFamily="34" charset="0"/>
              </a:rPr>
              <a:t>Sample</a:t>
            </a:r>
          </a:p>
          <a:p>
            <a:pPr marL="285750" lvl="0" indent="-285750" algn="just">
              <a:lnSpc>
                <a:spcPct val="150000"/>
              </a:lnSpc>
              <a:buFont typeface="Arial" panose="020B0604020202020204" pitchFamily="34" charset="0"/>
              <a:buChar char="•"/>
              <a:defRPr/>
            </a:pPr>
            <a:r>
              <a:rPr lang="en-US" sz="1200" dirty="0">
                <a:latin typeface="Verdana" panose="020B0604030504040204" pitchFamily="34" charset="0"/>
                <a:ea typeface="Verdana" panose="020B0604030504040204" pitchFamily="34" charset="0"/>
                <a:cs typeface="Lato Light" panose="020F0502020204030203" pitchFamily="34" charset="0"/>
              </a:rPr>
              <a:t>This research is carried out with 1000 adult participant in 26 provinces (</a:t>
            </a:r>
            <a:r>
              <a:rPr lang="tr-TR" sz="1200" dirty="0">
                <a:latin typeface="Verdana" panose="020B0604030504040204" pitchFamily="34" charset="0"/>
                <a:ea typeface="Verdana" panose="020B0604030504040204" pitchFamily="34" charset="0"/>
                <a:cs typeface="Lato Light" panose="020F0502020204030203" pitchFamily="34" charset="0"/>
              </a:rPr>
              <a:t>Adana, Ağrı, Ankara, Antalya, Aydın, Balıkesir, Bursa, Erzurum, Gaziantep, Hatay, İstanbul, İzmir, Kastamonu, Kayseri, Kırıkkale, Kocaeli, Konya, Malatya, Manisa, Mardin, Samsun, Şanlıurfa, Tekirdağ, Trabzon, Zonguldak ve Van</a:t>
            </a:r>
            <a:r>
              <a:rPr lang="en-US" sz="1200" dirty="0">
                <a:latin typeface="Verdana" panose="020B0604030504040204" pitchFamily="34" charset="0"/>
                <a:ea typeface="Verdana" panose="020B0604030504040204" pitchFamily="34" charset="0"/>
                <a:cs typeface="Lato Light" panose="020F0502020204030203" pitchFamily="34" charset="0"/>
              </a:rPr>
              <a:t>), representative of Turkey at IBBS-2 level.</a:t>
            </a:r>
          </a:p>
        </p:txBody>
      </p:sp>
      <p:sp>
        <p:nvSpPr>
          <p:cNvPr id="20" name="24 Metin kutusu">
            <a:extLst>
              <a:ext uri="{FF2B5EF4-FFF2-40B4-BE49-F238E27FC236}">
                <a16:creationId xmlns:a16="http://schemas.microsoft.com/office/drawing/2014/main" id="{D68A4569-1DD8-4011-B6C3-C331A31AB051}"/>
              </a:ext>
            </a:extLst>
          </p:cNvPr>
          <p:cNvSpPr txBox="1"/>
          <p:nvPr/>
        </p:nvSpPr>
        <p:spPr>
          <a:xfrm>
            <a:off x="9616617" y="3921446"/>
            <a:ext cx="115932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000" dirty="0">
                <a:solidFill>
                  <a:schemeClr val="bg1">
                    <a:lumMod val="50000"/>
                  </a:schemeClr>
                </a:solidFill>
                <a:latin typeface="Verdana"/>
                <a:cs typeface="Arial" charset="0"/>
              </a:rPr>
              <a:t>Ağrı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 </a:t>
            </a: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%0,9</a:t>
            </a:r>
          </a:p>
        </p:txBody>
      </p:sp>
      <p:sp>
        <p:nvSpPr>
          <p:cNvPr id="21" name="11 Metin kutusu">
            <a:extLst>
              <a:ext uri="{FF2B5EF4-FFF2-40B4-BE49-F238E27FC236}">
                <a16:creationId xmlns:a16="http://schemas.microsoft.com/office/drawing/2014/main" id="{3C8DC950-C659-4123-9BC4-4F006858939C}"/>
              </a:ext>
            </a:extLst>
          </p:cNvPr>
          <p:cNvSpPr txBox="1"/>
          <p:nvPr/>
        </p:nvSpPr>
        <p:spPr>
          <a:xfrm>
            <a:off x="3143672" y="5465002"/>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Antalya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%4,4</a:t>
            </a:r>
          </a:p>
        </p:txBody>
      </p:sp>
      <p:sp>
        <p:nvSpPr>
          <p:cNvPr id="22" name="14 Metin kutusu">
            <a:extLst>
              <a:ext uri="{FF2B5EF4-FFF2-40B4-BE49-F238E27FC236}">
                <a16:creationId xmlns:a16="http://schemas.microsoft.com/office/drawing/2014/main" id="{1E95F31D-E6DD-4EE6-91B7-F8F4C5BE138B}"/>
              </a:ext>
            </a:extLst>
          </p:cNvPr>
          <p:cNvSpPr txBox="1"/>
          <p:nvPr/>
        </p:nvSpPr>
        <p:spPr>
          <a:xfrm>
            <a:off x="1373603" y="5003891"/>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Aydın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%1,9</a:t>
            </a:r>
          </a:p>
        </p:txBody>
      </p:sp>
      <p:sp>
        <p:nvSpPr>
          <p:cNvPr id="23" name="20 Metin kutusu">
            <a:extLst>
              <a:ext uri="{FF2B5EF4-FFF2-40B4-BE49-F238E27FC236}">
                <a16:creationId xmlns:a16="http://schemas.microsoft.com/office/drawing/2014/main" id="{06EE595A-235D-48AF-B8B7-4E4509B56AFC}"/>
              </a:ext>
            </a:extLst>
          </p:cNvPr>
          <p:cNvSpPr txBox="1"/>
          <p:nvPr/>
        </p:nvSpPr>
        <p:spPr>
          <a:xfrm>
            <a:off x="6073569" y="5890059"/>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Hatay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%2,9</a:t>
            </a:r>
          </a:p>
        </p:txBody>
      </p:sp>
      <p:sp>
        <p:nvSpPr>
          <p:cNvPr id="24" name="22 Metin kutusu">
            <a:extLst>
              <a:ext uri="{FF2B5EF4-FFF2-40B4-BE49-F238E27FC236}">
                <a16:creationId xmlns:a16="http://schemas.microsoft.com/office/drawing/2014/main" id="{6BB8BB1E-045A-4C8C-A33F-2B42761A5C3D}"/>
              </a:ext>
            </a:extLst>
          </p:cNvPr>
          <p:cNvSpPr txBox="1"/>
          <p:nvPr/>
        </p:nvSpPr>
        <p:spPr>
          <a:xfrm>
            <a:off x="4481626" y="2948430"/>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Kastamonu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%0,7</a:t>
            </a:r>
          </a:p>
        </p:txBody>
      </p:sp>
      <p:sp>
        <p:nvSpPr>
          <p:cNvPr id="25" name="12 Metin kutusu">
            <a:extLst>
              <a:ext uri="{FF2B5EF4-FFF2-40B4-BE49-F238E27FC236}">
                <a16:creationId xmlns:a16="http://schemas.microsoft.com/office/drawing/2014/main" id="{0E722F14-1E5B-434C-A09D-46BED20F8664}"/>
              </a:ext>
            </a:extLst>
          </p:cNvPr>
          <p:cNvSpPr txBox="1"/>
          <p:nvPr/>
        </p:nvSpPr>
        <p:spPr>
          <a:xfrm>
            <a:off x="4527549" y="415938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Kırıkkale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ea typeface="+mn-ea"/>
                <a:cs typeface="Arial" charset="0"/>
              </a:rPr>
              <a:t>%0,5</a:t>
            </a:r>
          </a:p>
        </p:txBody>
      </p:sp>
      <p:sp>
        <p:nvSpPr>
          <p:cNvPr id="26" name="18 Metin kutusu">
            <a:extLst>
              <a:ext uri="{FF2B5EF4-FFF2-40B4-BE49-F238E27FC236}">
                <a16:creationId xmlns:a16="http://schemas.microsoft.com/office/drawing/2014/main" id="{43D3320D-FAE4-4B76-8A5B-D630DDBA1738}"/>
              </a:ext>
            </a:extLst>
          </p:cNvPr>
          <p:cNvSpPr txBox="1"/>
          <p:nvPr/>
        </p:nvSpPr>
        <p:spPr>
          <a:xfrm>
            <a:off x="2678470" y="327799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Kocaeli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%3,5</a:t>
            </a:r>
          </a:p>
        </p:txBody>
      </p:sp>
      <p:sp>
        <p:nvSpPr>
          <p:cNvPr id="27" name="12 Metin kutusu">
            <a:extLst>
              <a:ext uri="{FF2B5EF4-FFF2-40B4-BE49-F238E27FC236}">
                <a16:creationId xmlns:a16="http://schemas.microsoft.com/office/drawing/2014/main" id="{0154BF13-712D-4B70-AB4B-CDFAEBA59FFE}"/>
              </a:ext>
            </a:extLst>
          </p:cNvPr>
          <p:cNvSpPr txBox="1"/>
          <p:nvPr/>
        </p:nvSpPr>
        <p:spPr>
          <a:xfrm>
            <a:off x="3927425" y="4790448"/>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Konya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ea typeface="+mn-ea"/>
                <a:cs typeface="Arial" charset="0"/>
              </a:rPr>
              <a:t>%3,9</a:t>
            </a:r>
          </a:p>
        </p:txBody>
      </p:sp>
      <p:sp>
        <p:nvSpPr>
          <p:cNvPr id="28" name="14 Metin kutusu">
            <a:extLst>
              <a:ext uri="{FF2B5EF4-FFF2-40B4-BE49-F238E27FC236}">
                <a16:creationId xmlns:a16="http://schemas.microsoft.com/office/drawing/2014/main" id="{7DC9942C-EF08-4E7D-8B98-116BDC66443E}"/>
              </a:ext>
            </a:extLst>
          </p:cNvPr>
          <p:cNvSpPr txBox="1"/>
          <p:nvPr/>
        </p:nvSpPr>
        <p:spPr>
          <a:xfrm>
            <a:off x="1629944" y="442911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Manisa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%2,5</a:t>
            </a:r>
          </a:p>
        </p:txBody>
      </p:sp>
      <p:sp>
        <p:nvSpPr>
          <p:cNvPr id="29" name="20 Metin kutusu">
            <a:extLst>
              <a:ext uri="{FF2B5EF4-FFF2-40B4-BE49-F238E27FC236}">
                <a16:creationId xmlns:a16="http://schemas.microsoft.com/office/drawing/2014/main" id="{CD9DBA77-55D5-4682-A60D-E94D38D96F21}"/>
              </a:ext>
            </a:extLst>
          </p:cNvPr>
          <p:cNvSpPr txBox="1"/>
          <p:nvPr/>
        </p:nvSpPr>
        <p:spPr>
          <a:xfrm>
            <a:off x="8554749" y="5314269"/>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Mardin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%1,5</a:t>
            </a:r>
          </a:p>
        </p:txBody>
      </p:sp>
      <p:sp>
        <p:nvSpPr>
          <p:cNvPr id="30" name="20 Metin kutusu">
            <a:extLst>
              <a:ext uri="{FF2B5EF4-FFF2-40B4-BE49-F238E27FC236}">
                <a16:creationId xmlns:a16="http://schemas.microsoft.com/office/drawing/2014/main" id="{50A26833-B79C-4E31-8DDA-55430592C198}"/>
              </a:ext>
            </a:extLst>
          </p:cNvPr>
          <p:cNvSpPr txBox="1"/>
          <p:nvPr/>
        </p:nvSpPr>
        <p:spPr>
          <a:xfrm>
            <a:off x="7752951" y="5594874"/>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Şanlıurfa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%3,7</a:t>
            </a:r>
          </a:p>
        </p:txBody>
      </p:sp>
      <p:sp>
        <p:nvSpPr>
          <p:cNvPr id="31" name="18 Metin kutusu">
            <a:extLst>
              <a:ext uri="{FF2B5EF4-FFF2-40B4-BE49-F238E27FC236}">
                <a16:creationId xmlns:a16="http://schemas.microsoft.com/office/drawing/2014/main" id="{B3EAAF83-0403-40B1-B7CE-591560722E62}"/>
              </a:ext>
            </a:extLst>
          </p:cNvPr>
          <p:cNvSpPr txBox="1"/>
          <p:nvPr/>
        </p:nvSpPr>
        <p:spPr>
          <a:xfrm>
            <a:off x="1176768" y="3092796"/>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Tekirdağ</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%1,9</a:t>
            </a:r>
          </a:p>
        </p:txBody>
      </p:sp>
      <p:sp>
        <p:nvSpPr>
          <p:cNvPr id="32" name="18 Metin kutusu">
            <a:extLst>
              <a:ext uri="{FF2B5EF4-FFF2-40B4-BE49-F238E27FC236}">
                <a16:creationId xmlns:a16="http://schemas.microsoft.com/office/drawing/2014/main" id="{0A20A666-EC4F-4447-8ACA-EE6DA684BAEE}"/>
              </a:ext>
            </a:extLst>
          </p:cNvPr>
          <p:cNvSpPr txBox="1"/>
          <p:nvPr/>
        </p:nvSpPr>
        <p:spPr>
          <a:xfrm>
            <a:off x="3802663" y="3179379"/>
            <a:ext cx="120024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Zonguldak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%1,0</a:t>
            </a:r>
          </a:p>
        </p:txBody>
      </p:sp>
      <p:sp>
        <p:nvSpPr>
          <p:cNvPr id="33" name="20 Metin kutusu">
            <a:extLst>
              <a:ext uri="{FF2B5EF4-FFF2-40B4-BE49-F238E27FC236}">
                <a16:creationId xmlns:a16="http://schemas.microsoft.com/office/drawing/2014/main" id="{4F5A72D5-B6C7-4C56-A2F0-9421B630DBC9}"/>
              </a:ext>
            </a:extLst>
          </p:cNvPr>
          <p:cNvSpPr txBox="1"/>
          <p:nvPr/>
        </p:nvSpPr>
        <p:spPr>
          <a:xfrm>
            <a:off x="10080396" y="4803836"/>
            <a:ext cx="11392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chemeClr val="bg1">
                    <a:lumMod val="50000"/>
                  </a:schemeClr>
                </a:solidFill>
                <a:effectLst/>
                <a:uLnTx/>
                <a:uFillTx/>
                <a:latin typeface="Verdana"/>
                <a:ea typeface="+mn-ea"/>
                <a:cs typeface="Arial" charset="0"/>
              </a:rPr>
              <a:t>Van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dirty="0">
                <a:ln>
                  <a:noFill/>
                </a:ln>
                <a:solidFill>
                  <a:schemeClr val="bg1">
                    <a:lumMod val="50000"/>
                  </a:schemeClr>
                </a:solidFill>
                <a:effectLst/>
                <a:uLnTx/>
                <a:uFillTx/>
                <a:latin typeface="Verdana"/>
                <a:cs typeface="Arial" charset="0"/>
              </a:rPr>
              <a:t>%2,0</a:t>
            </a:r>
          </a:p>
        </p:txBody>
      </p:sp>
      <p:sp>
        <p:nvSpPr>
          <p:cNvPr id="34" name="Metin kutusu 33">
            <a:extLst>
              <a:ext uri="{FF2B5EF4-FFF2-40B4-BE49-F238E27FC236}">
                <a16:creationId xmlns:a16="http://schemas.microsoft.com/office/drawing/2014/main" id="{B1CBC866-0FEB-3643-98EB-14D30CB83380}"/>
              </a:ext>
            </a:extLst>
          </p:cNvPr>
          <p:cNvSpPr txBox="1"/>
          <p:nvPr/>
        </p:nvSpPr>
        <p:spPr>
          <a:xfrm>
            <a:off x="9344987" y="424494"/>
            <a:ext cx="2476500" cy="369332"/>
          </a:xfrm>
          <a:prstGeom prst="rect">
            <a:avLst/>
          </a:prstGeom>
          <a:noFill/>
        </p:spPr>
        <p:txBody>
          <a:bodyPr wrap="square" rtlCol="0">
            <a:spAutoFit/>
          </a:bodyPr>
          <a:lstStyle/>
          <a:p>
            <a:pPr algn="r"/>
            <a:r>
              <a:rPr lang="en-US" b="1" dirty="0">
                <a:solidFill>
                  <a:srgbClr val="4472C4"/>
                </a:solidFill>
              </a:rPr>
              <a:t>General Framework </a:t>
            </a:r>
            <a:r>
              <a:rPr lang="en-US" dirty="0">
                <a:solidFill>
                  <a:srgbClr val="FF0000"/>
                </a:solidFill>
              </a:rPr>
              <a:t>(</a:t>
            </a:r>
            <a:r>
              <a:rPr lang="tr-TR" dirty="0">
                <a:solidFill>
                  <a:srgbClr val="FF0000"/>
                </a:solidFill>
              </a:rPr>
              <a:t>4</a:t>
            </a:r>
            <a:r>
              <a:rPr lang="en-US" dirty="0">
                <a:solidFill>
                  <a:srgbClr val="FF0000"/>
                </a:solidFill>
              </a:rPr>
              <a:t>)</a:t>
            </a:r>
          </a:p>
        </p:txBody>
      </p:sp>
    </p:spTree>
    <p:extLst>
      <p:ext uri="{BB962C8B-B14F-4D97-AF65-F5344CB8AC3E}">
        <p14:creationId xmlns:p14="http://schemas.microsoft.com/office/powerpoint/2010/main" val="370558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915929" y="980728"/>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Arial" charset="0"/>
              </a:rPr>
              <a:t>German Companies - Knowledge &amp; Perception </a:t>
            </a:r>
            <a:endParaRPr lang="en-US" b="1" dirty="0">
              <a:latin typeface="Verdana" panose="020B0604030504040204" pitchFamily="34" charset="0"/>
              <a:ea typeface="Verdana" panose="020B0604030504040204" pitchFamily="34" charset="0"/>
              <a:cs typeface="Arial" charset="0"/>
            </a:endParaRPr>
          </a:p>
        </p:txBody>
      </p:sp>
      <p:graphicFrame>
        <p:nvGraphicFramePr>
          <p:cNvPr id="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471840416"/>
              </p:ext>
            </p:extLst>
          </p:nvPr>
        </p:nvGraphicFramePr>
        <p:xfrm>
          <a:off x="3584174" y="2203080"/>
          <a:ext cx="4896544"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4007184" y="1773977"/>
            <a:ext cx="3889016" cy="430887"/>
          </a:xfrm>
          <a:prstGeom prst="rect">
            <a:avLst/>
          </a:prstGeom>
          <a:noFill/>
          <a:ln w="9525">
            <a:noFill/>
            <a:miter lim="800000"/>
            <a:headEnd/>
            <a:tailEnd/>
          </a:ln>
        </p:spPr>
        <p:txBody>
          <a:bodyPr wrap="square" anchor="ctr">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rPr>
              <a:t>Could I please tell me the German companies you know?</a:t>
            </a:r>
          </a:p>
        </p:txBody>
      </p:sp>
      <p:graphicFrame>
        <p:nvGraphicFramePr>
          <p:cNvPr id="7"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2238687651"/>
              </p:ext>
            </p:extLst>
          </p:nvPr>
        </p:nvGraphicFramePr>
        <p:xfrm>
          <a:off x="7500155" y="2131072"/>
          <a:ext cx="489654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968208" y="1701969"/>
            <a:ext cx="3889016"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tell me which German company is your favorite?</a:t>
            </a:r>
          </a:p>
        </p:txBody>
      </p:sp>
      <p:sp>
        <p:nvSpPr>
          <p:cNvPr id="9" name="Dikdörtgen 8"/>
          <p:cNvSpPr/>
          <p:nvPr/>
        </p:nvSpPr>
        <p:spPr>
          <a:xfrm>
            <a:off x="695400" y="1979548"/>
            <a:ext cx="2879968"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Knowledge</a:t>
            </a:r>
            <a:endParaRPr lang="en-US" dirty="0">
              <a:latin typeface="Verdana" panose="020B0604030504040204" pitchFamily="34" charset="0"/>
              <a:ea typeface="Verdana" panose="020B0604030504040204" pitchFamily="34" charset="0"/>
            </a:endParaRPr>
          </a:p>
        </p:txBody>
      </p:sp>
      <p:sp>
        <p:nvSpPr>
          <p:cNvPr id="10" name="Dikdörtgen 9"/>
          <p:cNvSpPr/>
          <p:nvPr/>
        </p:nvSpPr>
        <p:spPr>
          <a:xfrm>
            <a:off x="4079776" y="1403484"/>
            <a:ext cx="3770584" cy="369332"/>
          </a:xfrm>
          <a:prstGeom prst="rect">
            <a:avLst/>
          </a:prstGeom>
        </p:spPr>
        <p:txBody>
          <a:bodyPr wrap="none">
            <a:spAutoFit/>
          </a:bodyPr>
          <a:lstStyle/>
          <a:p>
            <a:pPr algn="ctr"/>
            <a:r>
              <a:rPr lang="en-US" b="1" dirty="0">
                <a:latin typeface="Verdana" panose="020B0604030504040204" pitchFamily="34" charset="0"/>
                <a:ea typeface="Verdana" panose="020B0604030504040204" pitchFamily="34" charset="0"/>
                <a:cs typeface="Arial" charset="0"/>
              </a:rPr>
              <a:t>Known Companies (69.4%)</a:t>
            </a:r>
            <a:endParaRPr lang="en-US" dirty="0">
              <a:latin typeface="Verdana" panose="020B0604030504040204" pitchFamily="34" charset="0"/>
              <a:ea typeface="Verdana" panose="020B0604030504040204" pitchFamily="34" charset="0"/>
            </a:endParaRPr>
          </a:p>
        </p:txBody>
      </p:sp>
      <p:sp>
        <p:nvSpPr>
          <p:cNvPr id="11" name="Dikdörtgen 10"/>
          <p:cNvSpPr/>
          <p:nvPr/>
        </p:nvSpPr>
        <p:spPr>
          <a:xfrm>
            <a:off x="8050790" y="1331476"/>
            <a:ext cx="3805850" cy="369332"/>
          </a:xfrm>
          <a:prstGeom prst="rect">
            <a:avLst/>
          </a:prstGeom>
        </p:spPr>
        <p:txBody>
          <a:bodyPr wrap="none">
            <a:spAutoFit/>
          </a:bodyPr>
          <a:lstStyle/>
          <a:p>
            <a:pPr algn="ctr"/>
            <a:r>
              <a:rPr lang="en-US" b="1" dirty="0">
                <a:latin typeface="Verdana" panose="020B0604030504040204" pitchFamily="34" charset="0"/>
                <a:ea typeface="Verdana" panose="020B0604030504040204" pitchFamily="34" charset="0"/>
                <a:cs typeface="Arial" charset="0"/>
              </a:rPr>
              <a:t>Favorite Company (69.4 %)</a:t>
            </a:r>
            <a:endParaRPr lang="en-US" b="1" dirty="0">
              <a:latin typeface="Verdana" panose="020B0604030504040204" pitchFamily="34" charset="0"/>
              <a:ea typeface="Verdana" panose="020B0604030504040204" pitchFamily="34" charset="0"/>
            </a:endParaRPr>
          </a:p>
        </p:txBody>
      </p:sp>
      <p:graphicFrame>
        <p:nvGraphicFramePr>
          <p:cNvPr id="14"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2004274003"/>
              </p:ext>
            </p:extLst>
          </p:nvPr>
        </p:nvGraphicFramePr>
        <p:xfrm>
          <a:off x="377347" y="2257847"/>
          <a:ext cx="3656096" cy="338258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p:cNvSpPr txBox="1">
            <a:spLocks noChangeArrowheads="1"/>
          </p:cNvSpPr>
          <p:nvPr/>
        </p:nvSpPr>
        <p:spPr bwMode="auto">
          <a:xfrm>
            <a:off x="3900123" y="6541313"/>
            <a:ext cx="971741"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00" b="1" dirty="0">
                <a:latin typeface="+mj-lt"/>
                <a:cs typeface="Arial" pitchFamily="34" charset="0"/>
              </a:rPr>
              <a:t>Multiple Response</a:t>
            </a:r>
            <a:endParaRPr kumimoji="0" lang="en-US" sz="700" b="1" i="0" u="none" strike="noStrike" kern="1200" cap="none" spc="0" normalizeH="0" baseline="0" dirty="0">
              <a:ln>
                <a:noFill/>
              </a:ln>
              <a:effectLst/>
              <a:uLnTx/>
              <a:uFillTx/>
              <a:latin typeface="+mj-lt"/>
              <a:cs typeface="Arial" pitchFamily="34" charset="0"/>
            </a:endParaRPr>
          </a:p>
        </p:txBody>
      </p:sp>
      <p:sp>
        <p:nvSpPr>
          <p:cNvPr id="16" name="Metin kutusu 15"/>
          <p:cNvSpPr txBox="1"/>
          <p:nvPr/>
        </p:nvSpPr>
        <p:spPr>
          <a:xfrm>
            <a:off x="6980755" y="5617564"/>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12.4 are not listed.</a:t>
            </a:r>
          </a:p>
        </p:txBody>
      </p:sp>
      <p:sp>
        <p:nvSpPr>
          <p:cNvPr id="17" name="Metin kutusu 16"/>
          <p:cNvSpPr txBox="1"/>
          <p:nvPr/>
        </p:nvSpPr>
        <p:spPr>
          <a:xfrm>
            <a:off x="10617159" y="5634194"/>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0.8 are not listed.</a:t>
            </a:r>
          </a:p>
        </p:txBody>
      </p:sp>
      <p:cxnSp>
        <p:nvCxnSpPr>
          <p:cNvPr id="18" name="Eğri Bağlayıcı 17"/>
          <p:cNvCxnSpPr>
            <a:cxnSpLocks/>
          </p:cNvCxnSpPr>
          <p:nvPr/>
        </p:nvCxnSpPr>
        <p:spPr bwMode="auto">
          <a:xfrm flipV="1">
            <a:off x="3447441" y="3501008"/>
            <a:ext cx="920367" cy="504056"/>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2" name="Dikdörtgen 1"/>
          <p:cNvSpPr/>
          <p:nvPr/>
        </p:nvSpPr>
        <p:spPr>
          <a:xfrm>
            <a:off x="335360" y="2375302"/>
            <a:ext cx="3690668" cy="261610"/>
          </a:xfrm>
          <a:prstGeom prst="rect">
            <a:avLst/>
          </a:prstGeom>
        </p:spPr>
        <p:txBody>
          <a:bodyPr wrap="square">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Do you know any German company? </a:t>
            </a:r>
          </a:p>
        </p:txBody>
      </p:sp>
      <p:sp>
        <p:nvSpPr>
          <p:cNvPr id="19" name="Dikdörtgen 42">
            <a:extLst>
              <a:ext uri="{FF2B5EF4-FFF2-40B4-BE49-F238E27FC236}">
                <a16:creationId xmlns:a16="http://schemas.microsoft.com/office/drawing/2014/main" id="{FFCC697C-C7FE-48B6-910B-E553308B5D46}"/>
              </a:ext>
            </a:extLst>
          </p:cNvPr>
          <p:cNvSpPr/>
          <p:nvPr/>
        </p:nvSpPr>
        <p:spPr>
          <a:xfrm>
            <a:off x="9552384" y="432551"/>
            <a:ext cx="2376264" cy="369332"/>
          </a:xfrm>
          <a:prstGeom prst="rect">
            <a:avLst/>
          </a:prstGeom>
        </p:spPr>
        <p:txBody>
          <a:bodyPr wrap="square">
            <a:spAutoFit/>
          </a:bodyPr>
          <a:lstStyle/>
          <a:p>
            <a:r>
              <a:rPr lang="en-US" b="1" dirty="0">
                <a:solidFill>
                  <a:srgbClr val="4472C4"/>
                </a:solidFill>
              </a:rPr>
              <a:t>Business Dimension</a:t>
            </a:r>
            <a:r>
              <a:rPr lang="en-US" dirty="0">
                <a:solidFill>
                  <a:srgbClr val="FF0000"/>
                </a:solidFill>
              </a:rPr>
              <a:t>(</a:t>
            </a:r>
            <a:r>
              <a:rPr lang="tr-TR" dirty="0">
                <a:solidFill>
                  <a:srgbClr val="FF0000"/>
                </a:solidFill>
              </a:rPr>
              <a:t>2</a:t>
            </a:r>
            <a:r>
              <a:rPr lang="en-US" dirty="0">
                <a:solidFill>
                  <a:srgbClr val="FF0000"/>
                </a:solidFill>
              </a:rPr>
              <a:t>)</a:t>
            </a:r>
          </a:p>
        </p:txBody>
      </p:sp>
      <p:sp>
        <p:nvSpPr>
          <p:cNvPr id="20" name="Text Box 4">
            <a:extLst>
              <a:ext uri="{FF2B5EF4-FFF2-40B4-BE49-F238E27FC236}">
                <a16:creationId xmlns:a16="http://schemas.microsoft.com/office/drawing/2014/main" id="{2E21C3DD-3C38-3F4F-8D90-00F3431BA19F}"/>
              </a:ext>
            </a:extLst>
          </p:cNvPr>
          <p:cNvSpPr txBox="1">
            <a:spLocks noChangeArrowheads="1"/>
          </p:cNvSpPr>
          <p:nvPr/>
        </p:nvSpPr>
        <p:spPr bwMode="auto">
          <a:xfrm>
            <a:off x="1631504"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418651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6240016" y="1054875"/>
            <a:ext cx="5688632" cy="646331"/>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Investments of German Companies</a:t>
            </a:r>
          </a:p>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in Turkey</a:t>
            </a:r>
          </a:p>
        </p:txBody>
      </p:sp>
      <p:graphicFrame>
        <p:nvGraphicFramePr>
          <p:cNvPr id="4" name="Chart 6"/>
          <p:cNvGraphicFramePr/>
          <p:nvPr>
            <p:extLst>
              <p:ext uri="{D42A27DB-BD31-4B8C-83A1-F6EECF244321}">
                <p14:modId xmlns:p14="http://schemas.microsoft.com/office/powerpoint/2010/main" val="691812196"/>
              </p:ext>
            </p:extLst>
          </p:nvPr>
        </p:nvGraphicFramePr>
        <p:xfrm>
          <a:off x="6774617" y="2132856"/>
          <a:ext cx="4361943" cy="446264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Düz Bağlayıcı 4"/>
          <p:cNvCxnSpPr/>
          <p:nvPr/>
        </p:nvCxnSpPr>
        <p:spPr bwMode="auto">
          <a:xfrm>
            <a:off x="7248128" y="4797152"/>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6" name="Düz Bağlayıcı 5"/>
          <p:cNvCxnSpPr/>
          <p:nvPr/>
        </p:nvCxnSpPr>
        <p:spPr bwMode="auto">
          <a:xfrm>
            <a:off x="7262383" y="3861048"/>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7" name="Oval 6"/>
          <p:cNvSpPr/>
          <p:nvPr/>
        </p:nvSpPr>
        <p:spPr bwMode="auto">
          <a:xfrm>
            <a:off x="10884616" y="396914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8" name="TextBox 5"/>
          <p:cNvSpPr txBox="1"/>
          <p:nvPr/>
        </p:nvSpPr>
        <p:spPr>
          <a:xfrm>
            <a:off x="10848528" y="4077072"/>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73,5</a:t>
            </a:r>
          </a:p>
        </p:txBody>
      </p:sp>
      <p:sp>
        <p:nvSpPr>
          <p:cNvPr id="9" name="Oval 8"/>
          <p:cNvSpPr/>
          <p:nvPr/>
        </p:nvSpPr>
        <p:spPr>
          <a:xfrm>
            <a:off x="10632576" y="249296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0" name="Oval 9"/>
          <p:cNvSpPr/>
          <p:nvPr/>
        </p:nvSpPr>
        <p:spPr>
          <a:xfrm>
            <a:off x="10416480"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1" name="Dikdörtgen 10"/>
          <p:cNvSpPr/>
          <p:nvPr/>
        </p:nvSpPr>
        <p:spPr>
          <a:xfrm>
            <a:off x="10704512" y="256606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79,3</a:t>
            </a:r>
          </a:p>
        </p:txBody>
      </p:sp>
      <p:sp>
        <p:nvSpPr>
          <p:cNvPr id="12" name="Dikdörtgen 11"/>
          <p:cNvSpPr/>
          <p:nvPr/>
        </p:nvSpPr>
        <p:spPr>
          <a:xfrm>
            <a:off x="10513053" y="5230361"/>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5,8</a:t>
            </a:r>
          </a:p>
        </p:txBody>
      </p:sp>
      <p:sp>
        <p:nvSpPr>
          <p:cNvPr id="13" name="Dikdörtgen 12"/>
          <p:cNvSpPr/>
          <p:nvPr/>
        </p:nvSpPr>
        <p:spPr>
          <a:xfrm>
            <a:off x="7032104" y="1604095"/>
            <a:ext cx="4361943"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adequate do you think the level of investments made by the  German companies in Turkey? </a:t>
            </a:r>
          </a:p>
        </p:txBody>
      </p:sp>
      <p:sp>
        <p:nvSpPr>
          <p:cNvPr id="15" name="Text Box 7"/>
          <p:cNvSpPr txBox="1">
            <a:spLocks noChangeArrowheads="1"/>
          </p:cNvSpPr>
          <p:nvPr/>
        </p:nvSpPr>
        <p:spPr bwMode="auto">
          <a:xfrm>
            <a:off x="333122" y="1331476"/>
            <a:ext cx="5474846"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Success of German Companies</a:t>
            </a:r>
          </a:p>
        </p:txBody>
      </p:sp>
      <p:graphicFrame>
        <p:nvGraphicFramePr>
          <p:cNvPr id="16" name="Chart 6"/>
          <p:cNvGraphicFramePr/>
          <p:nvPr>
            <p:extLst>
              <p:ext uri="{D42A27DB-BD31-4B8C-83A1-F6EECF244321}">
                <p14:modId xmlns:p14="http://schemas.microsoft.com/office/powerpoint/2010/main" val="1542800331"/>
              </p:ext>
            </p:extLst>
          </p:nvPr>
        </p:nvGraphicFramePr>
        <p:xfrm>
          <a:off x="767408" y="2060848"/>
          <a:ext cx="4361943" cy="463827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Düz Bağlayıcı 16"/>
          <p:cNvCxnSpPr/>
          <p:nvPr/>
        </p:nvCxnSpPr>
        <p:spPr bwMode="auto">
          <a:xfrm>
            <a:off x="1387835" y="472514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1402077" y="378904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4902763" y="3825128"/>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4858046" y="4006225"/>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87,4</a:t>
            </a:r>
          </a:p>
        </p:txBody>
      </p:sp>
      <p:sp>
        <p:nvSpPr>
          <p:cNvPr id="21" name="Oval 20"/>
          <p:cNvSpPr/>
          <p:nvPr/>
        </p:nvSpPr>
        <p:spPr>
          <a:xfrm>
            <a:off x="4562606" y="2636984"/>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2" name="Oval 21"/>
          <p:cNvSpPr/>
          <p:nvPr/>
        </p:nvSpPr>
        <p:spPr>
          <a:xfrm>
            <a:off x="4562606" y="52292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3" name="Dikdörtgen 22"/>
          <p:cNvSpPr/>
          <p:nvPr/>
        </p:nvSpPr>
        <p:spPr>
          <a:xfrm>
            <a:off x="4662300" y="2782089"/>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88,7</a:t>
            </a:r>
          </a:p>
        </p:txBody>
      </p:sp>
      <p:sp>
        <p:nvSpPr>
          <p:cNvPr id="24" name="Dikdörtgen 23"/>
          <p:cNvSpPr/>
          <p:nvPr/>
        </p:nvSpPr>
        <p:spPr>
          <a:xfrm>
            <a:off x="4671732" y="5302369"/>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1,3</a:t>
            </a:r>
          </a:p>
        </p:txBody>
      </p:sp>
      <p:sp>
        <p:nvSpPr>
          <p:cNvPr id="25" name="Dikdörtgen 24"/>
          <p:cNvSpPr/>
          <p:nvPr/>
        </p:nvSpPr>
        <p:spPr>
          <a:xfrm>
            <a:off x="551384" y="1701969"/>
            <a:ext cx="4875040"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Could you please indicate how successful do you think German companies are? </a:t>
            </a:r>
          </a:p>
        </p:txBody>
      </p:sp>
      <p:sp>
        <p:nvSpPr>
          <p:cNvPr id="30" name="Dikdörtgen 42">
            <a:extLst>
              <a:ext uri="{FF2B5EF4-FFF2-40B4-BE49-F238E27FC236}">
                <a16:creationId xmlns:a16="http://schemas.microsoft.com/office/drawing/2014/main" id="{FFCC697C-C7FE-48B6-910B-E553308B5D46}"/>
              </a:ext>
            </a:extLst>
          </p:cNvPr>
          <p:cNvSpPr/>
          <p:nvPr/>
        </p:nvSpPr>
        <p:spPr>
          <a:xfrm>
            <a:off x="9552384" y="432551"/>
            <a:ext cx="2376264" cy="369332"/>
          </a:xfrm>
          <a:prstGeom prst="rect">
            <a:avLst/>
          </a:prstGeom>
        </p:spPr>
        <p:txBody>
          <a:bodyPr wrap="square">
            <a:spAutoFit/>
          </a:bodyPr>
          <a:lstStyle/>
          <a:p>
            <a:r>
              <a:rPr lang="en-US" b="1" dirty="0">
                <a:solidFill>
                  <a:srgbClr val="4472C4"/>
                </a:solidFill>
              </a:rPr>
              <a:t>Business Dimension</a:t>
            </a:r>
            <a:r>
              <a:rPr lang="en-US" dirty="0">
                <a:solidFill>
                  <a:srgbClr val="FF0000"/>
                </a:solidFill>
              </a:rPr>
              <a:t>(3)</a:t>
            </a:r>
          </a:p>
        </p:txBody>
      </p:sp>
      <p:sp>
        <p:nvSpPr>
          <p:cNvPr id="32" name="Text Box 4">
            <a:extLst>
              <a:ext uri="{FF2B5EF4-FFF2-40B4-BE49-F238E27FC236}">
                <a16:creationId xmlns:a16="http://schemas.microsoft.com/office/drawing/2014/main" id="{709B79A9-B6C2-D845-A097-96117DE6E2AC}"/>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042774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solidFill>
                  <a:schemeClr val="bg1"/>
                </a:solidFill>
              </a:rPr>
              <a:t>Sociological Dimension</a:t>
            </a:r>
          </a:p>
        </p:txBody>
      </p:sp>
    </p:spTree>
    <p:extLst>
      <p:ext uri="{BB962C8B-B14F-4D97-AF65-F5344CB8AC3E}">
        <p14:creationId xmlns:p14="http://schemas.microsoft.com/office/powerpoint/2010/main" val="1986777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ikdörtgen 43"/>
          <p:cNvSpPr/>
          <p:nvPr/>
        </p:nvSpPr>
        <p:spPr bwMode="auto">
          <a:xfrm>
            <a:off x="10079062" y="6042471"/>
            <a:ext cx="2088232" cy="7804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aphicFrame>
        <p:nvGraphicFramePr>
          <p:cNvPr id="3" name="Chart 6"/>
          <p:cNvGraphicFramePr/>
          <p:nvPr>
            <p:extLst>
              <p:ext uri="{D42A27DB-BD31-4B8C-83A1-F6EECF244321}">
                <p14:modId xmlns:p14="http://schemas.microsoft.com/office/powerpoint/2010/main" val="3727586048"/>
              </p:ext>
            </p:extLst>
          </p:nvPr>
        </p:nvGraphicFramePr>
        <p:xfrm>
          <a:off x="500854" y="2494827"/>
          <a:ext cx="2992718" cy="3814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6"/>
          <p:cNvGraphicFramePr/>
          <p:nvPr>
            <p:extLst>
              <p:ext uri="{D42A27DB-BD31-4B8C-83A1-F6EECF244321}">
                <p14:modId xmlns:p14="http://schemas.microsoft.com/office/powerpoint/2010/main" val="1313932675"/>
              </p:ext>
            </p:extLst>
          </p:nvPr>
        </p:nvGraphicFramePr>
        <p:xfrm>
          <a:off x="4450543" y="1917711"/>
          <a:ext cx="2991600" cy="38155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1790595874"/>
              </p:ext>
            </p:extLst>
          </p:nvPr>
        </p:nvGraphicFramePr>
        <p:xfrm>
          <a:off x="8358721" y="2349923"/>
          <a:ext cx="2991600" cy="3959397"/>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335699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24773" y="407707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335360" y="1964740"/>
            <a:ext cx="3228141" cy="600164"/>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How were the socio-cultural relations between Turkey and Germany 5 years ago? </a:t>
            </a:r>
            <a:endParaRPr lang="en-US"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72514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395170" y="4041152"/>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50453" y="4221088"/>
            <a:ext cx="850256" cy="430887"/>
          </a:xfrm>
          <a:prstGeom prst="rect">
            <a:avLst/>
          </a:prstGeom>
          <a:noFill/>
        </p:spPr>
        <p:txBody>
          <a:bodyPr wrap="square" rtlCol="0">
            <a:spAutoFit/>
          </a:bodyPr>
          <a:lstStyle/>
          <a:p>
            <a:pPr algn="ctr"/>
            <a:r>
              <a:rPr lang="en-US" sz="1100" b="1" dirty="0">
                <a:solidFill>
                  <a:srgbClr val="FF0000"/>
                </a:solidFill>
                <a:latin typeface="+mj-lt"/>
              </a:rPr>
              <a:t>NS</a:t>
            </a:r>
          </a:p>
          <a:p>
            <a:pPr algn="ctr"/>
            <a:r>
              <a:rPr lang="en-US" sz="1100" b="1" dirty="0">
                <a:solidFill>
                  <a:srgbClr val="FF0000"/>
                </a:solidFill>
                <a:latin typeface="+mj-lt"/>
              </a:rPr>
              <a:t>79,2</a:t>
            </a:r>
          </a:p>
        </p:txBody>
      </p:sp>
      <p:cxnSp>
        <p:nvCxnSpPr>
          <p:cNvPr id="12" name="Düz Bağlayıcı 11"/>
          <p:cNvCxnSpPr/>
          <p:nvPr/>
        </p:nvCxnSpPr>
        <p:spPr bwMode="auto">
          <a:xfrm>
            <a:off x="717296" y="479715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071736" y="306896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4" name="Oval 13"/>
          <p:cNvSpPr/>
          <p:nvPr/>
        </p:nvSpPr>
        <p:spPr>
          <a:xfrm>
            <a:off x="3055013"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5" name="Dikdörtgen 14"/>
          <p:cNvSpPr/>
          <p:nvPr/>
        </p:nvSpPr>
        <p:spPr>
          <a:xfrm>
            <a:off x="3211391" y="3142129"/>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81,8</a:t>
            </a:r>
          </a:p>
        </p:txBody>
      </p:sp>
      <p:sp>
        <p:nvSpPr>
          <p:cNvPr id="16" name="Dikdörtgen 15"/>
          <p:cNvSpPr/>
          <p:nvPr/>
        </p:nvSpPr>
        <p:spPr>
          <a:xfrm>
            <a:off x="3164139" y="5374377"/>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2,6</a:t>
            </a:r>
          </a:p>
        </p:txBody>
      </p:sp>
      <p:cxnSp>
        <p:nvCxnSpPr>
          <p:cNvPr id="17" name="Düz Bağlayıcı 16"/>
          <p:cNvCxnSpPr/>
          <p:nvPr/>
        </p:nvCxnSpPr>
        <p:spPr bwMode="auto">
          <a:xfrm>
            <a:off x="4574939" y="422108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3933056"/>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0075" y="3465088"/>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5358" y="3574177"/>
            <a:ext cx="850256" cy="430887"/>
          </a:xfrm>
          <a:prstGeom prst="rect">
            <a:avLst/>
          </a:prstGeom>
          <a:noFill/>
        </p:spPr>
        <p:txBody>
          <a:bodyPr wrap="square" rtlCol="0">
            <a:spAutoFit/>
          </a:bodyPr>
          <a:lstStyle/>
          <a:p>
            <a:pPr algn="ctr"/>
            <a:r>
              <a:rPr lang="en-US" sz="1100" b="1" dirty="0">
                <a:solidFill>
                  <a:srgbClr val="FF0000"/>
                </a:solidFill>
                <a:latin typeface="+mj-lt"/>
              </a:rPr>
              <a:t>NS</a:t>
            </a:r>
          </a:p>
          <a:p>
            <a:pPr algn="ctr"/>
            <a:r>
              <a:rPr lang="en-US" sz="1100" b="1" dirty="0">
                <a:solidFill>
                  <a:srgbClr val="FF0000"/>
                </a:solidFill>
                <a:latin typeface="+mj-lt"/>
              </a:rPr>
              <a:t>75,9</a:t>
            </a:r>
          </a:p>
        </p:txBody>
      </p:sp>
      <p:sp>
        <p:nvSpPr>
          <p:cNvPr id="21" name="Oval 20"/>
          <p:cNvSpPr/>
          <p:nvPr/>
        </p:nvSpPr>
        <p:spPr>
          <a:xfrm>
            <a:off x="6999918" y="2276872"/>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2" name="Oval 21"/>
          <p:cNvSpPr/>
          <p:nvPr/>
        </p:nvSpPr>
        <p:spPr>
          <a:xfrm>
            <a:off x="6999918" y="4583940"/>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3" name="Dikdörtgen 22"/>
          <p:cNvSpPr/>
          <p:nvPr/>
        </p:nvSpPr>
        <p:spPr>
          <a:xfrm>
            <a:off x="7099612" y="2422049"/>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80,2</a:t>
            </a:r>
          </a:p>
        </p:txBody>
      </p:sp>
      <p:sp>
        <p:nvSpPr>
          <p:cNvPr id="24" name="Dikdörtgen 23"/>
          <p:cNvSpPr/>
          <p:nvPr/>
        </p:nvSpPr>
        <p:spPr>
          <a:xfrm>
            <a:off x="7109044" y="4692496"/>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4,3</a:t>
            </a:r>
          </a:p>
        </p:txBody>
      </p:sp>
      <p:sp>
        <p:nvSpPr>
          <p:cNvPr id="25" name="Oval 24"/>
          <p:cNvSpPr/>
          <p:nvPr/>
        </p:nvSpPr>
        <p:spPr bwMode="auto">
          <a:xfrm>
            <a:off x="11248253" y="396914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203536" y="4077072"/>
            <a:ext cx="850256" cy="430887"/>
          </a:xfrm>
          <a:prstGeom prst="rect">
            <a:avLst/>
          </a:prstGeom>
          <a:noFill/>
        </p:spPr>
        <p:txBody>
          <a:bodyPr wrap="square" rtlCol="0">
            <a:spAutoFit/>
          </a:bodyPr>
          <a:lstStyle/>
          <a:p>
            <a:pPr algn="ctr"/>
            <a:r>
              <a:rPr lang="en-US" sz="1100" b="1" dirty="0">
                <a:solidFill>
                  <a:srgbClr val="FF0000"/>
                </a:solidFill>
                <a:latin typeface="+mj-lt"/>
              </a:rPr>
              <a:t>NS</a:t>
            </a:r>
          </a:p>
          <a:p>
            <a:pPr algn="ctr"/>
            <a:r>
              <a:rPr lang="en-US" sz="1100" b="1" dirty="0">
                <a:solidFill>
                  <a:srgbClr val="FF0000"/>
                </a:solidFill>
                <a:latin typeface="+mj-lt"/>
              </a:rPr>
              <a:t>77,2</a:t>
            </a:r>
          </a:p>
        </p:txBody>
      </p:sp>
      <p:sp>
        <p:nvSpPr>
          <p:cNvPr id="27" name="Oval 26"/>
          <p:cNvSpPr/>
          <p:nvPr/>
        </p:nvSpPr>
        <p:spPr>
          <a:xfrm>
            <a:off x="11064624" y="278100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8" name="Oval 27"/>
          <p:cNvSpPr/>
          <p:nvPr/>
        </p:nvSpPr>
        <p:spPr>
          <a:xfrm>
            <a:off x="10908096" y="5085256"/>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9" name="Dikdörtgen 28"/>
          <p:cNvSpPr/>
          <p:nvPr/>
        </p:nvSpPr>
        <p:spPr>
          <a:xfrm>
            <a:off x="11136560" y="292610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80,5</a:t>
            </a:r>
          </a:p>
        </p:txBody>
      </p:sp>
      <p:sp>
        <p:nvSpPr>
          <p:cNvPr id="30" name="Dikdörtgen 29"/>
          <p:cNvSpPr/>
          <p:nvPr/>
        </p:nvSpPr>
        <p:spPr>
          <a:xfrm>
            <a:off x="11017222" y="5158353"/>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3,3</a:t>
            </a:r>
          </a:p>
        </p:txBody>
      </p:sp>
      <p:sp>
        <p:nvSpPr>
          <p:cNvPr id="31" name="Dikdörtgen 30"/>
          <p:cNvSpPr/>
          <p:nvPr/>
        </p:nvSpPr>
        <p:spPr>
          <a:xfrm>
            <a:off x="4079776" y="1628800"/>
            <a:ext cx="3610978"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are the socio-cultural relations between Turkey and Germany today? </a:t>
            </a:r>
          </a:p>
        </p:txBody>
      </p:sp>
      <p:sp>
        <p:nvSpPr>
          <p:cNvPr id="32" name="Dikdörtgen 31"/>
          <p:cNvSpPr/>
          <p:nvPr/>
        </p:nvSpPr>
        <p:spPr>
          <a:xfrm>
            <a:off x="8040216" y="1748716"/>
            <a:ext cx="3778094" cy="600164"/>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do you evaluate the socio-cultural relations between Turkey and Germany in five years from now? </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775520" y="940658"/>
            <a:ext cx="8572559" cy="369332"/>
          </a:xfrm>
          <a:prstGeom prst="rect">
            <a:avLst/>
          </a:prstGeom>
          <a:noFill/>
          <a:ln w="9525">
            <a:noFill/>
            <a:miter lim="800000"/>
            <a:headEnd/>
            <a:tailEnd/>
          </a:ln>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Socio-Cultural Relations between Turkey and Germany</a:t>
            </a:r>
          </a:p>
        </p:txBody>
      </p:sp>
      <p:sp>
        <p:nvSpPr>
          <p:cNvPr id="34" name="Dikdörtgen 33"/>
          <p:cNvSpPr/>
          <p:nvPr/>
        </p:nvSpPr>
        <p:spPr>
          <a:xfrm>
            <a:off x="697332" y="1547500"/>
            <a:ext cx="2697838"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5 Years Ago	</a:t>
            </a:r>
            <a:endParaRPr lang="en-US" dirty="0">
              <a:latin typeface="Verdana" panose="020B0604030504040204" pitchFamily="34" charset="0"/>
              <a:ea typeface="Verdana" panose="020B0604030504040204" pitchFamily="34" charset="0"/>
            </a:endParaRPr>
          </a:p>
        </p:txBody>
      </p:sp>
      <p:sp>
        <p:nvSpPr>
          <p:cNvPr id="35" name="Dikdörtgen 34"/>
          <p:cNvSpPr/>
          <p:nvPr/>
        </p:nvSpPr>
        <p:spPr>
          <a:xfrm>
            <a:off x="4821319" y="1303509"/>
            <a:ext cx="2313454"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At Present-2021</a:t>
            </a:r>
            <a:endParaRPr lang="en-US" dirty="0">
              <a:latin typeface="Verdana" panose="020B0604030504040204" pitchFamily="34" charset="0"/>
              <a:ea typeface="Verdana" panose="020B0604030504040204" pitchFamily="34" charset="0"/>
            </a:endParaRPr>
          </a:p>
        </p:txBody>
      </p:sp>
      <p:sp>
        <p:nvSpPr>
          <p:cNvPr id="36" name="Dikdörtgen 35"/>
          <p:cNvSpPr/>
          <p:nvPr/>
        </p:nvSpPr>
        <p:spPr>
          <a:xfrm>
            <a:off x="9095702" y="1331476"/>
            <a:ext cx="1911101"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5 Years Later</a:t>
            </a:r>
            <a:endParaRPr lang="en-US" dirty="0">
              <a:latin typeface="Verdana" panose="020B0604030504040204" pitchFamily="34" charset="0"/>
              <a:ea typeface="Verdana" panose="020B0604030504040204" pitchFamily="34" charset="0"/>
            </a:endParaRPr>
          </a:p>
        </p:txBody>
      </p:sp>
      <p:sp>
        <p:nvSpPr>
          <p:cNvPr id="45"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(1)</a:t>
            </a:r>
          </a:p>
        </p:txBody>
      </p:sp>
    </p:spTree>
    <p:extLst>
      <p:ext uri="{BB962C8B-B14F-4D97-AF65-F5344CB8AC3E}">
        <p14:creationId xmlns:p14="http://schemas.microsoft.com/office/powerpoint/2010/main" val="1454668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1745900751"/>
              </p:ext>
            </p:extLst>
          </p:nvPr>
        </p:nvGraphicFramePr>
        <p:xfrm>
          <a:off x="2660441" y="2131072"/>
          <a:ext cx="6840760" cy="43942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660441" y="1701969"/>
            <a:ext cx="7756040" cy="430887"/>
          </a:xfrm>
          <a:prstGeom prst="rect">
            <a:avLst/>
          </a:prstGeom>
          <a:noFill/>
          <a:ln w="9525">
            <a:noFill/>
            <a:miter lim="800000"/>
            <a:headEnd/>
            <a:tailEnd/>
          </a:ln>
        </p:spPr>
        <p:txBody>
          <a:bodyPr wrap="square" anchor="ctr">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rPr>
              <a:t>You said that the socio-cultural relations between Turkey and Germany are not good or moderately good. Why do you think so?</a:t>
            </a:r>
            <a:endParaRPr lang="tr-TR" sz="1100" dirty="0">
              <a:solidFill>
                <a:srgbClr val="FF0000"/>
              </a:solidFill>
              <a:latin typeface="Verdana" panose="020B0604030504040204" pitchFamily="34" charset="0"/>
              <a:ea typeface="Verdana" panose="020B0604030504040204" pitchFamily="34" charset="0"/>
            </a:endParaRPr>
          </a:p>
        </p:txBody>
      </p:sp>
      <p:sp>
        <p:nvSpPr>
          <p:cNvPr id="6" name="Dikdörtgen 5"/>
          <p:cNvSpPr/>
          <p:nvPr/>
        </p:nvSpPr>
        <p:spPr>
          <a:xfrm>
            <a:off x="3377515" y="1026172"/>
            <a:ext cx="6264696" cy="646331"/>
          </a:xfrm>
          <a:prstGeom prst="rect">
            <a:avLst/>
          </a:prstGeom>
        </p:spPr>
        <p:txBody>
          <a:bodyPr wrap="square">
            <a:spAutoFit/>
          </a:bodyPr>
          <a:lstStyle/>
          <a:p>
            <a:pPr algn="ctr"/>
            <a:r>
              <a:rPr lang="en-US" b="1" dirty="0">
                <a:latin typeface="Verdana" panose="020B0604030504040204" pitchFamily="34" charset="0"/>
              </a:rPr>
              <a:t>Reasons for </a:t>
            </a:r>
            <a:r>
              <a:rPr lang="tr-TR" b="1" dirty="0">
                <a:latin typeface="Verdana" panose="020B0604030504040204" pitchFamily="34" charset="0"/>
              </a:rPr>
              <a:t>Poor </a:t>
            </a:r>
            <a:r>
              <a:rPr lang="en-US" b="1" dirty="0">
                <a:latin typeface="Verdana" panose="020B0604030504040204" pitchFamily="34" charset="0"/>
              </a:rPr>
              <a:t>Socio-Cultural Relations (12.2%)</a:t>
            </a:r>
            <a:endParaRPr lang="tr-TR" b="1" dirty="0"/>
          </a:p>
        </p:txBody>
      </p:sp>
      <p:sp>
        <p:nvSpPr>
          <p:cNvPr id="8" name="Text Box 4"/>
          <p:cNvSpPr txBox="1">
            <a:spLocks noChangeArrowheads="1"/>
          </p:cNvSpPr>
          <p:nvPr/>
        </p:nvSpPr>
        <p:spPr bwMode="auto">
          <a:xfrm>
            <a:off x="6924459" y="6453336"/>
            <a:ext cx="930420"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700" dirty="0">
                <a:latin typeface="+mj-lt"/>
                <a:cs typeface="Arial" pitchFamily="34" charset="0"/>
              </a:rPr>
              <a:t>Multiple Response</a:t>
            </a:r>
            <a:endParaRPr kumimoji="0" lang="tr-TR" sz="700" b="0" i="0" u="none" strike="noStrike" kern="1200" cap="none" spc="0" normalizeH="0" baseline="0" noProof="0" dirty="0">
              <a:ln>
                <a:noFill/>
              </a:ln>
              <a:effectLst/>
              <a:uLnTx/>
              <a:uFillTx/>
              <a:latin typeface="+mj-lt"/>
              <a:cs typeface="Arial" pitchFamily="34" charset="0"/>
            </a:endParaRPr>
          </a:p>
        </p:txBody>
      </p:sp>
      <p:sp>
        <p:nvSpPr>
          <p:cNvPr id="11" name="Metin kutusu 10"/>
          <p:cNvSpPr txBox="1"/>
          <p:nvPr/>
        </p:nvSpPr>
        <p:spPr>
          <a:xfrm>
            <a:off x="6816080" y="5301208"/>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0.2 are not</a:t>
            </a:r>
            <a:r>
              <a:rPr lang="tr-TR" sz="700" dirty="0">
                <a:latin typeface="Verdana" panose="020B0604030504040204" pitchFamily="34" charset="0"/>
                <a:ea typeface="Verdana" panose="020B0604030504040204" pitchFamily="34" charset="0"/>
              </a:rPr>
              <a:t> listed.</a:t>
            </a:r>
          </a:p>
        </p:txBody>
      </p:sp>
      <p:sp>
        <p:nvSpPr>
          <p:cNvPr id="9"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2</a:t>
            </a:r>
            <a:r>
              <a:rPr lang="en-US" dirty="0">
                <a:solidFill>
                  <a:srgbClr val="FF0000"/>
                </a:solidFill>
              </a:rPr>
              <a:t>)</a:t>
            </a:r>
          </a:p>
        </p:txBody>
      </p:sp>
      <p:sp>
        <p:nvSpPr>
          <p:cNvPr id="10" name="Text Box 4">
            <a:extLst>
              <a:ext uri="{FF2B5EF4-FFF2-40B4-BE49-F238E27FC236}">
                <a16:creationId xmlns:a16="http://schemas.microsoft.com/office/drawing/2014/main" id="{C428C8B4-9D64-5544-9D8C-079786EDE992}"/>
              </a:ext>
            </a:extLst>
          </p:cNvPr>
          <p:cNvSpPr txBox="1">
            <a:spLocks noChangeArrowheads="1"/>
          </p:cNvSpPr>
          <p:nvPr/>
        </p:nvSpPr>
        <p:spPr bwMode="auto">
          <a:xfrm>
            <a:off x="5663952"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854353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435441" y="940658"/>
            <a:ext cx="8701119"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Evaluations about the Germans</a:t>
            </a: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3431705" y="1269921"/>
            <a:ext cx="6624736" cy="430887"/>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I'm going to read you some statements. Could you please indicate to which extent you agree with them as far as Germans are concerned on a scale of 1 to 4? </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407794247"/>
              </p:ext>
            </p:extLst>
          </p:nvPr>
        </p:nvGraphicFramePr>
        <p:xfrm>
          <a:off x="479376" y="1890401"/>
          <a:ext cx="10585176" cy="4418919"/>
        </p:xfrm>
        <a:graphic>
          <a:graphicData uri="http://schemas.openxmlformats.org/drawingml/2006/chart">
            <c:chart xmlns:c="http://schemas.openxmlformats.org/drawingml/2006/chart" xmlns:r="http://schemas.openxmlformats.org/officeDocument/2006/relationships" r:id="rId3"/>
          </a:graphicData>
        </a:graphic>
      </p:graphicFrame>
      <p:sp>
        <p:nvSpPr>
          <p:cNvPr id="6" name="12 Metin kutusu">
            <a:extLst>
              <a:ext uri="{FF2B5EF4-FFF2-40B4-BE49-F238E27FC236}">
                <a16:creationId xmlns:a16="http://schemas.microsoft.com/office/drawing/2014/main" id="{3247390D-3F84-4439-A9C4-44B8AF5B0EF3}"/>
              </a:ext>
            </a:extLst>
          </p:cNvPr>
          <p:cNvSpPr txBox="1"/>
          <p:nvPr/>
        </p:nvSpPr>
        <p:spPr>
          <a:xfrm>
            <a:off x="11280631" y="1609055"/>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2885498459"/>
              </p:ext>
            </p:extLst>
          </p:nvPr>
        </p:nvGraphicFramePr>
        <p:xfrm>
          <a:off x="11253308" y="1869576"/>
          <a:ext cx="609600" cy="4135556"/>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90,9</a:t>
                      </a:r>
                    </a:p>
                  </a:txBody>
                  <a:tcPr marL="7620" marR="7620" marT="7620" marB="0" anchor="ctr">
                    <a:noFill/>
                  </a:tcPr>
                </a:tc>
                <a:extLst>
                  <a:ext uri="{0D108BD9-81ED-4DB2-BD59-A6C34878D82A}">
                    <a16:rowId xmlns:a16="http://schemas.microsoft.com/office/drawing/2014/main" val="1106207996"/>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89,9</a:t>
                      </a:r>
                    </a:p>
                  </a:txBody>
                  <a:tcPr marL="7620" marR="7620" marT="7620" marB="0" anchor="ctr">
                    <a:noFill/>
                  </a:tcPr>
                </a:tc>
                <a:extLst>
                  <a:ext uri="{0D108BD9-81ED-4DB2-BD59-A6C34878D82A}">
                    <a16:rowId xmlns:a16="http://schemas.microsoft.com/office/drawing/2014/main" val="1321182177"/>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89,8</a:t>
                      </a:r>
                    </a:p>
                  </a:txBody>
                  <a:tcPr marL="7620" marR="7620" marT="7620" marB="0" anchor="ctr">
                    <a:noFill/>
                  </a:tcPr>
                </a:tc>
                <a:extLst>
                  <a:ext uri="{0D108BD9-81ED-4DB2-BD59-A6C34878D82A}">
                    <a16:rowId xmlns:a16="http://schemas.microsoft.com/office/drawing/2014/main" val="3959051023"/>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88,9</a:t>
                      </a:r>
                    </a:p>
                  </a:txBody>
                  <a:tcPr marL="7620" marR="7620" marT="7620" marB="0" anchor="ctr">
                    <a:noFill/>
                  </a:tcPr>
                </a:tc>
                <a:extLst>
                  <a:ext uri="{0D108BD9-81ED-4DB2-BD59-A6C34878D82A}">
                    <a16:rowId xmlns:a16="http://schemas.microsoft.com/office/drawing/2014/main" val="1241442240"/>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88,1</a:t>
                      </a:r>
                    </a:p>
                  </a:txBody>
                  <a:tcPr marL="7620" marR="7620" marT="7620" marB="0" anchor="ctr">
                    <a:noFill/>
                  </a:tcPr>
                </a:tc>
                <a:extLst>
                  <a:ext uri="{0D108BD9-81ED-4DB2-BD59-A6C34878D82A}">
                    <a16:rowId xmlns:a16="http://schemas.microsoft.com/office/drawing/2014/main" val="2508104431"/>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87,1</a:t>
                      </a:r>
                    </a:p>
                  </a:txBody>
                  <a:tcPr marL="7620" marR="7620" marT="7620" marB="0" anchor="ctr">
                    <a:noFill/>
                  </a:tcPr>
                </a:tc>
                <a:extLst>
                  <a:ext uri="{0D108BD9-81ED-4DB2-BD59-A6C34878D82A}">
                    <a16:rowId xmlns:a16="http://schemas.microsoft.com/office/drawing/2014/main" val="2234317800"/>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86,6</a:t>
                      </a:r>
                    </a:p>
                  </a:txBody>
                  <a:tcPr marL="7620" marR="7620" marT="7620" marB="0" anchor="ctr">
                    <a:noFill/>
                  </a:tcPr>
                </a:tc>
                <a:extLst>
                  <a:ext uri="{0D108BD9-81ED-4DB2-BD59-A6C34878D82A}">
                    <a16:rowId xmlns:a16="http://schemas.microsoft.com/office/drawing/2014/main" val="3818737468"/>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86,2</a:t>
                      </a:r>
                    </a:p>
                  </a:txBody>
                  <a:tcPr marL="7620" marR="7620" marT="7620" marB="0" anchor="ctr">
                    <a:noFill/>
                  </a:tcPr>
                </a:tc>
                <a:extLst>
                  <a:ext uri="{0D108BD9-81ED-4DB2-BD59-A6C34878D82A}">
                    <a16:rowId xmlns:a16="http://schemas.microsoft.com/office/drawing/2014/main" val="4044544024"/>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86,2</a:t>
                      </a:r>
                    </a:p>
                  </a:txBody>
                  <a:tcPr marL="7620" marR="7620" marT="7620" marB="0" anchor="ctr">
                    <a:noFill/>
                  </a:tcPr>
                </a:tc>
                <a:extLst>
                  <a:ext uri="{0D108BD9-81ED-4DB2-BD59-A6C34878D82A}">
                    <a16:rowId xmlns:a16="http://schemas.microsoft.com/office/drawing/2014/main" val="1515827133"/>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86,1</a:t>
                      </a:r>
                    </a:p>
                  </a:txBody>
                  <a:tcPr marL="7620" marR="7620" marT="7620" marB="0" anchor="ctr">
                    <a:noFill/>
                  </a:tcPr>
                </a:tc>
                <a:extLst>
                  <a:ext uri="{0D108BD9-81ED-4DB2-BD59-A6C34878D82A}">
                    <a16:rowId xmlns:a16="http://schemas.microsoft.com/office/drawing/2014/main" val="2051648072"/>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85,6</a:t>
                      </a:r>
                    </a:p>
                  </a:txBody>
                  <a:tcPr marL="7620" marR="7620" marT="7620" marB="0" anchor="ctr">
                    <a:noFill/>
                  </a:tcPr>
                </a:tc>
                <a:extLst>
                  <a:ext uri="{0D108BD9-81ED-4DB2-BD59-A6C34878D82A}">
                    <a16:rowId xmlns:a16="http://schemas.microsoft.com/office/drawing/2014/main" val="3348586392"/>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79,3</a:t>
                      </a:r>
                    </a:p>
                  </a:txBody>
                  <a:tcPr marL="7620" marR="7620" marT="7620" marB="0" anchor="ctr">
                    <a:noFill/>
                  </a:tcPr>
                </a:tc>
                <a:extLst>
                  <a:ext uri="{0D108BD9-81ED-4DB2-BD59-A6C34878D82A}">
                    <a16:rowId xmlns:a16="http://schemas.microsoft.com/office/drawing/2014/main" val="2724365801"/>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76,3</a:t>
                      </a:r>
                    </a:p>
                  </a:txBody>
                  <a:tcPr marL="7620" marR="7620" marT="7620" marB="0" anchor="ctr">
                    <a:noFill/>
                  </a:tcPr>
                </a:tc>
                <a:extLst>
                  <a:ext uri="{0D108BD9-81ED-4DB2-BD59-A6C34878D82A}">
                    <a16:rowId xmlns:a16="http://schemas.microsoft.com/office/drawing/2014/main" val="4179623740"/>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74,1</a:t>
                      </a:r>
                    </a:p>
                  </a:txBody>
                  <a:tcPr marL="7620" marR="7620" marT="7620" marB="0" anchor="ctr">
                    <a:noFill/>
                  </a:tcPr>
                </a:tc>
                <a:extLst>
                  <a:ext uri="{0D108BD9-81ED-4DB2-BD59-A6C34878D82A}">
                    <a16:rowId xmlns:a16="http://schemas.microsoft.com/office/drawing/2014/main" val="2151684123"/>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71,1</a:t>
                      </a:r>
                    </a:p>
                  </a:txBody>
                  <a:tcPr marL="7620" marR="7620" marT="7620" marB="0" anchor="ctr">
                    <a:noFill/>
                  </a:tcPr>
                </a:tc>
                <a:extLst>
                  <a:ext uri="{0D108BD9-81ED-4DB2-BD59-A6C34878D82A}">
                    <a16:rowId xmlns:a16="http://schemas.microsoft.com/office/drawing/2014/main" val="2821455271"/>
                  </a:ext>
                </a:extLst>
              </a:tr>
              <a:tr h="243268">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71,0</a:t>
                      </a:r>
                    </a:p>
                  </a:txBody>
                  <a:tcPr marL="7620" marR="7620" marT="7620" marB="0" anchor="ctr">
                    <a:noFill/>
                  </a:tcPr>
                </a:tc>
                <a:extLst>
                  <a:ext uri="{0D108BD9-81ED-4DB2-BD59-A6C34878D82A}">
                    <a16:rowId xmlns:a16="http://schemas.microsoft.com/office/drawing/2014/main" val="2154374193"/>
                  </a:ext>
                </a:extLst>
              </a:tr>
              <a:tr h="243268">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65,9</a:t>
                      </a:r>
                    </a:p>
                  </a:txBody>
                  <a:tcPr marL="7620" marR="7620" marT="7620" marB="0" anchor="ctr">
                    <a:noFill/>
                  </a:tcPr>
                </a:tc>
                <a:extLst>
                  <a:ext uri="{0D108BD9-81ED-4DB2-BD59-A6C34878D82A}">
                    <a16:rowId xmlns:a16="http://schemas.microsoft.com/office/drawing/2014/main" val="3247419362"/>
                  </a:ext>
                </a:extLst>
              </a:tr>
            </a:tbl>
          </a:graphicData>
        </a:graphic>
      </p:graphicFrame>
      <p:cxnSp>
        <p:nvCxnSpPr>
          <p:cNvPr id="10" name="Düz Bağlayıcı 9"/>
          <p:cNvCxnSpPr/>
          <p:nvPr/>
        </p:nvCxnSpPr>
        <p:spPr bwMode="auto">
          <a:xfrm>
            <a:off x="9768408" y="1916832"/>
            <a:ext cx="0" cy="4032445"/>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2" name="Metin kutusu 11"/>
          <p:cNvSpPr txBox="1"/>
          <p:nvPr/>
        </p:nvSpPr>
        <p:spPr>
          <a:xfrm>
            <a:off x="9264352" y="1547500"/>
            <a:ext cx="1008112" cy="369332"/>
          </a:xfrm>
          <a:prstGeom prst="rect">
            <a:avLst/>
          </a:prstGeom>
          <a:noFill/>
        </p:spPr>
        <p:txBody>
          <a:bodyPr wrap="square" rtlCol="0">
            <a:spAutoFit/>
          </a:bodyPr>
          <a:lstStyle/>
          <a:p>
            <a:pPr algn="ctr"/>
            <a:r>
              <a:rPr lang="tr-TR" sz="900" dirty="0">
                <a:solidFill>
                  <a:srgbClr val="FF0000"/>
                </a:solidFill>
                <a:latin typeface="Verdana" panose="020B0604030504040204" pitchFamily="34" charset="0"/>
                <a:ea typeface="Verdana" panose="020B0604030504040204" pitchFamily="34" charset="0"/>
              </a:rPr>
              <a:t>Mean Line: 82,5</a:t>
            </a:r>
          </a:p>
        </p:txBody>
      </p:sp>
      <p:sp>
        <p:nvSpPr>
          <p:cNvPr id="11"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3</a:t>
            </a:r>
            <a:r>
              <a:rPr lang="en-US" dirty="0">
                <a:solidFill>
                  <a:srgbClr val="FF0000"/>
                </a:solidFill>
              </a:rPr>
              <a:t>)</a:t>
            </a:r>
          </a:p>
        </p:txBody>
      </p:sp>
      <p:sp>
        <p:nvSpPr>
          <p:cNvPr id="13" name="Text Box 4">
            <a:extLst>
              <a:ext uri="{FF2B5EF4-FFF2-40B4-BE49-F238E27FC236}">
                <a16:creationId xmlns:a16="http://schemas.microsoft.com/office/drawing/2014/main" id="{FF33E4F3-ADB1-F143-BCF3-A45CEADCC4CA}"/>
              </a:ext>
            </a:extLst>
          </p:cNvPr>
          <p:cNvSpPr txBox="1">
            <a:spLocks noChangeArrowheads="1"/>
          </p:cNvSpPr>
          <p:nvPr/>
        </p:nvSpPr>
        <p:spPr bwMode="auto">
          <a:xfrm>
            <a:off x="6002709"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244416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51384" y="1218818"/>
            <a:ext cx="3977172"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en-US" b="1" dirty="0">
                <a:latin typeface="Verdana" panose="020B0604030504040204" pitchFamily="34" charset="0"/>
                <a:ea typeface="Verdana" panose="020B0604030504040204" pitchFamily="34" charset="0"/>
                <a:cs typeface="Arial" charset="0"/>
              </a:rPr>
              <a:t>	German Lifestyle</a:t>
            </a:r>
          </a:p>
        </p:txBody>
      </p:sp>
      <p:graphicFrame>
        <p:nvGraphicFramePr>
          <p:cNvPr id="5" name="Chart 6"/>
          <p:cNvGraphicFramePr/>
          <p:nvPr>
            <p:extLst>
              <p:ext uri="{D42A27DB-BD31-4B8C-83A1-F6EECF244321}">
                <p14:modId xmlns:p14="http://schemas.microsoft.com/office/powerpoint/2010/main" val="3729085734"/>
              </p:ext>
            </p:extLst>
          </p:nvPr>
        </p:nvGraphicFramePr>
        <p:xfrm>
          <a:off x="551384" y="2204864"/>
          <a:ext cx="4361943" cy="388843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Düz Bağlayıcı 5"/>
          <p:cNvCxnSpPr/>
          <p:nvPr/>
        </p:nvCxnSpPr>
        <p:spPr bwMode="auto">
          <a:xfrm>
            <a:off x="1199456" y="450912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1127448" y="3645024"/>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Oval 7"/>
          <p:cNvSpPr/>
          <p:nvPr/>
        </p:nvSpPr>
        <p:spPr bwMode="auto">
          <a:xfrm>
            <a:off x="4763936" y="364502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9" name="TextBox 5"/>
          <p:cNvSpPr txBox="1"/>
          <p:nvPr/>
        </p:nvSpPr>
        <p:spPr>
          <a:xfrm>
            <a:off x="4727848" y="3789040"/>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77,7</a:t>
            </a:r>
          </a:p>
        </p:txBody>
      </p:sp>
      <p:sp>
        <p:nvSpPr>
          <p:cNvPr id="10" name="Oval 9"/>
          <p:cNvSpPr/>
          <p:nvPr/>
        </p:nvSpPr>
        <p:spPr>
          <a:xfrm>
            <a:off x="4151856" y="242096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1" name="Oval 10"/>
          <p:cNvSpPr/>
          <p:nvPr/>
        </p:nvSpPr>
        <p:spPr>
          <a:xfrm>
            <a:off x="3791744" y="479715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2" name="Dikdörtgen 11"/>
          <p:cNvSpPr/>
          <p:nvPr/>
        </p:nvSpPr>
        <p:spPr>
          <a:xfrm>
            <a:off x="4257046" y="2492896"/>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81,7</a:t>
            </a:r>
          </a:p>
        </p:txBody>
      </p:sp>
      <p:sp>
        <p:nvSpPr>
          <p:cNvPr id="13" name="Dikdörtgen 12"/>
          <p:cNvSpPr/>
          <p:nvPr/>
        </p:nvSpPr>
        <p:spPr>
          <a:xfrm>
            <a:off x="3930669" y="4942329"/>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4,0</a:t>
            </a:r>
          </a:p>
        </p:txBody>
      </p:sp>
      <p:sp>
        <p:nvSpPr>
          <p:cNvPr id="14" name="Dikdörtgen 13"/>
          <p:cNvSpPr/>
          <p:nvPr/>
        </p:nvSpPr>
        <p:spPr>
          <a:xfrm>
            <a:off x="695399" y="1532692"/>
            <a:ext cx="4329361" cy="769441"/>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Could you please indicate how well the life of the German people would be appropriate to you? Scores are between 1 (being completely unsuitable) and 5 (being completely suitable)? </a:t>
            </a:r>
          </a:p>
        </p:txBody>
      </p:sp>
      <p:graphicFrame>
        <p:nvGraphicFramePr>
          <p:cNvPr id="15"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927833417"/>
              </p:ext>
            </p:extLst>
          </p:nvPr>
        </p:nvGraphicFramePr>
        <p:xfrm>
          <a:off x="7284474" y="2203080"/>
          <a:ext cx="5004214" cy="439427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032104" y="1701969"/>
            <a:ext cx="4572847"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You stated that the life of the German people would not suit you. May I know why you think so?</a:t>
            </a:r>
          </a:p>
        </p:txBody>
      </p:sp>
      <p:sp>
        <p:nvSpPr>
          <p:cNvPr id="17" name="Rectangle 10">
            <a:extLst>
              <a:ext uri="{FF2B5EF4-FFF2-40B4-BE49-F238E27FC236}">
                <a16:creationId xmlns:a16="http://schemas.microsoft.com/office/drawing/2014/main" id="{94DF3A14-2885-4D61-BE02-8ED094FF6E9E}"/>
              </a:ext>
            </a:extLst>
          </p:cNvPr>
          <p:cNvSpPr>
            <a:spLocks noChangeArrowheads="1"/>
          </p:cNvSpPr>
          <p:nvPr/>
        </p:nvSpPr>
        <p:spPr bwMode="auto">
          <a:xfrm>
            <a:off x="6704647" y="1105580"/>
            <a:ext cx="5079985" cy="646331"/>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ea typeface="Verdana" panose="020B0604030504040204" pitchFamily="34" charset="0"/>
                <a:cs typeface="Arial" charset="0"/>
              </a:rPr>
              <a:t>Inappropriate Elements of the German Lifestyle (4.0%)</a:t>
            </a:r>
            <a:endParaRPr lang="en-US" dirty="0">
              <a:latin typeface="Verdana" panose="020B0604030504040204" pitchFamily="34" charset="0"/>
              <a:ea typeface="Verdana" panose="020B0604030504040204" pitchFamily="34" charset="0"/>
            </a:endParaRPr>
          </a:p>
        </p:txBody>
      </p:sp>
      <p:sp>
        <p:nvSpPr>
          <p:cNvPr id="19" name="Text Box 4"/>
          <p:cNvSpPr txBox="1">
            <a:spLocks noChangeArrowheads="1"/>
          </p:cNvSpPr>
          <p:nvPr/>
        </p:nvSpPr>
        <p:spPr bwMode="auto">
          <a:xfrm>
            <a:off x="10272465" y="6525344"/>
            <a:ext cx="936104"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dirty="0">
                <a:ln>
                  <a:noFill/>
                </a:ln>
                <a:solidFill>
                  <a:srgbClr val="FFFFFF">
                    <a:lumMod val="50000"/>
                  </a:srgbClr>
                </a:solidFill>
                <a:effectLst/>
                <a:uLnTx/>
                <a:uFillTx/>
                <a:latin typeface="+mj-lt"/>
                <a:cs typeface="Arial" pitchFamily="34" charset="0"/>
              </a:rPr>
              <a:t>Multiple Response</a:t>
            </a:r>
          </a:p>
        </p:txBody>
      </p:sp>
      <p:cxnSp>
        <p:nvCxnSpPr>
          <p:cNvPr id="20" name="Eğri Bağlayıcı 19"/>
          <p:cNvCxnSpPr>
            <a:cxnSpLocks/>
          </p:cNvCxnSpPr>
          <p:nvPr/>
        </p:nvCxnSpPr>
        <p:spPr bwMode="auto">
          <a:xfrm flipV="1">
            <a:off x="5576724" y="4005064"/>
            <a:ext cx="1383372" cy="973592"/>
          </a:xfrm>
          <a:prstGeom prst="curvedConnector3">
            <a:avLst/>
          </a:prstGeom>
          <a:solidFill>
            <a:schemeClr val="accent1"/>
          </a:solidFill>
          <a:ln w="6350" cap="flat" cmpd="sng" algn="ctr">
            <a:solidFill>
              <a:srgbClr val="FF6161"/>
            </a:solidFill>
            <a:prstDash val="sysDot"/>
            <a:round/>
            <a:headEnd type="none" w="med" len="med"/>
            <a:tailEnd type="triangle"/>
          </a:ln>
          <a:effectLst/>
        </p:spPr>
      </p:cxnSp>
      <p:sp>
        <p:nvSpPr>
          <p:cNvPr id="24"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4</a:t>
            </a:r>
            <a:r>
              <a:rPr lang="en-US" dirty="0">
                <a:solidFill>
                  <a:srgbClr val="FF0000"/>
                </a:solidFill>
              </a:rPr>
              <a:t>)</a:t>
            </a:r>
          </a:p>
        </p:txBody>
      </p:sp>
      <p:sp>
        <p:nvSpPr>
          <p:cNvPr id="25" name="Text Box 4">
            <a:extLst>
              <a:ext uri="{FF2B5EF4-FFF2-40B4-BE49-F238E27FC236}">
                <a16:creationId xmlns:a16="http://schemas.microsoft.com/office/drawing/2014/main" id="{801ABC28-B7A4-C244-9048-202B506F16F1}"/>
              </a:ext>
            </a:extLst>
          </p:cNvPr>
          <p:cNvSpPr txBox="1">
            <a:spLocks noChangeArrowheads="1"/>
          </p:cNvSpPr>
          <p:nvPr/>
        </p:nvSpPr>
        <p:spPr bwMode="auto">
          <a:xfrm>
            <a:off x="2258293" y="6381328"/>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747620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783632" y="1228690"/>
            <a:ext cx="7670710" cy="369332"/>
          </a:xfrm>
          <a:prstGeom prst="rect">
            <a:avLst/>
          </a:prstGeom>
          <a:noFill/>
          <a:ln w="9525">
            <a:noFill/>
            <a:miter lim="800000"/>
            <a:headEnd/>
            <a:tailEnd/>
          </a:ln>
        </p:spPr>
        <p:txBody>
          <a:bodyPr wrap="square">
            <a:spAutoFit/>
          </a:bodyPr>
          <a:lstStyle/>
          <a:p>
            <a:pPr lvl="0" algn="ctr" fontAlgn="auto">
              <a:spcBef>
                <a:spcPts val="0"/>
              </a:spcBef>
              <a:spcAft>
                <a:spcPts val="0"/>
              </a:spcAft>
            </a:pPr>
            <a:r>
              <a:rPr lang="tr-TR" b="1" dirty="0">
                <a:latin typeface="Verdana" panose="020B0604030504040204" pitchFamily="34" charset="0"/>
                <a:ea typeface="Verdana" panose="020B0604030504040204" pitchFamily="34" charset="0"/>
                <a:cs typeface="Arial" charset="0"/>
              </a:rPr>
              <a:t>Attractiveness</a:t>
            </a:r>
            <a:r>
              <a:rPr lang="en-US" b="1" dirty="0">
                <a:latin typeface="Verdana" panose="020B0604030504040204" pitchFamily="34" charset="0"/>
                <a:ea typeface="Verdana" panose="020B0604030504040204" pitchFamily="34" charset="0"/>
                <a:cs typeface="Arial" charset="0"/>
              </a:rPr>
              <a:t> of German Culture</a:t>
            </a:r>
          </a:p>
        </p:txBody>
      </p:sp>
      <p:graphicFrame>
        <p:nvGraphicFramePr>
          <p:cNvPr id="5" name="Chart 6"/>
          <p:cNvGraphicFramePr/>
          <p:nvPr>
            <p:extLst>
              <p:ext uri="{D42A27DB-BD31-4B8C-83A1-F6EECF244321}">
                <p14:modId xmlns:p14="http://schemas.microsoft.com/office/powerpoint/2010/main" val="3429557648"/>
              </p:ext>
            </p:extLst>
          </p:nvPr>
        </p:nvGraphicFramePr>
        <p:xfrm>
          <a:off x="4511824" y="1988839"/>
          <a:ext cx="4361943" cy="449709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Düz Bağlayıcı 5"/>
          <p:cNvCxnSpPr/>
          <p:nvPr/>
        </p:nvCxnSpPr>
        <p:spPr bwMode="auto">
          <a:xfrm>
            <a:off x="5160256" y="4653136"/>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5087888" y="3789040"/>
            <a:ext cx="324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Oval 7"/>
          <p:cNvSpPr/>
          <p:nvPr/>
        </p:nvSpPr>
        <p:spPr bwMode="auto">
          <a:xfrm>
            <a:off x="8760296" y="3825128"/>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9" name="TextBox 5"/>
          <p:cNvSpPr txBox="1"/>
          <p:nvPr/>
        </p:nvSpPr>
        <p:spPr>
          <a:xfrm>
            <a:off x="8702128" y="4005064"/>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74,6</a:t>
            </a:r>
          </a:p>
        </p:txBody>
      </p:sp>
      <p:sp>
        <p:nvSpPr>
          <p:cNvPr id="10" name="Oval 9"/>
          <p:cNvSpPr/>
          <p:nvPr/>
        </p:nvSpPr>
        <p:spPr>
          <a:xfrm>
            <a:off x="8328320" y="2492896"/>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1" name="Oval 10"/>
          <p:cNvSpPr/>
          <p:nvPr/>
        </p:nvSpPr>
        <p:spPr>
          <a:xfrm>
            <a:off x="8400328"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2" name="Dikdörtgen 11"/>
          <p:cNvSpPr/>
          <p:nvPr/>
        </p:nvSpPr>
        <p:spPr>
          <a:xfrm>
            <a:off x="8467975" y="2638073"/>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79,3</a:t>
            </a:r>
          </a:p>
        </p:txBody>
      </p:sp>
      <p:sp>
        <p:nvSpPr>
          <p:cNvPr id="13" name="Dikdörtgen 12"/>
          <p:cNvSpPr/>
          <p:nvPr/>
        </p:nvSpPr>
        <p:spPr>
          <a:xfrm>
            <a:off x="8544272" y="5302369"/>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4,7</a:t>
            </a:r>
          </a:p>
        </p:txBody>
      </p:sp>
      <p:sp>
        <p:nvSpPr>
          <p:cNvPr id="14" name="Dikdörtgen 13"/>
          <p:cNvSpPr/>
          <p:nvPr/>
        </p:nvSpPr>
        <p:spPr>
          <a:xfrm>
            <a:off x="2639616" y="1583932"/>
            <a:ext cx="8275486" cy="261610"/>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Could you please indicate how attractive German culture is to you? </a:t>
            </a:r>
          </a:p>
        </p:txBody>
      </p:sp>
      <p:sp>
        <p:nvSpPr>
          <p:cNvPr id="17"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5</a:t>
            </a:r>
            <a:r>
              <a:rPr lang="en-US" dirty="0">
                <a:solidFill>
                  <a:srgbClr val="FF0000"/>
                </a:solidFill>
              </a:rPr>
              <a:t>)</a:t>
            </a:r>
          </a:p>
        </p:txBody>
      </p:sp>
      <p:sp>
        <p:nvSpPr>
          <p:cNvPr id="18" name="Text Box 4">
            <a:extLst>
              <a:ext uri="{FF2B5EF4-FFF2-40B4-BE49-F238E27FC236}">
                <a16:creationId xmlns:a16="http://schemas.microsoft.com/office/drawing/2014/main" id="{C5D92839-6927-174D-B3A9-35FFD9543F92}"/>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718989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947838" y="1043444"/>
            <a:ext cx="8572559" cy="369332"/>
          </a:xfrm>
          <a:prstGeom prst="rect">
            <a:avLst/>
          </a:prstGeom>
          <a:noFill/>
          <a:ln w="9525">
            <a:noFill/>
            <a:miter lim="800000"/>
            <a:headEnd/>
            <a:tailEnd/>
          </a:ln>
        </p:spPr>
        <p:txBody>
          <a:bodyPr wrap="square">
            <a:spAutoFit/>
          </a:bodyPr>
          <a:lstStyle/>
          <a:p>
            <a:pPr algn="ctr"/>
            <a:r>
              <a:rPr lang="en-US" b="1" dirty="0" err="1">
                <a:latin typeface="Verdana" panose="020B0604030504040204" pitchFamily="34" charset="0"/>
                <a:ea typeface="Verdana" panose="020B0604030504040204" pitchFamily="34" charset="0"/>
                <a:cs typeface="Arial" charset="0"/>
              </a:rPr>
              <a:t>Labour</a:t>
            </a:r>
            <a:r>
              <a:rPr lang="en-US" b="1" dirty="0">
                <a:latin typeface="Verdana" panose="020B0604030504040204" pitchFamily="34" charset="0"/>
                <a:ea typeface="Verdana" panose="020B0604030504040204" pitchFamily="34" charset="0"/>
                <a:cs typeface="Arial" charset="0"/>
              </a:rPr>
              <a:t> Migration from Turkey to Germany</a:t>
            </a:r>
          </a:p>
        </p:txBody>
      </p:sp>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814882" y="2100175"/>
            <a:ext cx="4219271" cy="600164"/>
          </a:xfrm>
          <a:prstGeom prst="rect">
            <a:avLst/>
          </a:prstGeom>
          <a:noFill/>
          <a:ln w="9525">
            <a:noFill/>
            <a:miter lim="800000"/>
            <a:headEnd/>
            <a:tailEnd/>
          </a:ln>
        </p:spPr>
        <p:txBody>
          <a:bodyPr wrap="square">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Do you think that the labor migration from Turkey to Germany, which started 60 years ago, has been successful?</a:t>
            </a:r>
          </a:p>
        </p:txBody>
      </p:sp>
      <p:sp>
        <p:nvSpPr>
          <p:cNvPr id="9" name="Dikdörtgen 8"/>
          <p:cNvSpPr/>
          <p:nvPr/>
        </p:nvSpPr>
        <p:spPr>
          <a:xfrm>
            <a:off x="1146991" y="1691516"/>
            <a:ext cx="3374490"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Situation of Success</a:t>
            </a:r>
            <a:endParaRPr lang="en-US" b="1" dirty="0">
              <a:latin typeface="Verdana" panose="020B0604030504040204" pitchFamily="34" charset="0"/>
              <a:ea typeface="Verdana" panose="020B0604030504040204" pitchFamily="34" charset="0"/>
            </a:endParaRPr>
          </a:p>
        </p:txBody>
      </p:sp>
      <p:graphicFrame>
        <p:nvGraphicFramePr>
          <p:cNvPr id="13"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2747190723"/>
              </p:ext>
            </p:extLst>
          </p:nvPr>
        </p:nvGraphicFramePr>
        <p:xfrm>
          <a:off x="927736" y="2638701"/>
          <a:ext cx="3656096" cy="3382587"/>
        </p:xfrm>
        <a:graphic>
          <a:graphicData uri="http://schemas.openxmlformats.org/drawingml/2006/chart">
            <c:chart xmlns:c="http://schemas.openxmlformats.org/drawingml/2006/chart" xmlns:r="http://schemas.openxmlformats.org/officeDocument/2006/relationships" r:id="rId2"/>
          </a:graphicData>
        </a:graphic>
      </p:graphicFrame>
      <p:sp>
        <p:nvSpPr>
          <p:cNvPr id="22" name="Dikdörtgen 21"/>
          <p:cNvSpPr/>
          <p:nvPr/>
        </p:nvSpPr>
        <p:spPr>
          <a:xfrm>
            <a:off x="7376669" y="1999876"/>
            <a:ext cx="4468343"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You said that labor migration from Turkey to Germany has not been successful. Why do you think so?</a:t>
            </a:r>
          </a:p>
        </p:txBody>
      </p:sp>
      <p:sp>
        <p:nvSpPr>
          <p:cNvPr id="23" name="Dikdörtgen 22"/>
          <p:cNvSpPr/>
          <p:nvPr/>
        </p:nvSpPr>
        <p:spPr>
          <a:xfrm>
            <a:off x="7343297" y="1404065"/>
            <a:ext cx="4219272"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Reasons for Evaluating as Unsuccessful (%14,5)</a:t>
            </a:r>
            <a:endParaRPr lang="en-US" b="1" dirty="0">
              <a:latin typeface="Verdana" panose="020B0604030504040204" pitchFamily="34" charset="0"/>
              <a:ea typeface="Verdana" panose="020B0604030504040204" pitchFamily="34" charset="0"/>
            </a:endParaRPr>
          </a:p>
        </p:txBody>
      </p:sp>
      <p:graphicFrame>
        <p:nvGraphicFramePr>
          <p:cNvPr id="34"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441838691"/>
              </p:ext>
            </p:extLst>
          </p:nvPr>
        </p:nvGraphicFramePr>
        <p:xfrm>
          <a:off x="7248128" y="2382234"/>
          <a:ext cx="4896544" cy="4287126"/>
        </p:xfrm>
        <a:graphic>
          <a:graphicData uri="http://schemas.openxmlformats.org/drawingml/2006/chart">
            <c:chart xmlns:c="http://schemas.openxmlformats.org/drawingml/2006/chart" xmlns:r="http://schemas.openxmlformats.org/officeDocument/2006/relationships" r:id="rId3"/>
          </a:graphicData>
        </a:graphic>
      </p:graphicFrame>
      <p:sp>
        <p:nvSpPr>
          <p:cNvPr id="35" name="Metin kutusu 34"/>
          <p:cNvSpPr txBox="1"/>
          <p:nvPr/>
        </p:nvSpPr>
        <p:spPr>
          <a:xfrm>
            <a:off x="5212992" y="5373216"/>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0.2 are not listed.</a:t>
            </a:r>
          </a:p>
        </p:txBody>
      </p:sp>
      <p:cxnSp>
        <p:nvCxnSpPr>
          <p:cNvPr id="38" name="Eğri Bağlayıcı 37"/>
          <p:cNvCxnSpPr>
            <a:cxnSpLocks/>
          </p:cNvCxnSpPr>
          <p:nvPr/>
        </p:nvCxnSpPr>
        <p:spPr bwMode="auto">
          <a:xfrm flipV="1">
            <a:off x="5087888" y="3429000"/>
            <a:ext cx="1152128" cy="648072"/>
          </a:xfrm>
          <a:prstGeom prst="curvedConnector3">
            <a:avLst/>
          </a:prstGeom>
          <a:solidFill>
            <a:schemeClr val="accent1"/>
          </a:solidFill>
          <a:ln w="6350" cap="flat" cmpd="sng" algn="ctr">
            <a:solidFill>
              <a:srgbClr val="FF5050"/>
            </a:solidFill>
            <a:prstDash val="sysDot"/>
            <a:round/>
            <a:headEnd type="none" w="med" len="med"/>
            <a:tailEnd type="triangle"/>
          </a:ln>
          <a:effectLst/>
        </p:spPr>
      </p:cxnSp>
      <p:sp>
        <p:nvSpPr>
          <p:cNvPr id="41" name="Text Box 4"/>
          <p:cNvSpPr txBox="1">
            <a:spLocks noChangeArrowheads="1"/>
          </p:cNvSpPr>
          <p:nvPr/>
        </p:nvSpPr>
        <p:spPr bwMode="auto">
          <a:xfrm>
            <a:off x="7610424" y="6397297"/>
            <a:ext cx="933848"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dirty="0">
                <a:ln>
                  <a:noFill/>
                </a:ln>
                <a:solidFill>
                  <a:srgbClr val="FFFFFF">
                    <a:lumMod val="50000"/>
                  </a:srgbClr>
                </a:solidFill>
                <a:effectLst/>
                <a:uLnTx/>
                <a:uFillTx/>
                <a:latin typeface="+mj-lt"/>
                <a:cs typeface="Arial" pitchFamily="34" charset="0"/>
              </a:rPr>
              <a:t>Multiple</a:t>
            </a:r>
            <a:r>
              <a:rPr kumimoji="0" lang="en-US" sz="700" b="0" i="0" u="none" strike="noStrike" kern="1200" cap="none" spc="0" normalizeH="0" dirty="0">
                <a:ln>
                  <a:noFill/>
                </a:ln>
                <a:solidFill>
                  <a:srgbClr val="FFFFFF">
                    <a:lumMod val="50000"/>
                  </a:srgbClr>
                </a:solidFill>
                <a:effectLst/>
                <a:uLnTx/>
                <a:uFillTx/>
                <a:latin typeface="+mj-lt"/>
                <a:cs typeface="Arial" pitchFamily="34" charset="0"/>
              </a:rPr>
              <a:t> Response</a:t>
            </a:r>
            <a:endParaRPr kumimoji="0" lang="en-US" sz="700" b="0" i="0" u="none" strike="noStrike" kern="1200" cap="none" spc="0" normalizeH="0" baseline="0" dirty="0">
              <a:ln>
                <a:noFill/>
              </a:ln>
              <a:solidFill>
                <a:srgbClr val="FFFFFF">
                  <a:lumMod val="50000"/>
                </a:srgbClr>
              </a:solidFill>
              <a:effectLst/>
              <a:uLnTx/>
              <a:uFillTx/>
              <a:latin typeface="+mj-lt"/>
              <a:cs typeface="Arial" pitchFamily="34" charset="0"/>
            </a:endParaRPr>
          </a:p>
        </p:txBody>
      </p:sp>
      <p:sp>
        <p:nvSpPr>
          <p:cNvPr id="14"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(6)</a:t>
            </a:r>
          </a:p>
        </p:txBody>
      </p:sp>
      <p:sp>
        <p:nvSpPr>
          <p:cNvPr id="15" name="Text Box 4">
            <a:extLst>
              <a:ext uri="{FF2B5EF4-FFF2-40B4-BE49-F238E27FC236}">
                <a16:creationId xmlns:a16="http://schemas.microsoft.com/office/drawing/2014/main" id="{D0263565-149D-0B45-8F83-0274D092BBC7}"/>
              </a:ext>
            </a:extLst>
          </p:cNvPr>
          <p:cNvSpPr txBox="1">
            <a:spLocks noChangeArrowheads="1"/>
          </p:cNvSpPr>
          <p:nvPr/>
        </p:nvSpPr>
        <p:spPr bwMode="auto">
          <a:xfrm>
            <a:off x="2135560" y="6381328"/>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956382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1487488" y="1556792"/>
            <a:ext cx="10028082"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To what extent do you think the Turks who migrated from Turkey to Germany should have adapted to Germany?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Dikdörtgen 10"/>
          <p:cNvSpPr/>
          <p:nvPr/>
        </p:nvSpPr>
        <p:spPr>
          <a:xfrm>
            <a:off x="2207568" y="1191566"/>
            <a:ext cx="8316348"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Adaptation of Turks to Germany</a:t>
            </a:r>
            <a:endParaRPr lang="tr-TR" dirty="0">
              <a:latin typeface="Verdana" panose="020B0604030504040204" pitchFamily="34" charset="0"/>
              <a:ea typeface="Verdana" panose="020B0604030504040204" pitchFamily="34" charset="0"/>
            </a:endParaRPr>
          </a:p>
        </p:txBody>
      </p:sp>
      <p:graphicFrame>
        <p:nvGraphicFramePr>
          <p:cNvPr id="25" name="Chart 6"/>
          <p:cNvGraphicFramePr/>
          <p:nvPr>
            <p:extLst>
              <p:ext uri="{D42A27DB-BD31-4B8C-83A1-F6EECF244321}">
                <p14:modId xmlns:p14="http://schemas.microsoft.com/office/powerpoint/2010/main" val="78215696"/>
              </p:ext>
            </p:extLst>
          </p:nvPr>
        </p:nvGraphicFramePr>
        <p:xfrm>
          <a:off x="3863752" y="1818402"/>
          <a:ext cx="3907155" cy="4562926"/>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Düz Bağlayıcı 25"/>
          <p:cNvCxnSpPr/>
          <p:nvPr/>
        </p:nvCxnSpPr>
        <p:spPr bwMode="auto">
          <a:xfrm>
            <a:off x="4223792" y="4581128"/>
            <a:ext cx="360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27" name="Düz Bağlayıcı 26"/>
          <p:cNvCxnSpPr/>
          <p:nvPr/>
        </p:nvCxnSpPr>
        <p:spPr bwMode="auto">
          <a:xfrm>
            <a:off x="4223792" y="3645024"/>
            <a:ext cx="360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28" name="Oval 27"/>
          <p:cNvSpPr/>
          <p:nvPr/>
        </p:nvSpPr>
        <p:spPr bwMode="auto">
          <a:xfrm>
            <a:off x="8472264" y="371703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29" name="TextBox 5"/>
          <p:cNvSpPr txBox="1"/>
          <p:nvPr/>
        </p:nvSpPr>
        <p:spPr>
          <a:xfrm>
            <a:off x="8400256" y="3861048"/>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77,2</a:t>
            </a:r>
          </a:p>
        </p:txBody>
      </p:sp>
      <p:sp>
        <p:nvSpPr>
          <p:cNvPr id="30" name="Oval 29"/>
          <p:cNvSpPr/>
          <p:nvPr/>
        </p:nvSpPr>
        <p:spPr>
          <a:xfrm>
            <a:off x="7824192" y="234888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1" name="Oval 30"/>
          <p:cNvSpPr/>
          <p:nvPr/>
        </p:nvSpPr>
        <p:spPr>
          <a:xfrm>
            <a:off x="7824192" y="515726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32" name="Dikdörtgen 31"/>
          <p:cNvSpPr/>
          <p:nvPr/>
        </p:nvSpPr>
        <p:spPr>
          <a:xfrm>
            <a:off x="7896200" y="2420888"/>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85,4</a:t>
            </a:r>
          </a:p>
        </p:txBody>
      </p:sp>
      <p:sp>
        <p:nvSpPr>
          <p:cNvPr id="33" name="Dikdörtgen 32"/>
          <p:cNvSpPr/>
          <p:nvPr/>
        </p:nvSpPr>
        <p:spPr>
          <a:xfrm>
            <a:off x="7896200" y="5302369"/>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3,8</a:t>
            </a:r>
          </a:p>
        </p:txBody>
      </p:sp>
      <p:sp>
        <p:nvSpPr>
          <p:cNvPr id="35" name="Metin kutusu 34"/>
          <p:cNvSpPr txBox="1"/>
          <p:nvPr/>
        </p:nvSpPr>
        <p:spPr>
          <a:xfrm>
            <a:off x="2351584" y="5533782"/>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0.2 are not</a:t>
            </a:r>
            <a:r>
              <a:rPr lang="tr-TR" sz="700" dirty="0">
                <a:latin typeface="Verdana" panose="020B0604030504040204" pitchFamily="34" charset="0"/>
                <a:ea typeface="Verdana" panose="020B0604030504040204" pitchFamily="34" charset="0"/>
              </a:rPr>
              <a:t> listed.</a:t>
            </a:r>
          </a:p>
        </p:txBody>
      </p:sp>
      <p:sp>
        <p:nvSpPr>
          <p:cNvPr id="16"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7</a:t>
            </a:r>
            <a:r>
              <a:rPr lang="en-US" dirty="0">
                <a:solidFill>
                  <a:srgbClr val="FF0000"/>
                </a:solidFill>
              </a:rPr>
              <a:t>)</a:t>
            </a:r>
          </a:p>
        </p:txBody>
      </p:sp>
      <p:sp>
        <p:nvSpPr>
          <p:cNvPr id="17" name="Text Box 4">
            <a:extLst>
              <a:ext uri="{FF2B5EF4-FFF2-40B4-BE49-F238E27FC236}">
                <a16:creationId xmlns:a16="http://schemas.microsoft.com/office/drawing/2014/main" id="{361CDA28-10DE-5C42-91A3-BCC259741426}"/>
              </a:ext>
            </a:extLst>
          </p:cNvPr>
          <p:cNvSpPr txBox="1">
            <a:spLocks noChangeArrowheads="1"/>
          </p:cNvSpPr>
          <p:nvPr/>
        </p:nvSpPr>
        <p:spPr bwMode="auto">
          <a:xfrm>
            <a:off x="5663952"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39380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25">
            <a:extLst>
              <a:ext uri="{FF2B5EF4-FFF2-40B4-BE49-F238E27FC236}">
                <a16:creationId xmlns:a16="http://schemas.microsoft.com/office/drawing/2014/main" id="{E7DC9F2E-0B44-4226-A7E1-30AB00EE597D}"/>
              </a:ext>
            </a:extLst>
          </p:cNvPr>
          <p:cNvSpPr/>
          <p:nvPr/>
        </p:nvSpPr>
        <p:spPr>
          <a:xfrm>
            <a:off x="2380115" y="4881302"/>
            <a:ext cx="792000" cy="68400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4"/>
              </a:solidFill>
              <a:effectLst/>
              <a:uLnTx/>
              <a:uFillTx/>
              <a:latin typeface="Poppins" panose="00000500000000000000" pitchFamily="2" charset="0"/>
              <a:ea typeface="Microsoft YaHei" pitchFamily="2"/>
              <a:cs typeface="Lucida Sans" pitchFamily="2"/>
            </a:endParaRPr>
          </a:p>
        </p:txBody>
      </p:sp>
      <p:sp>
        <p:nvSpPr>
          <p:cNvPr id="18" name="Rectangle 3"/>
          <p:cNvSpPr txBox="1">
            <a:spLocks noChangeArrowheads="1"/>
          </p:cNvSpPr>
          <p:nvPr/>
        </p:nvSpPr>
        <p:spPr bwMode="auto">
          <a:xfrm>
            <a:off x="2702917" y="1431830"/>
            <a:ext cx="7062330" cy="4431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000" b="1">
                <a:solidFill>
                  <a:srgbClr val="A50021"/>
                </a:solidFill>
                <a:latin typeface="+mj-lt"/>
                <a:ea typeface="+mj-ea"/>
                <a:cs typeface="+mj-cs"/>
              </a:defRPr>
            </a:lvl1pPr>
            <a:lvl2pPr algn="r" rtl="0" eaLnBrk="0" fontAlgn="base" hangingPunct="0">
              <a:spcBef>
                <a:spcPct val="0"/>
              </a:spcBef>
              <a:spcAft>
                <a:spcPct val="0"/>
              </a:spcAft>
              <a:defRPr sz="2000" b="1">
                <a:solidFill>
                  <a:srgbClr val="A50021"/>
                </a:solidFill>
                <a:latin typeface="Verdana" pitchFamily="34" charset="0"/>
              </a:defRPr>
            </a:lvl2pPr>
            <a:lvl3pPr algn="r" rtl="0" eaLnBrk="0" fontAlgn="base" hangingPunct="0">
              <a:spcBef>
                <a:spcPct val="0"/>
              </a:spcBef>
              <a:spcAft>
                <a:spcPct val="0"/>
              </a:spcAft>
              <a:defRPr sz="2000" b="1">
                <a:solidFill>
                  <a:srgbClr val="A50021"/>
                </a:solidFill>
                <a:latin typeface="Verdana" pitchFamily="34" charset="0"/>
              </a:defRPr>
            </a:lvl3pPr>
            <a:lvl4pPr algn="r" rtl="0" eaLnBrk="0" fontAlgn="base" hangingPunct="0">
              <a:spcBef>
                <a:spcPct val="0"/>
              </a:spcBef>
              <a:spcAft>
                <a:spcPct val="0"/>
              </a:spcAft>
              <a:defRPr sz="2000" b="1">
                <a:solidFill>
                  <a:srgbClr val="A50021"/>
                </a:solidFill>
                <a:latin typeface="Verdana" pitchFamily="34" charset="0"/>
              </a:defRPr>
            </a:lvl4pPr>
            <a:lvl5pPr algn="r" rtl="0" eaLnBrk="0" fontAlgn="base" hangingPunct="0">
              <a:spcBef>
                <a:spcPct val="0"/>
              </a:spcBef>
              <a:spcAft>
                <a:spcPct val="0"/>
              </a:spcAft>
              <a:defRPr sz="2000" b="1">
                <a:solidFill>
                  <a:srgbClr val="A50021"/>
                </a:solidFill>
                <a:latin typeface="Verdana" pitchFamily="34" charset="0"/>
              </a:defRPr>
            </a:lvl5pPr>
            <a:lvl6pPr marL="457200" algn="r" rtl="0" fontAlgn="base">
              <a:spcBef>
                <a:spcPct val="0"/>
              </a:spcBef>
              <a:spcAft>
                <a:spcPct val="0"/>
              </a:spcAft>
              <a:defRPr sz="2000" b="1">
                <a:solidFill>
                  <a:srgbClr val="A50021"/>
                </a:solidFill>
                <a:latin typeface="Verdana" pitchFamily="34" charset="0"/>
              </a:defRPr>
            </a:lvl6pPr>
            <a:lvl7pPr marL="914400" algn="r" rtl="0" fontAlgn="base">
              <a:spcBef>
                <a:spcPct val="0"/>
              </a:spcBef>
              <a:spcAft>
                <a:spcPct val="0"/>
              </a:spcAft>
              <a:defRPr sz="2000" b="1">
                <a:solidFill>
                  <a:srgbClr val="A50021"/>
                </a:solidFill>
                <a:latin typeface="Verdana" pitchFamily="34" charset="0"/>
              </a:defRPr>
            </a:lvl7pPr>
            <a:lvl8pPr marL="1371600" algn="r" rtl="0" fontAlgn="base">
              <a:spcBef>
                <a:spcPct val="0"/>
              </a:spcBef>
              <a:spcAft>
                <a:spcPct val="0"/>
              </a:spcAft>
              <a:defRPr sz="2000" b="1">
                <a:solidFill>
                  <a:srgbClr val="A50021"/>
                </a:solidFill>
                <a:latin typeface="Verdana" pitchFamily="34" charset="0"/>
              </a:defRPr>
            </a:lvl8pPr>
            <a:lvl9pPr marL="1828800" algn="r" rtl="0" fontAlgn="base">
              <a:spcBef>
                <a:spcPct val="0"/>
              </a:spcBef>
              <a:spcAft>
                <a:spcPct val="0"/>
              </a:spcAft>
              <a:defRPr sz="2000" b="1">
                <a:solidFill>
                  <a:srgbClr val="A50021"/>
                </a:solidFill>
                <a:latin typeface="Verdana" pitchFamily="34" charset="0"/>
              </a:defRPr>
            </a:lvl9pPr>
          </a:lstStyle>
          <a:p>
            <a:pPr lvl="0" algn="ctr" eaLnBrk="1" hangingPunct="1">
              <a:defRPr/>
            </a:pPr>
            <a:r>
              <a:rPr lang="en-US" sz="1800" kern="0" dirty="0">
                <a:solidFill>
                  <a:schemeClr val="tx1"/>
                </a:solidFill>
                <a:latin typeface="Verdana"/>
              </a:rPr>
              <a:t>Explanation of the Terminology</a:t>
            </a:r>
          </a:p>
        </p:txBody>
      </p:sp>
      <p:sp>
        <p:nvSpPr>
          <p:cNvPr id="27" name="TextBox 14">
            <a:extLst>
              <a:ext uri="{FF2B5EF4-FFF2-40B4-BE49-F238E27FC236}">
                <a16:creationId xmlns:a16="http://schemas.microsoft.com/office/drawing/2014/main" id="{60A808C7-FB9D-406A-8F35-051CBBD8F0B1}"/>
              </a:ext>
            </a:extLst>
          </p:cNvPr>
          <p:cNvSpPr txBox="1"/>
          <p:nvPr/>
        </p:nvSpPr>
        <p:spPr>
          <a:xfrm>
            <a:off x="2433226" y="4961692"/>
            <a:ext cx="685777" cy="523220"/>
          </a:xfrm>
          <a:prstGeom prst="rect">
            <a:avLst/>
          </a:prstGeom>
          <a:noFill/>
        </p:spPr>
        <p:txBody>
          <a:bodyPr wrap="square" rtlCol="0" anchor="ctr">
            <a:spAutoFit/>
          </a:bodyPr>
          <a:lstStyle/>
          <a:p>
            <a:pPr algn="ctr" defTabSz="914217" fontAlgn="auto">
              <a:spcBef>
                <a:spcPts val="0"/>
              </a:spcBef>
              <a:spcAft>
                <a:spcPts val="0"/>
              </a:spcAft>
            </a:pPr>
            <a:r>
              <a:rPr lang="tr-TR" sz="1400" b="0" dirty="0">
                <a:solidFill>
                  <a:schemeClr val="bg1"/>
                </a:solidFill>
                <a:latin typeface="+mj-lt"/>
                <a:cs typeface="Poppins" pitchFamily="2" charset="77"/>
              </a:rPr>
              <a:t>Net </a:t>
            </a:r>
          </a:p>
          <a:p>
            <a:pPr algn="ctr" defTabSz="914217" fontAlgn="auto">
              <a:spcBef>
                <a:spcPts val="0"/>
              </a:spcBef>
              <a:spcAft>
                <a:spcPts val="0"/>
              </a:spcAft>
            </a:pPr>
            <a:r>
              <a:rPr lang="tr-TR" sz="1400" b="0" dirty="0">
                <a:solidFill>
                  <a:schemeClr val="bg1"/>
                </a:solidFill>
                <a:latin typeface="+mj-lt"/>
                <a:cs typeface="Poppins" pitchFamily="2" charset="77"/>
              </a:rPr>
              <a:t>Skor</a:t>
            </a:r>
            <a:endParaRPr lang="en-US" sz="1400" b="0" dirty="0">
              <a:solidFill>
                <a:schemeClr val="bg1"/>
              </a:solidFill>
              <a:latin typeface="+mj-lt"/>
              <a:cs typeface="Poppins" pitchFamily="2" charset="77"/>
            </a:endParaRPr>
          </a:p>
        </p:txBody>
      </p:sp>
      <p:sp>
        <p:nvSpPr>
          <p:cNvPr id="28" name="Subtitle 2">
            <a:extLst>
              <a:ext uri="{FF2B5EF4-FFF2-40B4-BE49-F238E27FC236}">
                <a16:creationId xmlns:a16="http://schemas.microsoft.com/office/drawing/2014/main" id="{04C56361-3B6E-41A8-9771-D226AD6C57E1}"/>
              </a:ext>
            </a:extLst>
          </p:cNvPr>
          <p:cNvSpPr txBox="1">
            <a:spLocks/>
          </p:cNvSpPr>
          <p:nvPr/>
        </p:nvSpPr>
        <p:spPr>
          <a:xfrm>
            <a:off x="3324707" y="2491356"/>
            <a:ext cx="6459495" cy="59958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fontAlgn="auto">
              <a:lnSpc>
                <a:spcPts val="2250"/>
              </a:lnSpc>
              <a:spcBef>
                <a:spcPts val="0"/>
              </a:spcBef>
              <a:spcAft>
                <a:spcPts val="0"/>
              </a:spcAft>
            </a:pPr>
            <a:r>
              <a:rPr lang="en-US" sz="1400" dirty="0">
                <a:solidFill>
                  <a:schemeClr val="tx1"/>
                </a:solidFill>
                <a:latin typeface="Verdana" panose="020B0604030504040204" pitchFamily="34" charset="0"/>
                <a:ea typeface="Verdana" panose="020B0604030504040204" pitchFamily="34" charset="0"/>
                <a:cs typeface="Poppins" pitchFamily="2" charset="77"/>
              </a:rPr>
              <a:t>Indicates the Sum of Positive Values. </a:t>
            </a:r>
          </a:p>
          <a:p>
            <a:pPr algn="l" defTabSz="543818" fontAlgn="auto">
              <a:lnSpc>
                <a:spcPts val="2250"/>
              </a:lnSpc>
              <a:spcBef>
                <a:spcPts val="0"/>
              </a:spcBef>
              <a:spcAft>
                <a:spcPts val="0"/>
              </a:spcAft>
            </a:pPr>
            <a:r>
              <a:rPr lang="en-US" sz="1400" dirty="0">
                <a:solidFill>
                  <a:schemeClr val="tx1"/>
                </a:solidFill>
                <a:latin typeface="Verdana" panose="020B0604030504040204" pitchFamily="34" charset="0"/>
                <a:ea typeface="Verdana" panose="020B0604030504040204" pitchFamily="34" charset="0"/>
                <a:cs typeface="Poppins" pitchFamily="2" charset="77"/>
              </a:rPr>
              <a:t>The total of «strongly agree» and «agree».</a:t>
            </a:r>
          </a:p>
        </p:txBody>
      </p:sp>
      <p:sp>
        <p:nvSpPr>
          <p:cNvPr id="29" name="Subtitle 2">
            <a:extLst>
              <a:ext uri="{FF2B5EF4-FFF2-40B4-BE49-F238E27FC236}">
                <a16:creationId xmlns:a16="http://schemas.microsoft.com/office/drawing/2014/main" id="{203BB16C-59B5-4455-BBB1-75A3340868C8}"/>
              </a:ext>
            </a:extLst>
          </p:cNvPr>
          <p:cNvSpPr txBox="1">
            <a:spLocks/>
          </p:cNvSpPr>
          <p:nvPr/>
        </p:nvSpPr>
        <p:spPr>
          <a:xfrm>
            <a:off x="3342638" y="3754291"/>
            <a:ext cx="6441564" cy="59958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fontAlgn="auto">
              <a:lnSpc>
                <a:spcPts val="2250"/>
              </a:lnSpc>
              <a:spcBef>
                <a:spcPts val="0"/>
              </a:spcBef>
              <a:spcAft>
                <a:spcPts val="0"/>
              </a:spcAft>
            </a:pPr>
            <a:r>
              <a:rPr lang="en-US" sz="1400" dirty="0">
                <a:solidFill>
                  <a:schemeClr val="tx1"/>
                </a:solidFill>
                <a:latin typeface="Verdana" panose="020B0604030504040204" pitchFamily="34" charset="0"/>
                <a:ea typeface="Verdana" panose="020B0604030504040204" pitchFamily="34" charset="0"/>
                <a:cs typeface="Poppins" pitchFamily="2" charset="77"/>
              </a:rPr>
              <a:t>Indicates the Sum of Negative Values. </a:t>
            </a:r>
          </a:p>
          <a:p>
            <a:pPr algn="l" defTabSz="543818" fontAlgn="auto">
              <a:lnSpc>
                <a:spcPts val="2250"/>
              </a:lnSpc>
              <a:spcBef>
                <a:spcPts val="0"/>
              </a:spcBef>
              <a:spcAft>
                <a:spcPts val="0"/>
              </a:spcAft>
            </a:pPr>
            <a:r>
              <a:rPr lang="en-US" sz="1400" b="0" dirty="0">
                <a:solidFill>
                  <a:schemeClr val="tx1"/>
                </a:solidFill>
                <a:latin typeface="Verdana" panose="020B0604030504040204" pitchFamily="34" charset="0"/>
                <a:ea typeface="Verdana" panose="020B0604030504040204" pitchFamily="34" charset="0"/>
                <a:cs typeface="Poppins" pitchFamily="2" charset="77"/>
              </a:rPr>
              <a:t>The total of </a:t>
            </a:r>
            <a:r>
              <a:rPr lang="en-US" sz="1400" dirty="0">
                <a:solidFill>
                  <a:schemeClr val="tx1"/>
                </a:solidFill>
                <a:latin typeface="Verdana" panose="020B0604030504040204" pitchFamily="34" charset="0"/>
                <a:ea typeface="Verdana" panose="020B0604030504040204" pitchFamily="34" charset="0"/>
                <a:cs typeface="Poppins" pitchFamily="2" charset="77"/>
              </a:rPr>
              <a:t>«strongly disagree» and «disagree».</a:t>
            </a:r>
            <a:endParaRPr lang="en-US" sz="1400" b="0" dirty="0">
              <a:solidFill>
                <a:schemeClr val="tx1"/>
              </a:solidFill>
              <a:latin typeface="Verdana" panose="020B0604030504040204" pitchFamily="34" charset="0"/>
              <a:ea typeface="Verdana" panose="020B0604030504040204" pitchFamily="34" charset="0"/>
              <a:cs typeface="Poppins" pitchFamily="2" charset="77"/>
            </a:endParaRPr>
          </a:p>
        </p:txBody>
      </p:sp>
      <p:sp>
        <p:nvSpPr>
          <p:cNvPr id="30" name="Subtitle 2">
            <a:extLst>
              <a:ext uri="{FF2B5EF4-FFF2-40B4-BE49-F238E27FC236}">
                <a16:creationId xmlns:a16="http://schemas.microsoft.com/office/drawing/2014/main" id="{7940CE8F-EBCA-4B3F-A37B-4E1A2A052382}"/>
              </a:ext>
            </a:extLst>
          </p:cNvPr>
          <p:cNvSpPr txBox="1">
            <a:spLocks/>
          </p:cNvSpPr>
          <p:nvPr/>
        </p:nvSpPr>
        <p:spPr>
          <a:xfrm>
            <a:off x="3342638" y="4902658"/>
            <a:ext cx="5993722" cy="59958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fontAlgn="auto">
              <a:lnSpc>
                <a:spcPts val="2250"/>
              </a:lnSpc>
              <a:spcBef>
                <a:spcPts val="0"/>
              </a:spcBef>
              <a:spcAft>
                <a:spcPts val="0"/>
              </a:spcAft>
            </a:pPr>
            <a:r>
              <a:rPr lang="en-US" sz="1400" dirty="0">
                <a:solidFill>
                  <a:schemeClr val="tx1"/>
                </a:solidFill>
                <a:latin typeface="Verdana" panose="020B0604030504040204" pitchFamily="34" charset="0"/>
                <a:ea typeface="Verdana" panose="020B0604030504040204" pitchFamily="34" charset="0"/>
              </a:rPr>
              <a:t>Indicates the difference between the Sum of Positive Values and Sum of Negative Values. </a:t>
            </a:r>
          </a:p>
        </p:txBody>
      </p:sp>
      <p:sp>
        <p:nvSpPr>
          <p:cNvPr id="19" name="Freeform: Shape 25">
            <a:extLst>
              <a:ext uri="{FF2B5EF4-FFF2-40B4-BE49-F238E27FC236}">
                <a16:creationId xmlns:a16="http://schemas.microsoft.com/office/drawing/2014/main" id="{E7DC9F2E-0B44-4226-A7E1-30AB00EE597D}"/>
              </a:ext>
            </a:extLst>
          </p:cNvPr>
          <p:cNvSpPr/>
          <p:nvPr/>
        </p:nvSpPr>
        <p:spPr>
          <a:xfrm>
            <a:off x="2327003" y="2516759"/>
            <a:ext cx="792000" cy="68400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4"/>
              </a:solidFill>
              <a:effectLst/>
              <a:uLnTx/>
              <a:uFillTx/>
              <a:latin typeface="Poppins" panose="00000500000000000000" pitchFamily="2" charset="0"/>
              <a:ea typeface="Microsoft YaHei" pitchFamily="2"/>
              <a:cs typeface="Lucida Sans" pitchFamily="2"/>
            </a:endParaRPr>
          </a:p>
        </p:txBody>
      </p:sp>
      <p:sp>
        <p:nvSpPr>
          <p:cNvPr id="20" name="Freeform: Shape 25">
            <a:extLst>
              <a:ext uri="{FF2B5EF4-FFF2-40B4-BE49-F238E27FC236}">
                <a16:creationId xmlns:a16="http://schemas.microsoft.com/office/drawing/2014/main" id="{E7DC9F2E-0B44-4226-A7E1-30AB00EE597D}"/>
              </a:ext>
            </a:extLst>
          </p:cNvPr>
          <p:cNvSpPr/>
          <p:nvPr/>
        </p:nvSpPr>
        <p:spPr>
          <a:xfrm>
            <a:off x="2327003" y="3728376"/>
            <a:ext cx="792000" cy="684000"/>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0C0"/>
          </a:solidFill>
          <a:ln cap="flat">
            <a:noFill/>
            <a:prstDash val="solid"/>
          </a:ln>
        </p:spPr>
        <p:txBody>
          <a:bodyPr vert="horz" wrap="none" lIns="90000" tIns="45000" rIns="90000" bIns="45000" anchor="ctr" anchorCtr="1" compatLnSpc="0"/>
          <a:lstStyle/>
          <a:p>
            <a:pPr marL="0" marR="0" lvl="0" indent="0" defTabSz="1828434"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4"/>
              </a:solidFill>
              <a:effectLst/>
              <a:uLnTx/>
              <a:uFillTx/>
              <a:latin typeface="Poppins" panose="00000500000000000000" pitchFamily="2" charset="0"/>
              <a:ea typeface="Microsoft YaHei" pitchFamily="2"/>
              <a:cs typeface="Lucida Sans" pitchFamily="2"/>
            </a:endParaRPr>
          </a:p>
        </p:txBody>
      </p:sp>
      <p:sp>
        <p:nvSpPr>
          <p:cNvPr id="25" name="TextBox 12">
            <a:extLst>
              <a:ext uri="{FF2B5EF4-FFF2-40B4-BE49-F238E27FC236}">
                <a16:creationId xmlns:a16="http://schemas.microsoft.com/office/drawing/2014/main" id="{6B882080-52C1-441E-9CAD-D45F48EBC706}"/>
              </a:ext>
            </a:extLst>
          </p:cNvPr>
          <p:cNvSpPr txBox="1"/>
          <p:nvPr/>
        </p:nvSpPr>
        <p:spPr>
          <a:xfrm>
            <a:off x="2305278" y="2704871"/>
            <a:ext cx="805935" cy="307777"/>
          </a:xfrm>
          <a:prstGeom prst="rect">
            <a:avLst/>
          </a:prstGeom>
          <a:noFill/>
        </p:spPr>
        <p:txBody>
          <a:bodyPr wrap="square" rtlCol="0" anchor="ctr">
            <a:spAutoFit/>
          </a:bodyPr>
          <a:lstStyle/>
          <a:p>
            <a:pPr algn="ctr" defTabSz="914217" fontAlgn="auto">
              <a:spcBef>
                <a:spcPts val="0"/>
              </a:spcBef>
              <a:spcAft>
                <a:spcPts val="0"/>
              </a:spcAft>
            </a:pPr>
            <a:r>
              <a:rPr lang="tr-TR" sz="1400" b="0" dirty="0">
                <a:solidFill>
                  <a:schemeClr val="bg1"/>
                </a:solidFill>
                <a:latin typeface="+mj-lt"/>
                <a:cs typeface="Poppins" pitchFamily="2" charset="77"/>
              </a:rPr>
              <a:t>PDT</a:t>
            </a:r>
            <a:endParaRPr lang="en-US" sz="1400" b="0" dirty="0">
              <a:solidFill>
                <a:schemeClr val="bg1"/>
              </a:solidFill>
              <a:latin typeface="+mj-lt"/>
              <a:cs typeface="Poppins" pitchFamily="2" charset="77"/>
            </a:endParaRPr>
          </a:p>
        </p:txBody>
      </p:sp>
      <p:sp>
        <p:nvSpPr>
          <p:cNvPr id="26" name="TextBox 13">
            <a:extLst>
              <a:ext uri="{FF2B5EF4-FFF2-40B4-BE49-F238E27FC236}">
                <a16:creationId xmlns:a16="http://schemas.microsoft.com/office/drawing/2014/main" id="{4B8558D0-DEFA-41DB-A9D5-D56755B08EE7}"/>
              </a:ext>
            </a:extLst>
          </p:cNvPr>
          <p:cNvSpPr txBox="1"/>
          <p:nvPr/>
        </p:nvSpPr>
        <p:spPr>
          <a:xfrm>
            <a:off x="2381175" y="3921900"/>
            <a:ext cx="706657" cy="307777"/>
          </a:xfrm>
          <a:prstGeom prst="rect">
            <a:avLst/>
          </a:prstGeom>
          <a:noFill/>
        </p:spPr>
        <p:txBody>
          <a:bodyPr wrap="square" rtlCol="0" anchor="ctr">
            <a:spAutoFit/>
          </a:bodyPr>
          <a:lstStyle/>
          <a:p>
            <a:pPr algn="ctr" defTabSz="914217" fontAlgn="auto">
              <a:spcBef>
                <a:spcPts val="0"/>
              </a:spcBef>
              <a:spcAft>
                <a:spcPts val="0"/>
              </a:spcAft>
            </a:pPr>
            <a:r>
              <a:rPr lang="tr-TR" sz="1400" b="0" dirty="0">
                <a:solidFill>
                  <a:schemeClr val="bg1"/>
                </a:solidFill>
                <a:latin typeface="+mj-lt"/>
                <a:cs typeface="Poppins" pitchFamily="2" charset="77"/>
              </a:rPr>
              <a:t>NDT</a:t>
            </a:r>
            <a:endParaRPr lang="en-US" sz="1400" b="0" dirty="0">
              <a:solidFill>
                <a:schemeClr val="bg1"/>
              </a:solidFill>
              <a:latin typeface="+mj-lt"/>
              <a:cs typeface="Poppins" pitchFamily="2" charset="77"/>
            </a:endParaRPr>
          </a:p>
        </p:txBody>
      </p:sp>
      <p:sp>
        <p:nvSpPr>
          <p:cNvPr id="15" name="Metin kutusu 14">
            <a:extLst>
              <a:ext uri="{FF2B5EF4-FFF2-40B4-BE49-F238E27FC236}">
                <a16:creationId xmlns:a16="http://schemas.microsoft.com/office/drawing/2014/main" id="{B1CBC866-0FEB-3643-98EB-14D30CB83380}"/>
              </a:ext>
            </a:extLst>
          </p:cNvPr>
          <p:cNvSpPr txBox="1"/>
          <p:nvPr/>
        </p:nvSpPr>
        <p:spPr>
          <a:xfrm>
            <a:off x="9344987" y="424494"/>
            <a:ext cx="2476500" cy="369332"/>
          </a:xfrm>
          <a:prstGeom prst="rect">
            <a:avLst/>
          </a:prstGeom>
          <a:noFill/>
        </p:spPr>
        <p:txBody>
          <a:bodyPr wrap="square" rtlCol="0">
            <a:spAutoFit/>
          </a:bodyPr>
          <a:lstStyle/>
          <a:p>
            <a:pPr algn="r"/>
            <a:r>
              <a:rPr lang="en-US" b="1" dirty="0">
                <a:solidFill>
                  <a:srgbClr val="4472C4"/>
                </a:solidFill>
              </a:rPr>
              <a:t>General Framework </a:t>
            </a:r>
            <a:r>
              <a:rPr lang="en-US" dirty="0">
                <a:solidFill>
                  <a:srgbClr val="FF0000"/>
                </a:solidFill>
              </a:rPr>
              <a:t>(</a:t>
            </a:r>
            <a:r>
              <a:rPr lang="tr-TR" dirty="0">
                <a:solidFill>
                  <a:srgbClr val="FF0000"/>
                </a:solidFill>
              </a:rPr>
              <a:t>5</a:t>
            </a:r>
            <a:r>
              <a:rPr lang="en-US" dirty="0">
                <a:solidFill>
                  <a:srgbClr val="FF0000"/>
                </a:solidFill>
              </a:rPr>
              <a:t>)</a:t>
            </a:r>
          </a:p>
        </p:txBody>
      </p:sp>
    </p:spTree>
    <p:extLst>
      <p:ext uri="{BB962C8B-B14F-4D97-AF65-F5344CB8AC3E}">
        <p14:creationId xmlns:p14="http://schemas.microsoft.com/office/powerpoint/2010/main" val="206280606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063552" y="1742038"/>
            <a:ext cx="9073008"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In your opinion, which of the following should be the cultural priority for the Turks in Germany?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0">
            <a:extLst>
              <a:ext uri="{FF2B5EF4-FFF2-40B4-BE49-F238E27FC236}">
                <a16:creationId xmlns:a16="http://schemas.microsoft.com/office/drawing/2014/main" id="{94DF3A14-2885-4D61-BE02-8ED094FF6E9E}"/>
              </a:ext>
            </a:extLst>
          </p:cNvPr>
          <p:cNvSpPr>
            <a:spLocks noChangeArrowheads="1"/>
          </p:cNvSpPr>
          <p:nvPr/>
        </p:nvSpPr>
        <p:spPr bwMode="auto">
          <a:xfrm>
            <a:off x="2351584" y="1372706"/>
            <a:ext cx="8318782" cy="369332"/>
          </a:xfrm>
          <a:prstGeom prst="rect">
            <a:avLst/>
          </a:prstGeom>
          <a:noFill/>
          <a:ln w="9525">
            <a:noFill/>
            <a:miter lim="800000"/>
            <a:headEnd/>
            <a:tailEnd/>
          </a:ln>
        </p:spPr>
        <p:txBody>
          <a:bodyPr wrap="square">
            <a:spAutoFit/>
          </a:bodyPr>
          <a:lstStyle/>
          <a:p>
            <a:pPr lvl="0" algn="ctr">
              <a:spcBef>
                <a:spcPts val="0"/>
              </a:spcBef>
              <a:defRPr/>
            </a:pPr>
            <a:r>
              <a:rPr lang="en-US" b="1" dirty="0">
                <a:latin typeface="Verdana" panose="020B0604030504040204" pitchFamily="34" charset="0"/>
                <a:ea typeface="Verdana" panose="020B0604030504040204" pitchFamily="34" charset="0"/>
                <a:cs typeface="Arial" charset="0"/>
              </a:rPr>
              <a:t>Cultural Priorities of the Turks in Germany</a:t>
            </a:r>
            <a:endParaRPr lang="tr-TR" dirty="0">
              <a:latin typeface="Verdana" panose="020B0604030504040204" pitchFamily="34" charset="0"/>
              <a:ea typeface="Verdana" panose="020B0604030504040204" pitchFamily="34" charset="0"/>
            </a:endParaRPr>
          </a:p>
        </p:txBody>
      </p:sp>
      <p:graphicFrame>
        <p:nvGraphicFramePr>
          <p:cNvPr id="19"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1576079874"/>
              </p:ext>
            </p:extLst>
          </p:nvPr>
        </p:nvGraphicFramePr>
        <p:xfrm>
          <a:off x="4151784" y="2566693"/>
          <a:ext cx="3888432" cy="3454595"/>
        </p:xfrm>
        <a:graphic>
          <a:graphicData uri="http://schemas.openxmlformats.org/drawingml/2006/chart">
            <c:chart xmlns:c="http://schemas.openxmlformats.org/drawingml/2006/chart" xmlns:r="http://schemas.openxmlformats.org/officeDocument/2006/relationships" r:id="rId2"/>
          </a:graphicData>
        </a:graphic>
      </p:graphicFrame>
      <p:sp>
        <p:nvSpPr>
          <p:cNvPr id="7"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8</a:t>
            </a:r>
            <a:r>
              <a:rPr lang="en-US" dirty="0">
                <a:solidFill>
                  <a:srgbClr val="FF0000"/>
                </a:solidFill>
              </a:rPr>
              <a:t>)</a:t>
            </a:r>
          </a:p>
        </p:txBody>
      </p:sp>
      <p:sp>
        <p:nvSpPr>
          <p:cNvPr id="8" name="Text Box 4">
            <a:extLst>
              <a:ext uri="{FF2B5EF4-FFF2-40B4-BE49-F238E27FC236}">
                <a16:creationId xmlns:a16="http://schemas.microsoft.com/office/drawing/2014/main" id="{17C7AC6C-A410-344F-B91F-1AA3F2ADBA8F}"/>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632833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436778636"/>
              </p:ext>
            </p:extLst>
          </p:nvPr>
        </p:nvGraphicFramePr>
        <p:xfrm>
          <a:off x="656718" y="1962409"/>
          <a:ext cx="10191810" cy="441891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651465" y="1043444"/>
            <a:ext cx="8701119" cy="369332"/>
          </a:xfrm>
          <a:prstGeom prst="rect">
            <a:avLst/>
          </a:prstGeom>
          <a:noFill/>
          <a:ln w="9525">
            <a:noFill/>
            <a:miter lim="800000"/>
            <a:headEnd/>
            <a:tailEnd/>
          </a:ln>
        </p:spPr>
        <p:txBody>
          <a:bodyPr wrap="square">
            <a:spAutoFit/>
          </a:bodyPr>
          <a:lstStyle/>
          <a:p>
            <a:pPr lvl="0" algn="ctr"/>
            <a:r>
              <a:rPr lang="en-US" b="1" dirty="0">
                <a:latin typeface="Verdana"/>
                <a:cs typeface="Arial" charset="0"/>
              </a:rPr>
              <a:t>Turks Living in Germany</a:t>
            </a:r>
            <a:endParaRPr lang="tr-TR" b="1" dirty="0">
              <a:latin typeface="Verdana"/>
              <a:cs typeface="Arial" charset="0"/>
            </a:endParaRPr>
          </a:p>
        </p:txBody>
      </p:sp>
      <p:sp>
        <p:nvSpPr>
          <p:cNvPr id="4"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2003393" y="1439198"/>
            <a:ext cx="8701119" cy="261610"/>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rPr>
              <a:t>May I know to what extent you agree with the listed statements about the Turks living in Germany?</a:t>
            </a:r>
            <a:endParaRPr lang="tr-TR" sz="1100" dirty="0">
              <a:solidFill>
                <a:srgbClr val="FF0000"/>
              </a:solidFill>
              <a:latin typeface="Verdana" panose="020B0604030504040204" pitchFamily="34" charset="0"/>
              <a:ea typeface="Verdana" panose="020B0604030504040204" pitchFamily="34" charset="0"/>
            </a:endParaRP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992544" y="1670611"/>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1784900545"/>
              </p:ext>
            </p:extLst>
          </p:nvPr>
        </p:nvGraphicFramePr>
        <p:xfrm>
          <a:off x="10920536" y="1963815"/>
          <a:ext cx="609600" cy="398546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88,0</a:t>
                      </a:r>
                    </a:p>
                  </a:txBody>
                  <a:tcPr marL="7620" marR="7620" marT="7620" marB="0" anchor="ctr">
                    <a:noFill/>
                  </a:tcPr>
                </a:tc>
                <a:extLst>
                  <a:ext uri="{0D108BD9-81ED-4DB2-BD59-A6C34878D82A}">
                    <a16:rowId xmlns:a16="http://schemas.microsoft.com/office/drawing/2014/main" val="1106207996"/>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85,9</a:t>
                      </a:r>
                    </a:p>
                  </a:txBody>
                  <a:tcPr marL="7620" marR="7620" marT="7620" marB="0" anchor="ctr">
                    <a:noFill/>
                  </a:tcPr>
                </a:tc>
                <a:extLst>
                  <a:ext uri="{0D108BD9-81ED-4DB2-BD59-A6C34878D82A}">
                    <a16:rowId xmlns:a16="http://schemas.microsoft.com/office/drawing/2014/main" val="1321182177"/>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84,6</a:t>
                      </a:r>
                    </a:p>
                  </a:txBody>
                  <a:tcPr marL="7620" marR="7620" marT="7620" marB="0" anchor="ctr">
                    <a:noFill/>
                  </a:tcPr>
                </a:tc>
                <a:extLst>
                  <a:ext uri="{0D108BD9-81ED-4DB2-BD59-A6C34878D82A}">
                    <a16:rowId xmlns:a16="http://schemas.microsoft.com/office/drawing/2014/main" val="3959051023"/>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83,1</a:t>
                      </a:r>
                    </a:p>
                  </a:txBody>
                  <a:tcPr marL="7620" marR="7620" marT="7620" marB="0" anchor="ctr">
                    <a:noFill/>
                  </a:tcPr>
                </a:tc>
                <a:extLst>
                  <a:ext uri="{0D108BD9-81ED-4DB2-BD59-A6C34878D82A}">
                    <a16:rowId xmlns:a16="http://schemas.microsoft.com/office/drawing/2014/main" val="1241442240"/>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81,7</a:t>
                      </a:r>
                    </a:p>
                  </a:txBody>
                  <a:tcPr marL="7620" marR="7620" marT="7620" marB="0" anchor="ctr">
                    <a:noFill/>
                  </a:tcPr>
                </a:tc>
                <a:extLst>
                  <a:ext uri="{0D108BD9-81ED-4DB2-BD59-A6C34878D82A}">
                    <a16:rowId xmlns:a16="http://schemas.microsoft.com/office/drawing/2014/main" val="2508104431"/>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79,4</a:t>
                      </a:r>
                    </a:p>
                  </a:txBody>
                  <a:tcPr marL="7620" marR="7620" marT="7620" marB="0" anchor="ctr">
                    <a:noFill/>
                  </a:tcPr>
                </a:tc>
                <a:extLst>
                  <a:ext uri="{0D108BD9-81ED-4DB2-BD59-A6C34878D82A}">
                    <a16:rowId xmlns:a16="http://schemas.microsoft.com/office/drawing/2014/main" val="2234317800"/>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76,4</a:t>
                      </a:r>
                    </a:p>
                  </a:txBody>
                  <a:tcPr marL="7620" marR="7620" marT="7620" marB="0" anchor="ctr">
                    <a:noFill/>
                  </a:tcPr>
                </a:tc>
                <a:extLst>
                  <a:ext uri="{0D108BD9-81ED-4DB2-BD59-A6C34878D82A}">
                    <a16:rowId xmlns:a16="http://schemas.microsoft.com/office/drawing/2014/main" val="3818737468"/>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68,7</a:t>
                      </a:r>
                    </a:p>
                  </a:txBody>
                  <a:tcPr marL="7620" marR="7620" marT="7620" marB="0" anchor="ctr">
                    <a:noFill/>
                  </a:tcPr>
                </a:tc>
                <a:extLst>
                  <a:ext uri="{0D108BD9-81ED-4DB2-BD59-A6C34878D82A}">
                    <a16:rowId xmlns:a16="http://schemas.microsoft.com/office/drawing/2014/main" val="4044544024"/>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66,8</a:t>
                      </a:r>
                    </a:p>
                  </a:txBody>
                  <a:tcPr marL="7620" marR="7620" marT="7620" marB="0" anchor="ctr">
                    <a:noFill/>
                  </a:tcPr>
                </a:tc>
                <a:extLst>
                  <a:ext uri="{0D108BD9-81ED-4DB2-BD59-A6C34878D82A}">
                    <a16:rowId xmlns:a16="http://schemas.microsoft.com/office/drawing/2014/main" val="1515827133"/>
                  </a:ext>
                </a:extLst>
              </a:tr>
              <a:tr h="362315">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65,4</a:t>
                      </a:r>
                    </a:p>
                  </a:txBody>
                  <a:tcPr marL="7620" marR="7620" marT="7620" marB="0" anchor="ctr">
                    <a:noFill/>
                  </a:tcPr>
                </a:tc>
                <a:extLst>
                  <a:ext uri="{0D108BD9-81ED-4DB2-BD59-A6C34878D82A}">
                    <a16:rowId xmlns:a16="http://schemas.microsoft.com/office/drawing/2014/main" val="2051648072"/>
                  </a:ext>
                </a:extLst>
              </a:tr>
              <a:tr h="362315">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62,8</a:t>
                      </a:r>
                    </a:p>
                  </a:txBody>
                  <a:tcPr marL="7620" marR="7620" marT="7620" marB="0" anchor="ctr">
                    <a:noFill/>
                  </a:tcPr>
                </a:tc>
                <a:extLst>
                  <a:ext uri="{0D108BD9-81ED-4DB2-BD59-A6C34878D82A}">
                    <a16:rowId xmlns:a16="http://schemas.microsoft.com/office/drawing/2014/main" val="3348586392"/>
                  </a:ext>
                </a:extLst>
              </a:tr>
            </a:tbl>
          </a:graphicData>
        </a:graphic>
      </p:graphicFrame>
      <p:cxnSp>
        <p:nvCxnSpPr>
          <p:cNvPr id="9" name="Düz Bağlayıcı 8"/>
          <p:cNvCxnSpPr/>
          <p:nvPr/>
        </p:nvCxnSpPr>
        <p:spPr bwMode="auto">
          <a:xfrm>
            <a:off x="9362487" y="2061280"/>
            <a:ext cx="0" cy="3888000"/>
          </a:xfrm>
          <a:prstGeom prst="line">
            <a:avLst/>
          </a:prstGeom>
          <a:solidFill>
            <a:schemeClr val="accent1"/>
          </a:solidFill>
          <a:ln w="9525" cap="flat" cmpd="sng" algn="ctr">
            <a:solidFill>
              <a:srgbClr val="FF0000"/>
            </a:solidFill>
            <a:prstDash val="sysDot"/>
            <a:round/>
            <a:headEnd type="none" w="med" len="med"/>
            <a:tailEnd type="none" w="med" len="med"/>
          </a:ln>
          <a:effectLst/>
        </p:spPr>
      </p:cxnSp>
      <p:sp>
        <p:nvSpPr>
          <p:cNvPr id="10" name="Metin kutusu 9"/>
          <p:cNvSpPr txBox="1"/>
          <p:nvPr/>
        </p:nvSpPr>
        <p:spPr>
          <a:xfrm>
            <a:off x="8904312" y="1691516"/>
            <a:ext cx="1008112" cy="369332"/>
          </a:xfrm>
          <a:prstGeom prst="rect">
            <a:avLst/>
          </a:prstGeom>
          <a:noFill/>
        </p:spPr>
        <p:txBody>
          <a:bodyPr wrap="square" rtlCol="0">
            <a:spAutoFit/>
          </a:bodyPr>
          <a:lstStyle/>
          <a:p>
            <a:pPr algn="ctr"/>
            <a:r>
              <a:rPr lang="tr-TR" sz="900" dirty="0">
                <a:solidFill>
                  <a:srgbClr val="FF0000"/>
                </a:solidFill>
                <a:latin typeface="Verdana" panose="020B0604030504040204" pitchFamily="34" charset="0"/>
                <a:ea typeface="Verdana" panose="020B0604030504040204" pitchFamily="34" charset="0"/>
              </a:rPr>
              <a:t>Mean Line: 76,6</a:t>
            </a:r>
          </a:p>
        </p:txBody>
      </p:sp>
      <p:sp>
        <p:nvSpPr>
          <p:cNvPr id="13" name="Oval 12"/>
          <p:cNvSpPr/>
          <p:nvPr/>
        </p:nvSpPr>
        <p:spPr bwMode="auto">
          <a:xfrm>
            <a:off x="5338748" y="2348880"/>
            <a:ext cx="648072" cy="288032"/>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2" name="Dikdörtgen 42">
            <a:extLst>
              <a:ext uri="{FF2B5EF4-FFF2-40B4-BE49-F238E27FC236}">
                <a16:creationId xmlns:a16="http://schemas.microsoft.com/office/drawing/2014/main" id="{19F77F9E-F715-40D6-B15F-E7F11B1B308B}"/>
              </a:ext>
            </a:extLst>
          </p:cNvPr>
          <p:cNvSpPr/>
          <p:nvPr/>
        </p:nvSpPr>
        <p:spPr>
          <a:xfrm>
            <a:off x="9192344" y="451799"/>
            <a:ext cx="2695242"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a:t>
            </a:r>
            <a:r>
              <a:rPr lang="tr-TR" dirty="0">
                <a:solidFill>
                  <a:srgbClr val="FF0000"/>
                </a:solidFill>
              </a:rPr>
              <a:t>9</a:t>
            </a:r>
            <a:r>
              <a:rPr lang="en-US" dirty="0">
                <a:solidFill>
                  <a:srgbClr val="FF0000"/>
                </a:solidFill>
              </a:rPr>
              <a:t>)</a:t>
            </a:r>
          </a:p>
        </p:txBody>
      </p:sp>
      <p:sp>
        <p:nvSpPr>
          <p:cNvPr id="14" name="Text Box 4">
            <a:extLst>
              <a:ext uri="{FF2B5EF4-FFF2-40B4-BE49-F238E27FC236}">
                <a16:creationId xmlns:a16="http://schemas.microsoft.com/office/drawing/2014/main" id="{3119D8BC-8561-464E-B133-4E11270C5865}"/>
              </a:ext>
            </a:extLst>
          </p:cNvPr>
          <p:cNvSpPr txBox="1">
            <a:spLocks noChangeArrowheads="1"/>
          </p:cNvSpPr>
          <p:nvPr/>
        </p:nvSpPr>
        <p:spPr bwMode="auto">
          <a:xfrm>
            <a:off x="6362749"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81048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68325" y="2700108"/>
            <a:ext cx="3226906" cy="261610"/>
          </a:xfrm>
          <a:prstGeom prst="rect">
            <a:avLst/>
          </a:prstGeom>
          <a:noFill/>
          <a:ln w="9525">
            <a:noFill/>
            <a:miter lim="800000"/>
            <a:headEnd/>
            <a:tailEnd/>
          </a:ln>
        </p:spPr>
        <p:txBody>
          <a:bodyPr wrap="square">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Have you ever been to Germany?</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881222" y="1550048"/>
            <a:ext cx="3935760" cy="430887"/>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How did your ideas about Germany change after your visit? </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Dikdörtgen 5"/>
          <p:cNvSpPr/>
          <p:nvPr/>
        </p:nvSpPr>
        <p:spPr>
          <a:xfrm>
            <a:off x="226203" y="2343845"/>
            <a:ext cx="3374490" cy="307777"/>
          </a:xfrm>
          <a:prstGeom prst="rect">
            <a:avLst/>
          </a:prstGeom>
        </p:spPr>
        <p:txBody>
          <a:bodyPr wrap="square">
            <a:spAutoFit/>
          </a:bodyPr>
          <a:lstStyle/>
          <a:p>
            <a:pPr algn="ctr"/>
            <a:r>
              <a:rPr lang="tr-TR" sz="1400" b="1" dirty="0">
                <a:latin typeface="Verdana" panose="020B0604030504040204" pitchFamily="34" charset="0"/>
                <a:ea typeface="Verdana" panose="020B0604030504040204" pitchFamily="34" charset="0"/>
                <a:cs typeface="Arial" charset="0"/>
              </a:rPr>
              <a:t>Visit to Germany</a:t>
            </a:r>
            <a:endParaRPr lang="tr-TR" sz="1400" dirty="0">
              <a:latin typeface="Verdana" panose="020B0604030504040204" pitchFamily="34" charset="0"/>
              <a:ea typeface="Verdana" panose="020B0604030504040204" pitchFamily="34" charset="0"/>
            </a:endParaRPr>
          </a:p>
        </p:txBody>
      </p:sp>
      <p:sp>
        <p:nvSpPr>
          <p:cNvPr id="7" name="Dikdörtgen 6"/>
          <p:cNvSpPr/>
          <p:nvPr/>
        </p:nvSpPr>
        <p:spPr>
          <a:xfrm>
            <a:off x="7536160" y="1146230"/>
            <a:ext cx="4152274" cy="338554"/>
          </a:xfrm>
          <a:prstGeom prst="rect">
            <a:avLst/>
          </a:prstGeom>
        </p:spPr>
        <p:txBody>
          <a:bodyPr wrap="square">
            <a:spAutoFit/>
          </a:bodyPr>
          <a:lstStyle/>
          <a:p>
            <a:pPr algn="ctr"/>
            <a:r>
              <a:rPr lang="tr-TR" sz="1600" b="1" dirty="0">
                <a:latin typeface="Verdana" panose="020B0604030504040204" pitchFamily="34" charset="0"/>
                <a:ea typeface="Verdana" panose="020B0604030504040204" pitchFamily="34" charset="0"/>
                <a:cs typeface="Arial" charset="0"/>
              </a:rPr>
              <a:t>Change of Mind</a:t>
            </a:r>
            <a:endParaRPr lang="tr-TR" sz="1600" dirty="0">
              <a:latin typeface="Verdana" panose="020B0604030504040204" pitchFamily="34" charset="0"/>
              <a:ea typeface="Verdana" panose="020B0604030504040204" pitchFamily="34" charset="0"/>
            </a:endParaRPr>
          </a:p>
        </p:txBody>
      </p:sp>
      <p:graphicFrame>
        <p:nvGraphicFramePr>
          <p:cNvPr id="9"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100980119"/>
              </p:ext>
            </p:extLst>
          </p:nvPr>
        </p:nvGraphicFramePr>
        <p:xfrm>
          <a:off x="-8368" y="2492896"/>
          <a:ext cx="3656096" cy="3384984"/>
        </p:xfrm>
        <a:graphic>
          <a:graphicData uri="http://schemas.openxmlformats.org/drawingml/2006/chart">
            <c:chart xmlns:c="http://schemas.openxmlformats.org/drawingml/2006/chart" xmlns:r="http://schemas.openxmlformats.org/officeDocument/2006/relationships" r:id="rId2"/>
          </a:graphicData>
        </a:graphic>
      </p:graphicFrame>
      <p:sp>
        <p:nvSpPr>
          <p:cNvPr id="10" name="Dikdörtgen 9"/>
          <p:cNvSpPr/>
          <p:nvPr/>
        </p:nvSpPr>
        <p:spPr>
          <a:xfrm>
            <a:off x="3773122" y="1700808"/>
            <a:ext cx="3835046" cy="261610"/>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For what purpose did you go to Germany?</a:t>
            </a:r>
            <a:endPar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1" name="Dikdörtgen 10"/>
          <p:cNvSpPr/>
          <p:nvPr/>
        </p:nvSpPr>
        <p:spPr>
          <a:xfrm>
            <a:off x="3431704" y="1362254"/>
            <a:ext cx="4680520" cy="338554"/>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Purpose of the visit (11.8%)</a:t>
            </a:r>
            <a:endParaRPr lang="tr-TR" sz="16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hart 6"/>
          <p:cNvGraphicFramePr/>
          <p:nvPr>
            <p:extLst>
              <p:ext uri="{D42A27DB-BD31-4B8C-83A1-F6EECF244321}">
                <p14:modId xmlns:p14="http://schemas.microsoft.com/office/powerpoint/2010/main" val="2203197321"/>
              </p:ext>
            </p:extLst>
          </p:nvPr>
        </p:nvGraphicFramePr>
        <p:xfrm>
          <a:off x="7661453" y="1793141"/>
          <a:ext cx="3907155" cy="4804211"/>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p:cNvSpPr/>
          <p:nvPr/>
        </p:nvSpPr>
        <p:spPr bwMode="auto">
          <a:xfrm>
            <a:off x="11231301" y="377239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1" i="0" u="none" strike="noStrike" kern="1200" cap="none" spc="0" normalizeH="0" baseline="0" noProof="0" dirty="0">
              <a:ln>
                <a:noFill/>
              </a:ln>
              <a:solidFill>
                <a:srgbClr val="FFFFFF">
                  <a:lumMod val="50000"/>
                </a:srgbClr>
              </a:solidFill>
              <a:effectLst/>
              <a:uLnTx/>
              <a:uFillTx/>
              <a:latin typeface="+mj-lt"/>
              <a:ea typeface="+mn-ea"/>
              <a:cs typeface="Arial" charset="0"/>
            </a:endParaRPr>
          </a:p>
        </p:txBody>
      </p:sp>
      <p:sp>
        <p:nvSpPr>
          <p:cNvPr id="16" name="TextBox 5"/>
          <p:cNvSpPr txBox="1"/>
          <p:nvPr/>
        </p:nvSpPr>
        <p:spPr>
          <a:xfrm>
            <a:off x="11186584" y="3940346"/>
            <a:ext cx="850256" cy="430887"/>
          </a:xfrm>
          <a:prstGeom prst="rect">
            <a:avLst/>
          </a:prstGeom>
          <a:noFill/>
        </p:spPr>
        <p:txBody>
          <a:bodyPr wrap="square" rtlCol="0">
            <a:spAutoFit/>
          </a:bodyPr>
          <a:lstStyle/>
          <a:p>
            <a:pPr algn="ctr"/>
            <a:r>
              <a:rPr lang="tr-TR" sz="1100" b="1" dirty="0">
                <a:latin typeface="+mj-lt"/>
              </a:rPr>
              <a:t>NS</a:t>
            </a:r>
          </a:p>
          <a:p>
            <a:pPr algn="ctr"/>
            <a:r>
              <a:rPr lang="tr-TR" sz="1100" b="1" dirty="0">
                <a:latin typeface="+mj-lt"/>
              </a:rPr>
              <a:t>95,0</a:t>
            </a:r>
          </a:p>
        </p:txBody>
      </p:sp>
      <p:sp>
        <p:nvSpPr>
          <p:cNvPr id="17" name="Oval 16"/>
          <p:cNvSpPr/>
          <p:nvPr/>
        </p:nvSpPr>
        <p:spPr>
          <a:xfrm>
            <a:off x="1089114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8" name="Oval 17"/>
          <p:cNvSpPr/>
          <p:nvPr/>
        </p:nvSpPr>
        <p:spPr>
          <a:xfrm>
            <a:off x="1089114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latin typeface="+mj-lt"/>
            </a:endParaRPr>
          </a:p>
        </p:txBody>
      </p:sp>
      <p:sp>
        <p:nvSpPr>
          <p:cNvPr id="19" name="Dikdörtgen 18"/>
          <p:cNvSpPr/>
          <p:nvPr/>
        </p:nvSpPr>
        <p:spPr>
          <a:xfrm>
            <a:off x="10956373" y="2662345"/>
            <a:ext cx="50526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BBE0E3">
                    <a:lumMod val="50000"/>
                  </a:srgbClr>
                </a:solidFill>
                <a:latin typeface="+mj-lt"/>
              </a:rPr>
              <a:t>T2B</a:t>
            </a:r>
          </a:p>
          <a:p>
            <a:pPr lvl="0" algn="ctr">
              <a:defRPr/>
            </a:pPr>
            <a:r>
              <a:rPr lang="tr-TR" sz="1100" dirty="0">
                <a:solidFill>
                  <a:srgbClr val="BBE0E3">
                    <a:lumMod val="50000"/>
                  </a:srgbClr>
                </a:solidFill>
                <a:latin typeface="+mj-lt"/>
              </a:rPr>
              <a:t>97,5</a:t>
            </a:r>
          </a:p>
        </p:txBody>
      </p:sp>
      <p:sp>
        <p:nvSpPr>
          <p:cNvPr id="20" name="Dikdörtgen 19"/>
          <p:cNvSpPr/>
          <p:nvPr/>
        </p:nvSpPr>
        <p:spPr>
          <a:xfrm>
            <a:off x="10970615" y="5221028"/>
            <a:ext cx="466794"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tr-TR" sz="1100" dirty="0">
                <a:solidFill>
                  <a:srgbClr val="FF4747"/>
                </a:solidFill>
                <a:latin typeface="+mj-lt"/>
              </a:rPr>
              <a:t>B2B</a:t>
            </a:r>
          </a:p>
          <a:p>
            <a:pPr lvl="0" algn="ctr">
              <a:defRPr/>
            </a:pPr>
            <a:r>
              <a:rPr lang="tr-TR" sz="1100" dirty="0">
                <a:solidFill>
                  <a:srgbClr val="FF4747"/>
                </a:solidFill>
                <a:latin typeface="+mj-lt"/>
              </a:rPr>
              <a:t>2,5</a:t>
            </a:r>
          </a:p>
        </p:txBody>
      </p:sp>
      <p:graphicFrame>
        <p:nvGraphicFramePr>
          <p:cNvPr id="21"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4268658414"/>
              </p:ext>
            </p:extLst>
          </p:nvPr>
        </p:nvGraphicFramePr>
        <p:xfrm>
          <a:off x="3287688" y="2094202"/>
          <a:ext cx="4896544" cy="4287126"/>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Eğri Bağlayıcı 22"/>
          <p:cNvCxnSpPr/>
          <p:nvPr/>
        </p:nvCxnSpPr>
        <p:spPr bwMode="auto">
          <a:xfrm flipV="1">
            <a:off x="3943043" y="3501008"/>
            <a:ext cx="640789" cy="439338"/>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25" name="Text Box 4"/>
          <p:cNvSpPr txBox="1">
            <a:spLocks noChangeArrowheads="1"/>
          </p:cNvSpPr>
          <p:nvPr/>
        </p:nvSpPr>
        <p:spPr bwMode="auto">
          <a:xfrm>
            <a:off x="9384014" y="6498165"/>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Base: </a:t>
            </a:r>
            <a:r>
              <a:rPr lang="tr-TR" sz="700" noProof="0" dirty="0">
                <a:solidFill>
                  <a:srgbClr val="FFFFFF">
                    <a:lumMod val="50000"/>
                  </a:srgbClr>
                </a:solidFill>
                <a:latin typeface="+mj-lt"/>
                <a:cs typeface="Arial" pitchFamily="34" charset="0"/>
              </a:rPr>
              <a:t>118</a:t>
            </a:r>
            <a:endPar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endParaRPr>
          </a:p>
        </p:txBody>
      </p:sp>
      <p:sp>
        <p:nvSpPr>
          <p:cNvPr id="26" name="Text Box 4"/>
          <p:cNvSpPr txBox="1">
            <a:spLocks noChangeArrowheads="1"/>
          </p:cNvSpPr>
          <p:nvPr/>
        </p:nvSpPr>
        <p:spPr bwMode="auto">
          <a:xfrm>
            <a:off x="5844198" y="6309320"/>
            <a:ext cx="1043890"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mj-lt"/>
                <a:cs typeface="Arial" pitchFamily="34" charset="0"/>
              </a:rPr>
              <a:t>Multiple Response</a:t>
            </a:r>
          </a:p>
        </p:txBody>
      </p:sp>
      <p:sp>
        <p:nvSpPr>
          <p:cNvPr id="22" name="Dikdörtgen 42">
            <a:extLst>
              <a:ext uri="{FF2B5EF4-FFF2-40B4-BE49-F238E27FC236}">
                <a16:creationId xmlns:a16="http://schemas.microsoft.com/office/drawing/2014/main" id="{19F77F9E-F715-40D6-B15F-E7F11B1B308B}"/>
              </a:ext>
            </a:extLst>
          </p:cNvPr>
          <p:cNvSpPr/>
          <p:nvPr/>
        </p:nvSpPr>
        <p:spPr>
          <a:xfrm>
            <a:off x="9048328" y="451799"/>
            <a:ext cx="2839258" cy="369332"/>
          </a:xfrm>
          <a:prstGeom prst="rect">
            <a:avLst/>
          </a:prstGeom>
        </p:spPr>
        <p:txBody>
          <a:bodyPr wrap="square">
            <a:spAutoFit/>
          </a:bodyPr>
          <a:lstStyle/>
          <a:p>
            <a:r>
              <a:rPr lang="en-US" b="1" dirty="0">
                <a:solidFill>
                  <a:srgbClr val="4472C4"/>
                </a:solidFill>
              </a:rPr>
              <a:t>Sociological Dimension </a:t>
            </a:r>
            <a:r>
              <a:rPr lang="en-US" dirty="0">
                <a:solidFill>
                  <a:srgbClr val="FF0000"/>
                </a:solidFill>
              </a:rPr>
              <a:t>(1</a:t>
            </a:r>
            <a:r>
              <a:rPr lang="tr-TR" dirty="0">
                <a:solidFill>
                  <a:srgbClr val="FF0000"/>
                </a:solidFill>
              </a:rPr>
              <a:t>0</a:t>
            </a:r>
            <a:r>
              <a:rPr lang="en-US" dirty="0">
                <a:solidFill>
                  <a:srgbClr val="FF0000"/>
                </a:solidFill>
              </a:rPr>
              <a:t>)</a:t>
            </a:r>
          </a:p>
        </p:txBody>
      </p:sp>
      <p:sp>
        <p:nvSpPr>
          <p:cNvPr id="24" name="Text Box 4">
            <a:extLst>
              <a:ext uri="{FF2B5EF4-FFF2-40B4-BE49-F238E27FC236}">
                <a16:creationId xmlns:a16="http://schemas.microsoft.com/office/drawing/2014/main" id="{B2B7F556-FCE7-FA43-BD8F-E334BCFBF4DF}"/>
              </a:ext>
            </a:extLst>
          </p:cNvPr>
          <p:cNvSpPr txBox="1">
            <a:spLocks noChangeArrowheads="1"/>
          </p:cNvSpPr>
          <p:nvPr/>
        </p:nvSpPr>
        <p:spPr bwMode="auto">
          <a:xfrm>
            <a:off x="1250181" y="630932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1339508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73152" y="2414588"/>
            <a:ext cx="7903168" cy="2024062"/>
          </a:xfrm>
        </p:spPr>
        <p:txBody>
          <a:bodyPr/>
          <a:lstStyle/>
          <a:p>
            <a:r>
              <a:rPr lang="en-US" dirty="0">
                <a:solidFill>
                  <a:schemeClr val="bg1"/>
                </a:solidFill>
              </a:rPr>
              <a:t>Civil Society Relations</a:t>
            </a:r>
          </a:p>
        </p:txBody>
      </p:sp>
    </p:spTree>
    <p:extLst>
      <p:ext uri="{BB962C8B-B14F-4D97-AF65-F5344CB8AC3E}">
        <p14:creationId xmlns:p14="http://schemas.microsoft.com/office/powerpoint/2010/main" val="1756201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6"/>
          <p:cNvGraphicFramePr/>
          <p:nvPr>
            <p:extLst>
              <p:ext uri="{D42A27DB-BD31-4B8C-83A1-F6EECF244321}">
                <p14:modId xmlns:p14="http://schemas.microsoft.com/office/powerpoint/2010/main" val="916848145"/>
              </p:ext>
            </p:extLst>
          </p:nvPr>
        </p:nvGraphicFramePr>
        <p:xfrm>
          <a:off x="500854" y="2343540"/>
          <a:ext cx="2992718" cy="4397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6"/>
          <p:cNvGraphicFramePr/>
          <p:nvPr>
            <p:extLst>
              <p:ext uri="{D42A27DB-BD31-4B8C-83A1-F6EECF244321}">
                <p14:modId xmlns:p14="http://schemas.microsoft.com/office/powerpoint/2010/main" val="2402936130"/>
              </p:ext>
            </p:extLst>
          </p:nvPr>
        </p:nvGraphicFramePr>
        <p:xfrm>
          <a:off x="4450543" y="2198152"/>
          <a:ext cx="2991600" cy="439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6"/>
          <p:cNvGraphicFramePr/>
          <p:nvPr>
            <p:extLst>
              <p:ext uri="{D42A27DB-BD31-4B8C-83A1-F6EECF244321}">
                <p14:modId xmlns:p14="http://schemas.microsoft.com/office/powerpoint/2010/main" val="2185536885"/>
              </p:ext>
            </p:extLst>
          </p:nvPr>
        </p:nvGraphicFramePr>
        <p:xfrm>
          <a:off x="8358721" y="2342168"/>
          <a:ext cx="2991600" cy="439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724773" y="407707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405451" y="1773978"/>
            <a:ext cx="3228141" cy="600164"/>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How were the civil society relations between Turkey and Germany 5 years ago?</a:t>
            </a:r>
            <a:endParaRPr lang="en-US"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cxnSp>
        <p:nvCxnSpPr>
          <p:cNvPr id="9" name="Düz Bağlayıcı 8"/>
          <p:cNvCxnSpPr/>
          <p:nvPr/>
        </p:nvCxnSpPr>
        <p:spPr bwMode="auto">
          <a:xfrm>
            <a:off x="8529241" y="486916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0" name="Oval 9"/>
          <p:cNvSpPr/>
          <p:nvPr/>
        </p:nvSpPr>
        <p:spPr bwMode="auto">
          <a:xfrm>
            <a:off x="3427484" y="4113160"/>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382767" y="4222249"/>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65,8</a:t>
            </a:r>
          </a:p>
        </p:txBody>
      </p:sp>
      <p:cxnSp>
        <p:nvCxnSpPr>
          <p:cNvPr id="12" name="Düz Bağlayıcı 11"/>
          <p:cNvCxnSpPr/>
          <p:nvPr/>
        </p:nvCxnSpPr>
        <p:spPr bwMode="auto">
          <a:xfrm>
            <a:off x="717296" y="494116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3143744" y="2781000"/>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4" name="Oval 13"/>
          <p:cNvSpPr/>
          <p:nvPr/>
        </p:nvSpPr>
        <p:spPr>
          <a:xfrm>
            <a:off x="3087327" y="5517304"/>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5" name="Dikdörtgen 14"/>
          <p:cNvSpPr/>
          <p:nvPr/>
        </p:nvSpPr>
        <p:spPr>
          <a:xfrm>
            <a:off x="3250145" y="292610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68,4</a:t>
            </a:r>
          </a:p>
        </p:txBody>
      </p:sp>
      <p:sp>
        <p:nvSpPr>
          <p:cNvPr id="16" name="Dikdörtgen 15"/>
          <p:cNvSpPr/>
          <p:nvPr/>
        </p:nvSpPr>
        <p:spPr>
          <a:xfrm>
            <a:off x="3196453" y="5662409"/>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2,6</a:t>
            </a:r>
          </a:p>
        </p:txBody>
      </p:sp>
      <p:cxnSp>
        <p:nvCxnSpPr>
          <p:cNvPr id="17" name="Düz Bağlayıcı 16"/>
          <p:cNvCxnSpPr/>
          <p:nvPr/>
        </p:nvCxnSpPr>
        <p:spPr bwMode="auto">
          <a:xfrm>
            <a:off x="4574939" y="4797152"/>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8" name="Düz Bağlayıcı 17"/>
          <p:cNvCxnSpPr/>
          <p:nvPr/>
        </p:nvCxnSpPr>
        <p:spPr bwMode="auto">
          <a:xfrm>
            <a:off x="8529241"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4041152"/>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4149080"/>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66,1</a:t>
            </a:r>
          </a:p>
        </p:txBody>
      </p:sp>
      <p:sp>
        <p:nvSpPr>
          <p:cNvPr id="21" name="Oval 20"/>
          <p:cNvSpPr/>
          <p:nvPr/>
        </p:nvSpPr>
        <p:spPr>
          <a:xfrm>
            <a:off x="7003584" y="28530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2" name="Oval 21"/>
          <p:cNvSpPr/>
          <p:nvPr/>
        </p:nvSpPr>
        <p:spPr>
          <a:xfrm>
            <a:off x="7003584" y="5445296"/>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3" name="Dikdörtgen 22"/>
          <p:cNvSpPr/>
          <p:nvPr/>
        </p:nvSpPr>
        <p:spPr>
          <a:xfrm>
            <a:off x="7103278" y="292610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68,5</a:t>
            </a:r>
          </a:p>
        </p:txBody>
      </p:sp>
      <p:sp>
        <p:nvSpPr>
          <p:cNvPr id="24" name="Dikdörtgen 23"/>
          <p:cNvSpPr/>
          <p:nvPr/>
        </p:nvSpPr>
        <p:spPr>
          <a:xfrm>
            <a:off x="7112710" y="5518393"/>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2,4</a:t>
            </a:r>
          </a:p>
        </p:txBody>
      </p:sp>
      <p:sp>
        <p:nvSpPr>
          <p:cNvPr id="25" name="Oval 24"/>
          <p:cNvSpPr/>
          <p:nvPr/>
        </p:nvSpPr>
        <p:spPr bwMode="auto">
          <a:xfrm>
            <a:off x="11231301" y="3969144"/>
            <a:ext cx="756000" cy="756000"/>
          </a:xfrm>
          <a:prstGeom prst="ellipse">
            <a:avLst/>
          </a:prstGeom>
          <a:solidFill>
            <a:srgbClr val="FFC000"/>
          </a:solid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6" name="TextBox 5"/>
          <p:cNvSpPr txBox="1"/>
          <p:nvPr/>
        </p:nvSpPr>
        <p:spPr>
          <a:xfrm>
            <a:off x="11186584" y="4077072"/>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67,7</a:t>
            </a:r>
          </a:p>
        </p:txBody>
      </p:sp>
      <p:sp>
        <p:nvSpPr>
          <p:cNvPr id="27" name="Oval 26"/>
          <p:cNvSpPr/>
          <p:nvPr/>
        </p:nvSpPr>
        <p:spPr>
          <a:xfrm>
            <a:off x="10992544" y="28530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8" name="Oval 27"/>
          <p:cNvSpPr/>
          <p:nvPr/>
        </p:nvSpPr>
        <p:spPr>
          <a:xfrm>
            <a:off x="10891144" y="537328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9" name="Dikdörtgen 28"/>
          <p:cNvSpPr/>
          <p:nvPr/>
        </p:nvSpPr>
        <p:spPr>
          <a:xfrm>
            <a:off x="11097806" y="292610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70,9</a:t>
            </a:r>
          </a:p>
        </p:txBody>
      </p:sp>
      <p:sp>
        <p:nvSpPr>
          <p:cNvPr id="30" name="Dikdörtgen 29"/>
          <p:cNvSpPr/>
          <p:nvPr/>
        </p:nvSpPr>
        <p:spPr>
          <a:xfrm>
            <a:off x="11000270" y="5445224"/>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3,2</a:t>
            </a:r>
          </a:p>
        </p:txBody>
      </p:sp>
      <p:sp>
        <p:nvSpPr>
          <p:cNvPr id="31" name="Dikdörtgen 30"/>
          <p:cNvSpPr/>
          <p:nvPr/>
        </p:nvSpPr>
        <p:spPr>
          <a:xfrm>
            <a:off x="4439816" y="1772816"/>
            <a:ext cx="2944024" cy="600164"/>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are the civil society relations between Turkey and Germany at present?</a:t>
            </a:r>
          </a:p>
        </p:txBody>
      </p:sp>
      <p:sp>
        <p:nvSpPr>
          <p:cNvPr id="32" name="Dikdörtgen 31"/>
          <p:cNvSpPr/>
          <p:nvPr/>
        </p:nvSpPr>
        <p:spPr>
          <a:xfrm>
            <a:off x="8322892" y="1731586"/>
            <a:ext cx="3317652"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will the civil society relations between Turkey and Germany be like in 5 years?</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771913" y="971436"/>
            <a:ext cx="8572559" cy="400110"/>
          </a:xfrm>
          <a:prstGeom prst="rect">
            <a:avLst/>
          </a:prstGeom>
          <a:noFill/>
          <a:ln w="9525">
            <a:noFill/>
            <a:miter lim="800000"/>
            <a:headEnd/>
            <a:tailEnd/>
          </a:ln>
        </p:spPr>
        <p:txBody>
          <a:bodyPr wrap="square">
            <a:spAutoFit/>
          </a:bodyPr>
          <a:lstStyle/>
          <a:p>
            <a:pPr algn="ctr"/>
            <a:r>
              <a:rPr lang="en-US" sz="2000" b="1" dirty="0">
                <a:latin typeface="Verdana" panose="020B0604030504040204" pitchFamily="34" charset="0"/>
                <a:ea typeface="Verdana" panose="020B0604030504040204" pitchFamily="34" charset="0"/>
                <a:cs typeface="Arial" charset="0"/>
              </a:rPr>
              <a:t>Civil Society Relations</a:t>
            </a:r>
          </a:p>
        </p:txBody>
      </p:sp>
      <p:sp>
        <p:nvSpPr>
          <p:cNvPr id="34" name="Dikdörtgen 33"/>
          <p:cNvSpPr/>
          <p:nvPr/>
        </p:nvSpPr>
        <p:spPr>
          <a:xfrm>
            <a:off x="600511" y="1403484"/>
            <a:ext cx="2697838"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5 Years Ago</a:t>
            </a:r>
            <a:endParaRPr lang="en-US" dirty="0">
              <a:latin typeface="Verdana" panose="020B0604030504040204" pitchFamily="34" charset="0"/>
              <a:ea typeface="Verdana" panose="020B0604030504040204" pitchFamily="34" charset="0"/>
            </a:endParaRPr>
          </a:p>
        </p:txBody>
      </p:sp>
      <p:sp>
        <p:nvSpPr>
          <p:cNvPr id="35" name="Dikdörtgen 34"/>
          <p:cNvSpPr/>
          <p:nvPr/>
        </p:nvSpPr>
        <p:spPr>
          <a:xfrm>
            <a:off x="4852372" y="1356737"/>
            <a:ext cx="2313454"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At Present-2021</a:t>
            </a:r>
            <a:endParaRPr lang="en-US" dirty="0">
              <a:latin typeface="Verdana" panose="020B0604030504040204" pitchFamily="34" charset="0"/>
              <a:ea typeface="Verdana" panose="020B0604030504040204" pitchFamily="34" charset="0"/>
            </a:endParaRPr>
          </a:p>
        </p:txBody>
      </p:sp>
      <p:sp>
        <p:nvSpPr>
          <p:cNvPr id="36" name="Dikdörtgen 35"/>
          <p:cNvSpPr/>
          <p:nvPr/>
        </p:nvSpPr>
        <p:spPr>
          <a:xfrm>
            <a:off x="8999279" y="1403484"/>
            <a:ext cx="1911101" cy="369332"/>
          </a:xfrm>
          <a:prstGeom prst="rect">
            <a:avLst/>
          </a:prstGeom>
        </p:spPr>
        <p:txBody>
          <a:bodyPr wrap="none">
            <a:spAutoFit/>
          </a:bodyPr>
          <a:lstStyle/>
          <a:p>
            <a:r>
              <a:rPr lang="en-US" b="1" dirty="0">
                <a:latin typeface="Verdana" panose="020B0604030504040204" pitchFamily="34" charset="0"/>
                <a:ea typeface="Verdana" panose="020B0604030504040204" pitchFamily="34" charset="0"/>
                <a:cs typeface="Arial" charset="0"/>
              </a:rPr>
              <a:t>5 Years Later</a:t>
            </a:r>
            <a:endParaRPr lang="en-US" dirty="0">
              <a:latin typeface="Verdana" panose="020B0604030504040204" pitchFamily="34" charset="0"/>
              <a:ea typeface="Verdana" panose="020B0604030504040204" pitchFamily="34" charset="0"/>
            </a:endParaRPr>
          </a:p>
        </p:txBody>
      </p:sp>
      <p:sp>
        <p:nvSpPr>
          <p:cNvPr id="41" name="Dikdörtgen 42">
            <a:extLst>
              <a:ext uri="{FF2B5EF4-FFF2-40B4-BE49-F238E27FC236}">
                <a16:creationId xmlns:a16="http://schemas.microsoft.com/office/drawing/2014/main" id="{53BF3C26-D1B7-4ED1-AB83-B5FF80B34D97}"/>
              </a:ext>
            </a:extLst>
          </p:cNvPr>
          <p:cNvSpPr/>
          <p:nvPr/>
        </p:nvSpPr>
        <p:spPr>
          <a:xfrm>
            <a:off x="7299024" y="451565"/>
            <a:ext cx="4636960" cy="369332"/>
          </a:xfrm>
          <a:prstGeom prst="rect">
            <a:avLst/>
          </a:prstGeom>
        </p:spPr>
        <p:txBody>
          <a:bodyPr wrap="square">
            <a:spAutoFit/>
          </a:bodyPr>
          <a:lstStyle/>
          <a:p>
            <a:r>
              <a:rPr lang="en-US" b="1" dirty="0">
                <a:solidFill>
                  <a:srgbClr val="4472C4"/>
                </a:solidFill>
              </a:rPr>
              <a:t>Non-governmental Organization Dimension </a:t>
            </a:r>
            <a:r>
              <a:rPr lang="en-US" dirty="0">
                <a:solidFill>
                  <a:srgbClr val="FF0000"/>
                </a:solidFill>
              </a:rPr>
              <a:t>(1)</a:t>
            </a:r>
          </a:p>
        </p:txBody>
      </p:sp>
      <p:sp>
        <p:nvSpPr>
          <p:cNvPr id="38" name="Text Box 4">
            <a:extLst>
              <a:ext uri="{FF2B5EF4-FFF2-40B4-BE49-F238E27FC236}">
                <a16:creationId xmlns:a16="http://schemas.microsoft.com/office/drawing/2014/main" id="{8D245714-20C6-9849-8F9D-BCBAEB5A3357}"/>
              </a:ext>
            </a:extLst>
          </p:cNvPr>
          <p:cNvSpPr txBox="1">
            <a:spLocks noChangeArrowheads="1"/>
          </p:cNvSpPr>
          <p:nvPr/>
        </p:nvSpPr>
        <p:spPr bwMode="auto">
          <a:xfrm>
            <a:off x="5519936" y="6541343"/>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8260476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771913" y="1259468"/>
            <a:ext cx="8572559" cy="369332"/>
          </a:xfrm>
          <a:prstGeom prst="rect">
            <a:avLst/>
          </a:prstGeom>
          <a:noFill/>
          <a:ln w="9525">
            <a:noFill/>
            <a:miter lim="800000"/>
            <a:headEnd/>
            <a:tailEnd/>
          </a:ln>
        </p:spPr>
        <p:txBody>
          <a:bodyPr wrap="square">
            <a:spAutoFit/>
          </a:bodyPr>
          <a:lstStyle/>
          <a:p>
            <a:pPr algn="ctr"/>
            <a:r>
              <a:rPr lang="tr-TR" b="1" dirty="0">
                <a:latin typeface="Verdana" panose="020B0604030504040204" pitchFamily="34" charset="0"/>
                <a:ea typeface="Verdana" panose="020B0604030504040204" pitchFamily="34" charset="0"/>
                <a:cs typeface="Verdana" panose="020B0604030504040204" pitchFamily="34" charset="0"/>
              </a:rPr>
              <a:t>Knowledge on German NGOs and Foundations</a:t>
            </a:r>
          </a:p>
        </p:txBody>
      </p:sp>
      <p:sp>
        <p:nvSpPr>
          <p:cNvPr id="4"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756915" y="2566065"/>
            <a:ext cx="4546997" cy="430887"/>
          </a:xfrm>
          <a:prstGeom prst="rect">
            <a:avLst/>
          </a:prstGeom>
          <a:noFill/>
          <a:ln w="9525">
            <a:noFill/>
            <a:miter lim="800000"/>
            <a:headEnd/>
            <a:tailEnd/>
          </a:ln>
        </p:spPr>
        <p:txBody>
          <a:bodyPr wrap="square">
            <a:spAutoFit/>
          </a:bodyPr>
          <a:lstStyle/>
          <a:p>
            <a:pPr lvl="0" algn="ctr" fontAlgn="base"/>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Do you know of any German non-governmental organizations, foundations or associations?</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2">
            <a:extLst>
              <a:ext uri="{FF2B5EF4-FFF2-40B4-BE49-F238E27FC236}">
                <a16:creationId xmlns:a16="http://schemas.microsoft.com/office/drawing/2014/main" id="{61ADCA1E-A5A8-41DF-89D3-51F69137EB3A}"/>
              </a:ext>
            </a:extLst>
          </p:cNvPr>
          <p:cNvGraphicFramePr/>
          <p:nvPr>
            <p:extLst>
              <p:ext uri="{D42A27DB-BD31-4B8C-83A1-F6EECF244321}">
                <p14:modId xmlns:p14="http://schemas.microsoft.com/office/powerpoint/2010/main" val="3995690158"/>
              </p:ext>
            </p:extLst>
          </p:nvPr>
        </p:nvGraphicFramePr>
        <p:xfrm>
          <a:off x="1143760" y="2588897"/>
          <a:ext cx="3656096" cy="3504399"/>
        </p:xfrm>
        <a:graphic>
          <a:graphicData uri="http://schemas.openxmlformats.org/drawingml/2006/chart">
            <c:chart xmlns:c="http://schemas.openxmlformats.org/drawingml/2006/chart" xmlns:r="http://schemas.openxmlformats.org/officeDocument/2006/relationships" r:id="rId3"/>
          </a:graphicData>
        </a:graphic>
      </p:graphicFrame>
      <p:sp>
        <p:nvSpPr>
          <p:cNvPr id="10" name="Dikdörtgen 9"/>
          <p:cNvSpPr/>
          <p:nvPr/>
        </p:nvSpPr>
        <p:spPr>
          <a:xfrm>
            <a:off x="7363850" y="1772816"/>
            <a:ext cx="4132750"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May I learn the names of the NGOs you know that originated from Germany?</a:t>
            </a:r>
            <a:r>
              <a:rPr lang="tr-TR"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 </a:t>
            </a:r>
            <a:r>
              <a:rPr lang="tr-TR" sz="1100" b="1" dirty="0">
                <a:latin typeface="Verdana" panose="020B0604030504040204" pitchFamily="34" charset="0"/>
                <a:ea typeface="Verdana" panose="020B0604030504040204" pitchFamily="34" charset="0"/>
                <a:cs typeface="Verdana" panose="020B0604030504040204" pitchFamily="34" charset="0"/>
              </a:rPr>
              <a:t>(7.8%)</a:t>
            </a:r>
            <a:endParaRPr lang="tr-TR" sz="1100" b="1" dirty="0">
              <a:effectLst>
                <a:outerShdw sx="0" sy="0">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1"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942371662"/>
              </p:ext>
            </p:extLst>
          </p:nvPr>
        </p:nvGraphicFramePr>
        <p:xfrm>
          <a:off x="7392144" y="2202825"/>
          <a:ext cx="4546997" cy="4538543"/>
        </p:xfrm>
        <a:graphic>
          <a:graphicData uri="http://schemas.openxmlformats.org/drawingml/2006/chart">
            <c:chart xmlns:c="http://schemas.openxmlformats.org/drawingml/2006/chart" xmlns:r="http://schemas.openxmlformats.org/officeDocument/2006/relationships" r:id="rId4"/>
          </a:graphicData>
        </a:graphic>
      </p:graphicFrame>
      <p:sp>
        <p:nvSpPr>
          <p:cNvPr id="22" name="Metin kutusu 21"/>
          <p:cNvSpPr txBox="1"/>
          <p:nvPr/>
        </p:nvSpPr>
        <p:spPr>
          <a:xfrm>
            <a:off x="10344472" y="5533782"/>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0.8 are not</a:t>
            </a:r>
            <a:r>
              <a:rPr lang="tr-TR" sz="700" dirty="0">
                <a:latin typeface="Verdana" panose="020B0604030504040204" pitchFamily="34" charset="0"/>
                <a:ea typeface="Verdana" panose="020B0604030504040204" pitchFamily="34" charset="0"/>
              </a:rPr>
              <a:t> listed.</a:t>
            </a:r>
          </a:p>
        </p:txBody>
      </p:sp>
      <p:cxnSp>
        <p:nvCxnSpPr>
          <p:cNvPr id="23" name="Eğri Bağlayıcı 22"/>
          <p:cNvCxnSpPr>
            <a:cxnSpLocks/>
          </p:cNvCxnSpPr>
          <p:nvPr/>
        </p:nvCxnSpPr>
        <p:spPr bwMode="auto">
          <a:xfrm flipV="1">
            <a:off x="5056768" y="3171253"/>
            <a:ext cx="1296143" cy="604428"/>
          </a:xfrm>
          <a:prstGeom prst="curvedConnector3">
            <a:avLst/>
          </a:prstGeom>
          <a:solidFill>
            <a:schemeClr val="accent1"/>
          </a:solidFill>
          <a:ln w="6350" cap="flat" cmpd="sng" algn="ctr">
            <a:solidFill>
              <a:schemeClr val="accent1">
                <a:lumMod val="50000"/>
              </a:schemeClr>
            </a:solidFill>
            <a:prstDash val="sysDot"/>
            <a:round/>
            <a:headEnd type="none" w="med" len="med"/>
            <a:tailEnd type="triangle"/>
          </a:ln>
          <a:effectLst/>
        </p:spPr>
      </p:cxnSp>
      <p:sp>
        <p:nvSpPr>
          <p:cNvPr id="24" name="Text Box 4"/>
          <p:cNvSpPr txBox="1">
            <a:spLocks noChangeArrowheads="1"/>
          </p:cNvSpPr>
          <p:nvPr/>
        </p:nvSpPr>
        <p:spPr bwMode="auto">
          <a:xfrm>
            <a:off x="6744072" y="6372036"/>
            <a:ext cx="1224135"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900" b="0" i="0" u="none" strike="noStrike" kern="1200" cap="none" spc="0" normalizeH="0" baseline="0" noProof="0" dirty="0">
                <a:ln>
                  <a:noFill/>
                </a:ln>
                <a:effectLst/>
                <a:uLnTx/>
                <a:uFillTx/>
                <a:latin typeface="+mj-lt"/>
                <a:cs typeface="Arial" pitchFamily="34" charset="0"/>
              </a:rPr>
              <a:t>Multiple Open Response</a:t>
            </a:r>
          </a:p>
        </p:txBody>
      </p:sp>
      <p:sp>
        <p:nvSpPr>
          <p:cNvPr id="14" name="Dikdörtgen 42">
            <a:extLst>
              <a:ext uri="{FF2B5EF4-FFF2-40B4-BE49-F238E27FC236}">
                <a16:creationId xmlns:a16="http://schemas.microsoft.com/office/drawing/2014/main" id="{53BF3C26-D1B7-4ED1-AB83-B5FF80B34D97}"/>
              </a:ext>
            </a:extLst>
          </p:cNvPr>
          <p:cNvSpPr/>
          <p:nvPr/>
        </p:nvSpPr>
        <p:spPr>
          <a:xfrm>
            <a:off x="7299024" y="451565"/>
            <a:ext cx="4636960" cy="369332"/>
          </a:xfrm>
          <a:prstGeom prst="rect">
            <a:avLst/>
          </a:prstGeom>
        </p:spPr>
        <p:txBody>
          <a:bodyPr wrap="square">
            <a:spAutoFit/>
          </a:bodyPr>
          <a:lstStyle/>
          <a:p>
            <a:r>
              <a:rPr lang="en-US" b="1" dirty="0">
                <a:solidFill>
                  <a:srgbClr val="4472C4"/>
                </a:solidFill>
              </a:rPr>
              <a:t>Non-governmental Organization Dimension </a:t>
            </a:r>
            <a:r>
              <a:rPr lang="en-US" dirty="0">
                <a:solidFill>
                  <a:srgbClr val="FF0000"/>
                </a:solidFill>
              </a:rPr>
              <a:t>(</a:t>
            </a:r>
            <a:r>
              <a:rPr lang="tr-TR" dirty="0">
                <a:solidFill>
                  <a:srgbClr val="FF0000"/>
                </a:solidFill>
              </a:rPr>
              <a:t>2</a:t>
            </a:r>
            <a:r>
              <a:rPr lang="en-US" dirty="0">
                <a:solidFill>
                  <a:srgbClr val="FF0000"/>
                </a:solidFill>
              </a:rPr>
              <a:t>)</a:t>
            </a:r>
          </a:p>
        </p:txBody>
      </p:sp>
      <p:sp>
        <p:nvSpPr>
          <p:cNvPr id="15" name="Text Box 4">
            <a:extLst>
              <a:ext uri="{FF2B5EF4-FFF2-40B4-BE49-F238E27FC236}">
                <a16:creationId xmlns:a16="http://schemas.microsoft.com/office/drawing/2014/main" id="{E3BA28E6-A0C5-0743-A002-551C065E2E46}"/>
              </a:ext>
            </a:extLst>
          </p:cNvPr>
          <p:cNvSpPr txBox="1">
            <a:spLocks noChangeArrowheads="1"/>
          </p:cNvSpPr>
          <p:nvPr/>
        </p:nvSpPr>
        <p:spPr bwMode="auto">
          <a:xfrm>
            <a:off x="5447928" y="6469335"/>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847562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809720" y="1330931"/>
            <a:ext cx="8572559" cy="400110"/>
          </a:xfrm>
          <a:prstGeom prst="rect">
            <a:avLst/>
          </a:prstGeom>
          <a:noFill/>
          <a:ln w="9525">
            <a:noFill/>
            <a:miter lim="800000"/>
            <a:headEnd/>
            <a:tailEnd/>
          </a:ln>
        </p:spPr>
        <p:txBody>
          <a:bodyPr wrap="square">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Evaluation of German NGOs</a:t>
            </a:r>
          </a:p>
        </p:txBody>
      </p:sp>
      <p:sp>
        <p:nvSpPr>
          <p:cNvPr id="5" name="Text Box 4">
            <a:extLst>
              <a:ext uri="{FF2B5EF4-FFF2-40B4-BE49-F238E27FC236}">
                <a16:creationId xmlns:a16="http://schemas.microsoft.com/office/drawing/2014/main" id="{3FEEF249-0A21-4847-8018-E845EACE1DB2}"/>
              </a:ext>
            </a:extLst>
          </p:cNvPr>
          <p:cNvSpPr txBox="1">
            <a:spLocks noChangeArrowheads="1"/>
          </p:cNvSpPr>
          <p:nvPr/>
        </p:nvSpPr>
        <p:spPr bwMode="auto">
          <a:xfrm>
            <a:off x="2963492" y="1841390"/>
            <a:ext cx="6408712" cy="261610"/>
          </a:xfrm>
          <a:prstGeom prst="rect">
            <a:avLst/>
          </a:prstGeom>
          <a:noFill/>
          <a:ln w="9525">
            <a:noFill/>
            <a:miter lim="800000"/>
            <a:headEnd/>
            <a:tailEnd/>
          </a:ln>
        </p:spPr>
        <p:txBody>
          <a:bodyPr wrap="square">
            <a:spAutoFit/>
          </a:bodyPr>
          <a:lstStyle/>
          <a:p>
            <a:pPr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please indicate, in general, how successful do you find German NGOs?</a:t>
            </a:r>
          </a:p>
        </p:txBody>
      </p:sp>
      <p:graphicFrame>
        <p:nvGraphicFramePr>
          <p:cNvPr id="12" name="Chart 6"/>
          <p:cNvGraphicFramePr/>
          <p:nvPr>
            <p:extLst>
              <p:ext uri="{D42A27DB-BD31-4B8C-83A1-F6EECF244321}">
                <p14:modId xmlns:p14="http://schemas.microsoft.com/office/powerpoint/2010/main" val="2467627697"/>
              </p:ext>
            </p:extLst>
          </p:nvPr>
        </p:nvGraphicFramePr>
        <p:xfrm>
          <a:off x="4007768" y="2054136"/>
          <a:ext cx="3907155" cy="439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Düz Bağlayıcı 12"/>
          <p:cNvCxnSpPr/>
          <p:nvPr/>
        </p:nvCxnSpPr>
        <p:spPr bwMode="auto">
          <a:xfrm>
            <a:off x="4727848" y="4653136"/>
            <a:ext cx="288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14" name="Düz Bağlayıcı 13"/>
          <p:cNvCxnSpPr/>
          <p:nvPr/>
        </p:nvCxnSpPr>
        <p:spPr bwMode="auto">
          <a:xfrm>
            <a:off x="4727848" y="3748925"/>
            <a:ext cx="2880000"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5" name="Oval 14"/>
          <p:cNvSpPr/>
          <p:nvPr/>
        </p:nvSpPr>
        <p:spPr bwMode="auto">
          <a:xfrm>
            <a:off x="7752184" y="377239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chemeClr val="bg2"/>
              </a:solidFill>
              <a:effectLst/>
              <a:uLnTx/>
              <a:uFillTx/>
              <a:latin typeface="+mj-lt"/>
              <a:ea typeface="+mn-ea"/>
              <a:cs typeface="Arial" charset="0"/>
            </a:endParaRPr>
          </a:p>
        </p:txBody>
      </p:sp>
      <p:sp>
        <p:nvSpPr>
          <p:cNvPr id="16" name="TextBox 5"/>
          <p:cNvSpPr txBox="1"/>
          <p:nvPr/>
        </p:nvSpPr>
        <p:spPr>
          <a:xfrm>
            <a:off x="7680176" y="3940346"/>
            <a:ext cx="850256" cy="430887"/>
          </a:xfrm>
          <a:prstGeom prst="rect">
            <a:avLst/>
          </a:prstGeom>
          <a:noFill/>
        </p:spPr>
        <p:txBody>
          <a:bodyPr wrap="square" rtlCol="0">
            <a:spAutoFit/>
          </a:bodyPr>
          <a:lstStyle/>
          <a:p>
            <a:pPr algn="ctr"/>
            <a:r>
              <a:rPr lang="en-US" sz="1100" b="1" dirty="0">
                <a:latin typeface="+mj-lt"/>
              </a:rPr>
              <a:t>NS</a:t>
            </a:r>
          </a:p>
          <a:p>
            <a:pPr algn="ctr"/>
            <a:r>
              <a:rPr lang="en-US" sz="1100" b="1" dirty="0">
                <a:latin typeface="+mj-lt"/>
              </a:rPr>
              <a:t>62,3</a:t>
            </a:r>
          </a:p>
        </p:txBody>
      </p:sp>
      <p:sp>
        <p:nvSpPr>
          <p:cNvPr id="17" name="Oval 16"/>
          <p:cNvSpPr/>
          <p:nvPr/>
        </p:nvSpPr>
        <p:spPr>
          <a:xfrm>
            <a:off x="7968208"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bg2"/>
              </a:solidFill>
              <a:latin typeface="+mj-lt"/>
            </a:endParaRPr>
          </a:p>
        </p:txBody>
      </p:sp>
      <p:sp>
        <p:nvSpPr>
          <p:cNvPr id="18" name="Oval 17"/>
          <p:cNvSpPr/>
          <p:nvPr/>
        </p:nvSpPr>
        <p:spPr>
          <a:xfrm>
            <a:off x="811222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bg2"/>
              </a:solidFill>
              <a:latin typeface="+mj-lt"/>
            </a:endParaRPr>
          </a:p>
        </p:txBody>
      </p:sp>
      <p:sp>
        <p:nvSpPr>
          <p:cNvPr id="19" name="Dikdörtgen 18"/>
          <p:cNvSpPr/>
          <p:nvPr/>
        </p:nvSpPr>
        <p:spPr>
          <a:xfrm>
            <a:off x="8074681" y="266234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latin typeface="+mj-lt"/>
              </a:rPr>
              <a:t>T2B</a:t>
            </a:r>
          </a:p>
          <a:p>
            <a:pPr lvl="0" algn="ctr">
              <a:defRPr/>
            </a:pPr>
            <a:r>
              <a:rPr lang="en-US" sz="1100" dirty="0">
                <a:latin typeface="+mj-lt"/>
              </a:rPr>
              <a:t>64,2</a:t>
            </a:r>
          </a:p>
        </p:txBody>
      </p:sp>
      <p:sp>
        <p:nvSpPr>
          <p:cNvPr id="20" name="Dikdörtgen 19"/>
          <p:cNvSpPr/>
          <p:nvPr/>
        </p:nvSpPr>
        <p:spPr>
          <a:xfrm>
            <a:off x="8213887" y="5221028"/>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latin typeface="+mj-lt"/>
              </a:rPr>
              <a:t>B2B</a:t>
            </a:r>
          </a:p>
          <a:p>
            <a:pPr lvl="0" algn="ctr">
              <a:defRPr/>
            </a:pPr>
            <a:r>
              <a:rPr lang="en-US" sz="1100" dirty="0">
                <a:latin typeface="+mj-lt"/>
              </a:rPr>
              <a:t>1,9</a:t>
            </a:r>
          </a:p>
        </p:txBody>
      </p:sp>
      <p:sp>
        <p:nvSpPr>
          <p:cNvPr id="22" name="Metin kutusu 21"/>
          <p:cNvSpPr txBox="1"/>
          <p:nvPr/>
        </p:nvSpPr>
        <p:spPr>
          <a:xfrm>
            <a:off x="1271464" y="5344974"/>
            <a:ext cx="1038799" cy="307777"/>
          </a:xfrm>
          <a:prstGeom prst="rect">
            <a:avLst/>
          </a:prstGeom>
          <a:noFill/>
        </p:spPr>
        <p:txBody>
          <a:bodyPr wrap="square" rtlCol="0">
            <a:spAutoFit/>
          </a:bodyPr>
          <a:lstStyle/>
          <a:p>
            <a:r>
              <a:rPr lang="en-US" sz="700" dirty="0">
                <a:latin typeface="Verdana" panose="020B0604030504040204" pitchFamily="34" charset="0"/>
                <a:ea typeface="Verdana" panose="020B0604030504040204" pitchFamily="34" charset="0"/>
              </a:rPr>
              <a:t>Values below 0.8 are not listed.</a:t>
            </a:r>
          </a:p>
        </p:txBody>
      </p:sp>
      <p:sp>
        <p:nvSpPr>
          <p:cNvPr id="21" name="Dikdörtgen 42">
            <a:extLst>
              <a:ext uri="{FF2B5EF4-FFF2-40B4-BE49-F238E27FC236}">
                <a16:creationId xmlns:a16="http://schemas.microsoft.com/office/drawing/2014/main" id="{53BF3C26-D1B7-4ED1-AB83-B5FF80B34D97}"/>
              </a:ext>
            </a:extLst>
          </p:cNvPr>
          <p:cNvSpPr/>
          <p:nvPr/>
        </p:nvSpPr>
        <p:spPr>
          <a:xfrm>
            <a:off x="7299024" y="451565"/>
            <a:ext cx="4636960" cy="369332"/>
          </a:xfrm>
          <a:prstGeom prst="rect">
            <a:avLst/>
          </a:prstGeom>
        </p:spPr>
        <p:txBody>
          <a:bodyPr wrap="square">
            <a:spAutoFit/>
          </a:bodyPr>
          <a:lstStyle/>
          <a:p>
            <a:r>
              <a:rPr lang="en-US" b="1" dirty="0">
                <a:solidFill>
                  <a:srgbClr val="4472C4"/>
                </a:solidFill>
              </a:rPr>
              <a:t>Non-governmental Organization Dimension </a:t>
            </a:r>
            <a:r>
              <a:rPr lang="en-US" dirty="0">
                <a:solidFill>
                  <a:srgbClr val="FF0000"/>
                </a:solidFill>
              </a:rPr>
              <a:t>(</a:t>
            </a:r>
            <a:r>
              <a:rPr lang="tr-TR" dirty="0">
                <a:solidFill>
                  <a:srgbClr val="FF0000"/>
                </a:solidFill>
              </a:rPr>
              <a:t>3</a:t>
            </a:r>
            <a:r>
              <a:rPr lang="en-US" dirty="0">
                <a:solidFill>
                  <a:srgbClr val="FF0000"/>
                </a:solidFill>
              </a:rPr>
              <a:t>)</a:t>
            </a:r>
          </a:p>
        </p:txBody>
      </p:sp>
      <p:sp>
        <p:nvSpPr>
          <p:cNvPr id="23" name="Text Box 4">
            <a:extLst>
              <a:ext uri="{FF2B5EF4-FFF2-40B4-BE49-F238E27FC236}">
                <a16:creationId xmlns:a16="http://schemas.microsoft.com/office/drawing/2014/main" id="{CAE25382-8C1D-F348-AE3E-DB07E25DAC22}"/>
              </a:ext>
            </a:extLst>
          </p:cNvPr>
          <p:cNvSpPr txBox="1">
            <a:spLocks noChangeArrowheads="1"/>
          </p:cNvSpPr>
          <p:nvPr/>
        </p:nvSpPr>
        <p:spPr bwMode="auto">
          <a:xfrm>
            <a:off x="5786685" y="6453336"/>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4025760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893505AB-D250-41C4-BB1C-99D0EC7472BB}"/>
              </a:ext>
            </a:extLst>
          </p:cNvPr>
          <p:cNvGraphicFramePr>
            <a:graphicFrameLocks noChangeAspect="1"/>
          </p:cNvGraphicFramePr>
          <p:nvPr>
            <p:extLst>
              <p:ext uri="{D42A27DB-BD31-4B8C-83A1-F6EECF244321}">
                <p14:modId xmlns:p14="http://schemas.microsoft.com/office/powerpoint/2010/main" val="4241400992"/>
              </p:ext>
            </p:extLst>
          </p:nvPr>
        </p:nvGraphicFramePr>
        <p:xfrm>
          <a:off x="656718" y="2106425"/>
          <a:ext cx="10191810" cy="44189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a:extLst>
              <a:ext uri="{FF2B5EF4-FFF2-40B4-BE49-F238E27FC236}">
                <a16:creationId xmlns:a16="http://schemas.microsoft.com/office/drawing/2014/main" id="{D942A93D-E7AA-4C5F-83BC-C37CB322C4A0}"/>
              </a:ext>
            </a:extLst>
          </p:cNvPr>
          <p:cNvSpPr txBox="1">
            <a:spLocks noChangeArrowheads="1"/>
          </p:cNvSpPr>
          <p:nvPr/>
        </p:nvSpPr>
        <p:spPr bwMode="auto">
          <a:xfrm>
            <a:off x="2207568" y="1115452"/>
            <a:ext cx="8640960" cy="369332"/>
          </a:xfrm>
          <a:prstGeom prst="rect">
            <a:avLst/>
          </a:prstGeom>
          <a:noFill/>
          <a:ln w="9525">
            <a:noFill/>
            <a:miter lim="800000"/>
            <a:headEnd/>
            <a:tailEnd/>
          </a:ln>
        </p:spPr>
        <p:txBody>
          <a:bodyPr wrap="square">
            <a:spAutoFit/>
          </a:bodyPr>
          <a:lstStyle/>
          <a:p>
            <a:pPr lvl="0" algn="ctr"/>
            <a:r>
              <a:rPr lang="tr-TR" b="1" dirty="0">
                <a:latin typeface="Verdana"/>
                <a:cs typeface="Arial" charset="0"/>
              </a:rPr>
              <a:t>Evaluation of Activities of German NGOs in Turkey</a:t>
            </a:r>
          </a:p>
        </p:txBody>
      </p:sp>
      <p:sp>
        <p:nvSpPr>
          <p:cNvPr id="5" name="Text Box 4">
            <a:extLst>
              <a:ext uri="{FF2B5EF4-FFF2-40B4-BE49-F238E27FC236}">
                <a16:creationId xmlns:a16="http://schemas.microsoft.com/office/drawing/2014/main" id="{6C3F2516-47E5-42A7-AF65-AE92F0DD58F4}"/>
              </a:ext>
            </a:extLst>
          </p:cNvPr>
          <p:cNvSpPr txBox="1">
            <a:spLocks noChangeArrowheads="1"/>
          </p:cNvSpPr>
          <p:nvPr/>
        </p:nvSpPr>
        <p:spPr bwMode="auto">
          <a:xfrm>
            <a:off x="2423591" y="1511206"/>
            <a:ext cx="8856985" cy="261610"/>
          </a:xfrm>
          <a:prstGeom prst="rect">
            <a:avLst/>
          </a:prstGeom>
          <a:noFill/>
          <a:ln w="9525">
            <a:noFill/>
            <a:miter lim="800000"/>
            <a:headEnd/>
            <a:tailEnd/>
          </a:ln>
        </p:spPr>
        <p:txBody>
          <a:bodyPr wrap="square">
            <a:spAutoFit/>
          </a:bodyPr>
          <a:lstStyle/>
          <a:p>
            <a:pPr lvl="0" algn="ctr"/>
            <a:r>
              <a:rPr lang="en-US" sz="1100" dirty="0">
                <a:solidFill>
                  <a:srgbClr val="FF0000"/>
                </a:solidFill>
                <a:latin typeface="Verdana" panose="020B0604030504040204" pitchFamily="34" charset="0"/>
                <a:ea typeface="Verdana" panose="020B0604030504040204" pitchFamily="34" charset="0"/>
                <a:cs typeface="Verdana" panose="020B0604030504040204" pitchFamily="34" charset="0"/>
              </a:rPr>
              <a:t>Could you please indicate how “successful” do you think the German NGOs in Turkey are regarding the listed activities</a:t>
            </a:r>
            <a:endParaRPr lang="tr-TR" sz="11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12 Metin kutusu">
            <a:extLst>
              <a:ext uri="{FF2B5EF4-FFF2-40B4-BE49-F238E27FC236}">
                <a16:creationId xmlns:a16="http://schemas.microsoft.com/office/drawing/2014/main" id="{3247390D-3F84-4439-A9C4-44B8AF5B0EF3}"/>
              </a:ext>
            </a:extLst>
          </p:cNvPr>
          <p:cNvSpPr txBox="1"/>
          <p:nvPr/>
        </p:nvSpPr>
        <p:spPr>
          <a:xfrm>
            <a:off x="10869638" y="1886635"/>
            <a:ext cx="554954" cy="246221"/>
          </a:xfrm>
          <a:prstGeom prst="rect">
            <a:avLst/>
          </a:prstGeom>
          <a:noFill/>
        </p:spPr>
        <p:txBody>
          <a:bodyPr wrap="square" rtlCol="0">
            <a:spAutoFit/>
          </a:bodyPr>
          <a:lstStyle/>
          <a:p>
            <a:pPr algn="ctr"/>
            <a:r>
              <a:rPr lang="tr-TR" sz="1000" b="1" dirty="0">
                <a:solidFill>
                  <a:schemeClr val="bg1">
                    <a:lumMod val="50000"/>
                  </a:schemeClr>
                </a:solidFill>
                <a:latin typeface="Verdana"/>
              </a:rPr>
              <a:t>PDT</a:t>
            </a:r>
          </a:p>
        </p:txBody>
      </p:sp>
      <p:graphicFrame>
        <p:nvGraphicFramePr>
          <p:cNvPr id="7" name="Tablo 6"/>
          <p:cNvGraphicFramePr>
            <a:graphicFrameLocks noGrp="1"/>
          </p:cNvGraphicFramePr>
          <p:nvPr>
            <p:extLst>
              <p:ext uri="{D42A27DB-BD31-4B8C-83A1-F6EECF244321}">
                <p14:modId xmlns:p14="http://schemas.microsoft.com/office/powerpoint/2010/main" val="4043971050"/>
              </p:ext>
            </p:extLst>
          </p:nvPr>
        </p:nvGraphicFramePr>
        <p:xfrm>
          <a:off x="10860213" y="2107832"/>
          <a:ext cx="609600" cy="3985464"/>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903992269"/>
                    </a:ext>
                  </a:extLst>
                </a:gridCol>
              </a:tblGrid>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71,9</a:t>
                      </a:r>
                    </a:p>
                  </a:txBody>
                  <a:tcPr marL="7620" marR="7620" marT="7620" marB="0" anchor="ctr">
                    <a:noFill/>
                  </a:tcPr>
                </a:tc>
                <a:extLst>
                  <a:ext uri="{0D108BD9-81ED-4DB2-BD59-A6C34878D82A}">
                    <a16:rowId xmlns:a16="http://schemas.microsoft.com/office/drawing/2014/main" val="1106207996"/>
                  </a:ext>
                </a:extLst>
              </a:tr>
              <a:tr h="49818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71,4</a:t>
                      </a:r>
                    </a:p>
                  </a:txBody>
                  <a:tcPr marL="7620" marR="7620" marT="7620" marB="0" anchor="ctr">
                    <a:noFill/>
                  </a:tcPr>
                </a:tc>
                <a:extLst>
                  <a:ext uri="{0D108BD9-81ED-4DB2-BD59-A6C34878D82A}">
                    <a16:rowId xmlns:a16="http://schemas.microsoft.com/office/drawing/2014/main" val="1321182177"/>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70,3</a:t>
                      </a:r>
                    </a:p>
                  </a:txBody>
                  <a:tcPr marL="7620" marR="7620" marT="7620" marB="0" anchor="ctr">
                    <a:noFill/>
                  </a:tcPr>
                </a:tc>
                <a:extLst>
                  <a:ext uri="{0D108BD9-81ED-4DB2-BD59-A6C34878D82A}">
                    <a16:rowId xmlns:a16="http://schemas.microsoft.com/office/drawing/2014/main" val="3959051023"/>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69,9</a:t>
                      </a:r>
                    </a:p>
                  </a:txBody>
                  <a:tcPr marL="7620" marR="7620" marT="7620" marB="0" anchor="ctr">
                    <a:noFill/>
                  </a:tcPr>
                </a:tc>
                <a:extLst>
                  <a:ext uri="{0D108BD9-81ED-4DB2-BD59-A6C34878D82A}">
                    <a16:rowId xmlns:a16="http://schemas.microsoft.com/office/drawing/2014/main" val="1241442240"/>
                  </a:ext>
                </a:extLst>
              </a:tr>
              <a:tr h="49818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69,8</a:t>
                      </a:r>
                    </a:p>
                  </a:txBody>
                  <a:tcPr marL="7620" marR="7620" marT="7620" marB="0" anchor="ctr">
                    <a:noFill/>
                  </a:tcPr>
                </a:tc>
                <a:extLst>
                  <a:ext uri="{0D108BD9-81ED-4DB2-BD59-A6C34878D82A}">
                    <a16:rowId xmlns:a16="http://schemas.microsoft.com/office/drawing/2014/main" val="2508104431"/>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69,3</a:t>
                      </a:r>
                    </a:p>
                  </a:txBody>
                  <a:tcPr marL="7620" marR="7620" marT="7620" marB="0" anchor="ctr">
                    <a:noFill/>
                  </a:tcPr>
                </a:tc>
                <a:extLst>
                  <a:ext uri="{0D108BD9-81ED-4DB2-BD59-A6C34878D82A}">
                    <a16:rowId xmlns:a16="http://schemas.microsoft.com/office/drawing/2014/main" val="2234317800"/>
                  </a:ext>
                </a:extLst>
              </a:tr>
              <a:tr h="498183">
                <a:tc>
                  <a:txBody>
                    <a:bodyPr/>
                    <a:lstStyle/>
                    <a:p>
                      <a:pPr algn="ctr" fontAlgn="ctr"/>
                      <a:r>
                        <a:rPr lang="tr-TR" sz="900" b="0" i="0" u="none" strike="noStrike">
                          <a:solidFill>
                            <a:schemeClr val="tx1"/>
                          </a:solidFill>
                          <a:effectLst/>
                          <a:latin typeface="Verdana" panose="020B0604030504040204" pitchFamily="34" charset="0"/>
                          <a:ea typeface="Verdana" panose="020B0604030504040204" pitchFamily="34" charset="0"/>
                        </a:rPr>
                        <a:t>69,2</a:t>
                      </a:r>
                    </a:p>
                  </a:txBody>
                  <a:tcPr marL="7620" marR="7620" marT="7620" marB="0" anchor="ctr">
                    <a:noFill/>
                  </a:tcPr>
                </a:tc>
                <a:extLst>
                  <a:ext uri="{0D108BD9-81ED-4DB2-BD59-A6C34878D82A}">
                    <a16:rowId xmlns:a16="http://schemas.microsoft.com/office/drawing/2014/main" val="3818737468"/>
                  </a:ext>
                </a:extLst>
              </a:tr>
              <a:tr h="498183">
                <a:tc>
                  <a:txBody>
                    <a:bodyPr/>
                    <a:lstStyle/>
                    <a:p>
                      <a:pPr algn="ctr" fontAlgn="ctr"/>
                      <a:r>
                        <a:rPr lang="tr-TR" sz="900" b="0" i="0" u="none" strike="noStrike" dirty="0">
                          <a:solidFill>
                            <a:schemeClr val="tx1"/>
                          </a:solidFill>
                          <a:effectLst/>
                          <a:latin typeface="Verdana" panose="020B0604030504040204" pitchFamily="34" charset="0"/>
                          <a:ea typeface="Verdana" panose="020B0604030504040204" pitchFamily="34" charset="0"/>
                        </a:rPr>
                        <a:t>69,0</a:t>
                      </a:r>
                    </a:p>
                  </a:txBody>
                  <a:tcPr marL="7620" marR="7620" marT="7620" marB="0" anchor="ctr">
                    <a:noFill/>
                  </a:tcPr>
                </a:tc>
                <a:extLst>
                  <a:ext uri="{0D108BD9-81ED-4DB2-BD59-A6C34878D82A}">
                    <a16:rowId xmlns:a16="http://schemas.microsoft.com/office/drawing/2014/main" val="4044544024"/>
                  </a:ext>
                </a:extLst>
              </a:tr>
            </a:tbl>
          </a:graphicData>
        </a:graphic>
      </p:graphicFrame>
      <p:cxnSp>
        <p:nvCxnSpPr>
          <p:cNvPr id="9" name="Düz Bağlayıcı 8"/>
          <p:cNvCxnSpPr/>
          <p:nvPr/>
        </p:nvCxnSpPr>
        <p:spPr bwMode="auto">
          <a:xfrm>
            <a:off x="8922502" y="2211309"/>
            <a:ext cx="0" cy="3881987"/>
          </a:xfrm>
          <a:prstGeom prst="line">
            <a:avLst/>
          </a:prstGeom>
          <a:solidFill>
            <a:schemeClr val="accent1"/>
          </a:solidFill>
          <a:ln w="9525" cap="flat" cmpd="sng" algn="ctr">
            <a:solidFill>
              <a:srgbClr val="FF6161"/>
            </a:solidFill>
            <a:prstDash val="dash"/>
            <a:round/>
            <a:headEnd type="none" w="med" len="med"/>
            <a:tailEnd type="none" w="med" len="med"/>
          </a:ln>
          <a:effectLst/>
        </p:spPr>
      </p:cxnSp>
      <p:sp>
        <p:nvSpPr>
          <p:cNvPr id="10" name="Metin kutusu 9"/>
          <p:cNvSpPr txBox="1"/>
          <p:nvPr/>
        </p:nvSpPr>
        <p:spPr>
          <a:xfrm>
            <a:off x="8544272" y="1835532"/>
            <a:ext cx="1008112" cy="369332"/>
          </a:xfrm>
          <a:prstGeom prst="rect">
            <a:avLst/>
          </a:prstGeom>
          <a:noFill/>
        </p:spPr>
        <p:txBody>
          <a:bodyPr wrap="square" rtlCol="0">
            <a:spAutoFit/>
          </a:bodyPr>
          <a:lstStyle/>
          <a:p>
            <a:pPr algn="ctr"/>
            <a:r>
              <a:rPr lang="tr-TR" sz="900" dirty="0">
                <a:solidFill>
                  <a:srgbClr val="FF0000"/>
                </a:solidFill>
                <a:latin typeface="Verdana" panose="020B0604030504040204" pitchFamily="34" charset="0"/>
                <a:ea typeface="Verdana" panose="020B0604030504040204" pitchFamily="34" charset="0"/>
              </a:rPr>
              <a:t>Mean Line: 70,1</a:t>
            </a:r>
          </a:p>
        </p:txBody>
      </p:sp>
      <p:sp>
        <p:nvSpPr>
          <p:cNvPr id="12" name="Oval 11"/>
          <p:cNvSpPr/>
          <p:nvPr/>
        </p:nvSpPr>
        <p:spPr bwMode="auto">
          <a:xfrm>
            <a:off x="5044786" y="2672960"/>
            <a:ext cx="432000"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3" name="Oval 12"/>
          <p:cNvSpPr/>
          <p:nvPr/>
        </p:nvSpPr>
        <p:spPr bwMode="auto">
          <a:xfrm>
            <a:off x="5044738" y="3177016"/>
            <a:ext cx="432048" cy="396000"/>
          </a:xfrm>
          <a:prstGeom prst="ellipse">
            <a:avLst/>
          </a:prstGeom>
          <a:noFill/>
          <a:ln w="9525"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a:ln>
                <a:noFill/>
              </a:ln>
              <a:solidFill>
                <a:schemeClr val="tx1"/>
              </a:solidFill>
              <a:effectLst/>
              <a:latin typeface="Arial" charset="0"/>
            </a:endParaRPr>
          </a:p>
        </p:txBody>
      </p:sp>
      <p:sp>
        <p:nvSpPr>
          <p:cNvPr id="14" name="Dikdörtgen 42">
            <a:extLst>
              <a:ext uri="{FF2B5EF4-FFF2-40B4-BE49-F238E27FC236}">
                <a16:creationId xmlns:a16="http://schemas.microsoft.com/office/drawing/2014/main" id="{53BF3C26-D1B7-4ED1-AB83-B5FF80B34D97}"/>
              </a:ext>
            </a:extLst>
          </p:cNvPr>
          <p:cNvSpPr/>
          <p:nvPr/>
        </p:nvSpPr>
        <p:spPr>
          <a:xfrm>
            <a:off x="7299024" y="451565"/>
            <a:ext cx="4636960" cy="369332"/>
          </a:xfrm>
          <a:prstGeom prst="rect">
            <a:avLst/>
          </a:prstGeom>
        </p:spPr>
        <p:txBody>
          <a:bodyPr wrap="square">
            <a:spAutoFit/>
          </a:bodyPr>
          <a:lstStyle/>
          <a:p>
            <a:r>
              <a:rPr lang="en-US" b="1" dirty="0">
                <a:solidFill>
                  <a:srgbClr val="4472C4"/>
                </a:solidFill>
              </a:rPr>
              <a:t>Non-governmental Organization Dimension </a:t>
            </a:r>
            <a:r>
              <a:rPr lang="en-US" dirty="0">
                <a:solidFill>
                  <a:srgbClr val="FF0000"/>
                </a:solidFill>
              </a:rPr>
              <a:t>(</a:t>
            </a:r>
            <a:r>
              <a:rPr lang="tr-TR" dirty="0">
                <a:solidFill>
                  <a:srgbClr val="FF0000"/>
                </a:solidFill>
              </a:rPr>
              <a:t>4</a:t>
            </a:r>
            <a:r>
              <a:rPr lang="en-US" dirty="0">
                <a:solidFill>
                  <a:srgbClr val="FF0000"/>
                </a:solidFill>
              </a:rPr>
              <a:t>)</a:t>
            </a:r>
          </a:p>
        </p:txBody>
      </p:sp>
      <p:sp>
        <p:nvSpPr>
          <p:cNvPr id="15" name="Text Box 4">
            <a:extLst>
              <a:ext uri="{FF2B5EF4-FFF2-40B4-BE49-F238E27FC236}">
                <a16:creationId xmlns:a16="http://schemas.microsoft.com/office/drawing/2014/main" id="{D185088E-05C4-AC4E-8783-6F65BE1D5FDC}"/>
              </a:ext>
            </a:extLst>
          </p:cNvPr>
          <p:cNvSpPr txBox="1">
            <a:spLocks noChangeArrowheads="1"/>
          </p:cNvSpPr>
          <p:nvPr/>
        </p:nvSpPr>
        <p:spPr bwMode="auto">
          <a:xfrm>
            <a:off x="6434757" y="6597352"/>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3980622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ikdörtgen 38"/>
          <p:cNvSpPr/>
          <p:nvPr/>
        </p:nvSpPr>
        <p:spPr bwMode="auto">
          <a:xfrm>
            <a:off x="47328" y="5949280"/>
            <a:ext cx="12144672" cy="875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aphicFrame>
        <p:nvGraphicFramePr>
          <p:cNvPr id="3" name="Chart 6"/>
          <p:cNvGraphicFramePr/>
          <p:nvPr>
            <p:extLst>
              <p:ext uri="{D42A27DB-BD31-4B8C-83A1-F6EECF244321}">
                <p14:modId xmlns:p14="http://schemas.microsoft.com/office/powerpoint/2010/main" val="2044806137"/>
              </p:ext>
            </p:extLst>
          </p:nvPr>
        </p:nvGraphicFramePr>
        <p:xfrm>
          <a:off x="222962" y="2199524"/>
          <a:ext cx="2992718" cy="4397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6"/>
          <p:cNvGraphicFramePr/>
          <p:nvPr>
            <p:extLst>
              <p:ext uri="{D42A27DB-BD31-4B8C-83A1-F6EECF244321}">
                <p14:modId xmlns:p14="http://schemas.microsoft.com/office/powerpoint/2010/main" val="643076777"/>
              </p:ext>
            </p:extLst>
          </p:nvPr>
        </p:nvGraphicFramePr>
        <p:xfrm>
          <a:off x="4450543" y="2126144"/>
          <a:ext cx="2991600" cy="439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Düz Bağlayıcı 5"/>
          <p:cNvCxnSpPr/>
          <p:nvPr/>
        </p:nvCxnSpPr>
        <p:spPr bwMode="auto">
          <a:xfrm>
            <a:off x="4528117" y="3722798"/>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cxnSp>
        <p:nvCxnSpPr>
          <p:cNvPr id="7" name="Düz Bağlayıcı 6"/>
          <p:cNvCxnSpPr/>
          <p:nvPr/>
        </p:nvCxnSpPr>
        <p:spPr bwMode="auto">
          <a:xfrm>
            <a:off x="407368" y="4005064"/>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8" name="Dikdörtgen 7"/>
          <p:cNvSpPr/>
          <p:nvPr/>
        </p:nvSpPr>
        <p:spPr>
          <a:xfrm>
            <a:off x="-95089" y="1917993"/>
            <a:ext cx="3742817" cy="430887"/>
          </a:xfrm>
          <a:prstGeom prst="rect">
            <a:avLst/>
          </a:prstGeom>
        </p:spPr>
        <p:txBody>
          <a:bodyPr wrap="square">
            <a:spAutoFit/>
          </a:bodyPr>
          <a:lstStyle/>
          <a:p>
            <a:pPr lvl="0" algn="ctr">
              <a:spcBef>
                <a:spcPts val="600"/>
              </a:spcBef>
              <a:spcAft>
                <a:spcPts val="300"/>
              </a:spcAft>
              <a:buSzPts val="800"/>
              <a:tabLst>
                <a:tab pos="228600" algn="l"/>
              </a:tabLst>
            </a:pPr>
            <a:r>
              <a:rPr lang="en-U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How do you evaluate the institutions in Turkey receiving support from German NGOs?</a:t>
            </a:r>
            <a:endParaRPr lang="en-US" sz="1100" u="none" strike="noStrike" kern="0" spc="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bwMode="auto">
          <a:xfrm>
            <a:off x="3287688" y="4077072"/>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11" name="TextBox 5"/>
          <p:cNvSpPr txBox="1"/>
          <p:nvPr/>
        </p:nvSpPr>
        <p:spPr>
          <a:xfrm>
            <a:off x="3215680" y="4222249"/>
            <a:ext cx="850256" cy="430887"/>
          </a:xfrm>
          <a:prstGeom prst="rect">
            <a:avLst/>
          </a:prstGeom>
          <a:noFill/>
        </p:spPr>
        <p:txBody>
          <a:bodyPr wrap="square" rtlCol="0">
            <a:spAutoFit/>
          </a:bodyPr>
          <a:lstStyle/>
          <a:p>
            <a:pPr algn="ctr"/>
            <a:r>
              <a:rPr lang="en-US" sz="1100" b="1" dirty="0">
                <a:solidFill>
                  <a:srgbClr val="FF0000"/>
                </a:solidFill>
                <a:latin typeface="+mj-lt"/>
              </a:rPr>
              <a:t>NS</a:t>
            </a:r>
          </a:p>
          <a:p>
            <a:pPr algn="ctr"/>
            <a:r>
              <a:rPr lang="en-US" sz="1100" b="1" dirty="0">
                <a:solidFill>
                  <a:srgbClr val="FF0000"/>
                </a:solidFill>
                <a:latin typeface="+mj-lt"/>
              </a:rPr>
              <a:t>53,0</a:t>
            </a:r>
          </a:p>
        </p:txBody>
      </p:sp>
      <p:cxnSp>
        <p:nvCxnSpPr>
          <p:cNvPr id="12" name="Düz Bağlayıcı 11"/>
          <p:cNvCxnSpPr/>
          <p:nvPr/>
        </p:nvCxnSpPr>
        <p:spPr bwMode="auto">
          <a:xfrm>
            <a:off x="479376" y="4869160"/>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3" name="Oval 12"/>
          <p:cNvSpPr/>
          <p:nvPr/>
        </p:nvSpPr>
        <p:spPr>
          <a:xfrm>
            <a:off x="2927648" y="2545389"/>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4" name="Oval 13"/>
          <p:cNvSpPr/>
          <p:nvPr/>
        </p:nvSpPr>
        <p:spPr>
          <a:xfrm>
            <a:off x="2783632" y="5301208"/>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15" name="Dikdörtgen 14"/>
          <p:cNvSpPr/>
          <p:nvPr/>
        </p:nvSpPr>
        <p:spPr>
          <a:xfrm>
            <a:off x="3034121" y="2667426"/>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56,6</a:t>
            </a:r>
          </a:p>
        </p:txBody>
      </p:sp>
      <p:sp>
        <p:nvSpPr>
          <p:cNvPr id="16" name="Dikdörtgen 15"/>
          <p:cNvSpPr/>
          <p:nvPr/>
        </p:nvSpPr>
        <p:spPr>
          <a:xfrm>
            <a:off x="2885295" y="5446385"/>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3,6</a:t>
            </a:r>
          </a:p>
        </p:txBody>
      </p:sp>
      <p:cxnSp>
        <p:nvCxnSpPr>
          <p:cNvPr id="17" name="Düz Bağlayıcı 16"/>
          <p:cNvCxnSpPr/>
          <p:nvPr/>
        </p:nvCxnSpPr>
        <p:spPr bwMode="auto">
          <a:xfrm>
            <a:off x="4574939" y="4538189"/>
            <a:ext cx="2559834" cy="0"/>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sp>
        <p:nvSpPr>
          <p:cNvPr id="19" name="Oval 18"/>
          <p:cNvSpPr/>
          <p:nvPr/>
        </p:nvSpPr>
        <p:spPr bwMode="auto">
          <a:xfrm>
            <a:off x="7343741" y="3772394"/>
            <a:ext cx="756000" cy="756000"/>
          </a:xfrm>
          <a:prstGeom prst="ellipse">
            <a:avLst/>
          </a:prstGeom>
          <a:noFill/>
          <a:ln w="9525" cap="flat"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dirty="0">
              <a:ln>
                <a:noFill/>
              </a:ln>
              <a:solidFill>
                <a:srgbClr val="FFFFFF">
                  <a:lumMod val="50000"/>
                </a:srgbClr>
              </a:solidFill>
              <a:effectLst/>
              <a:uLnTx/>
              <a:uFillTx/>
              <a:latin typeface="+mj-lt"/>
              <a:ea typeface="+mn-ea"/>
              <a:cs typeface="Arial" charset="0"/>
            </a:endParaRPr>
          </a:p>
        </p:txBody>
      </p:sp>
      <p:sp>
        <p:nvSpPr>
          <p:cNvPr id="20" name="TextBox 5"/>
          <p:cNvSpPr txBox="1"/>
          <p:nvPr/>
        </p:nvSpPr>
        <p:spPr>
          <a:xfrm>
            <a:off x="7299024" y="3940346"/>
            <a:ext cx="850256" cy="430887"/>
          </a:xfrm>
          <a:prstGeom prst="rect">
            <a:avLst/>
          </a:prstGeom>
          <a:noFill/>
        </p:spPr>
        <p:txBody>
          <a:bodyPr wrap="square" rtlCol="0">
            <a:spAutoFit/>
          </a:bodyPr>
          <a:lstStyle/>
          <a:p>
            <a:pPr algn="ctr"/>
            <a:r>
              <a:rPr lang="en-US" sz="1100" b="1" dirty="0">
                <a:solidFill>
                  <a:srgbClr val="FF0000"/>
                </a:solidFill>
                <a:latin typeface="+mj-lt"/>
              </a:rPr>
              <a:t>NS</a:t>
            </a:r>
          </a:p>
          <a:p>
            <a:pPr algn="ctr"/>
            <a:r>
              <a:rPr lang="en-US" sz="1100" b="1" dirty="0">
                <a:solidFill>
                  <a:srgbClr val="FF0000"/>
                </a:solidFill>
                <a:latin typeface="+mj-lt"/>
              </a:rPr>
              <a:t>52,5</a:t>
            </a:r>
          </a:p>
        </p:txBody>
      </p:sp>
      <p:sp>
        <p:nvSpPr>
          <p:cNvPr id="21" name="Oval 20"/>
          <p:cNvSpPr/>
          <p:nvPr/>
        </p:nvSpPr>
        <p:spPr>
          <a:xfrm>
            <a:off x="7003584" y="2540308"/>
            <a:ext cx="648000" cy="648000"/>
          </a:xfrm>
          <a:prstGeom prst="ellipse">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2" name="Oval 21"/>
          <p:cNvSpPr/>
          <p:nvPr/>
        </p:nvSpPr>
        <p:spPr>
          <a:xfrm>
            <a:off x="7003584" y="5112472"/>
            <a:ext cx="648000" cy="648000"/>
          </a:xfrm>
          <a:prstGeom prst="ellipse">
            <a:avLst/>
          </a:prstGeom>
          <a:noFill/>
          <a:ln w="6350">
            <a:solidFill>
              <a:srgbClr val="FF474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latin typeface="+mj-lt"/>
            </a:endParaRPr>
          </a:p>
        </p:txBody>
      </p:sp>
      <p:sp>
        <p:nvSpPr>
          <p:cNvPr id="23" name="Dikdörtgen 22"/>
          <p:cNvSpPr/>
          <p:nvPr/>
        </p:nvSpPr>
        <p:spPr>
          <a:xfrm>
            <a:off x="7103278" y="2662345"/>
            <a:ext cx="436337"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BBE0E3">
                    <a:lumMod val="50000"/>
                  </a:srgbClr>
                </a:solidFill>
                <a:latin typeface="+mj-lt"/>
              </a:rPr>
              <a:t>T2B</a:t>
            </a:r>
          </a:p>
          <a:p>
            <a:pPr lvl="0" algn="ctr">
              <a:defRPr/>
            </a:pPr>
            <a:r>
              <a:rPr lang="en-US" sz="1100" dirty="0">
                <a:solidFill>
                  <a:srgbClr val="BBE0E3">
                    <a:lumMod val="50000"/>
                  </a:srgbClr>
                </a:solidFill>
                <a:latin typeface="+mj-lt"/>
              </a:rPr>
              <a:t>55,4</a:t>
            </a:r>
          </a:p>
        </p:txBody>
      </p:sp>
      <p:sp>
        <p:nvSpPr>
          <p:cNvPr id="24" name="Dikdörtgen 23"/>
          <p:cNvSpPr/>
          <p:nvPr/>
        </p:nvSpPr>
        <p:spPr>
          <a:xfrm>
            <a:off x="7112710" y="5221028"/>
            <a:ext cx="407483" cy="430887"/>
          </a:xfrm>
          <a:prstGeom prst="rect">
            <a:avLst/>
          </a:prstGeom>
        </p:spPr>
        <p:txBody>
          <a:bodyPr wrap="non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defRPr/>
            </a:pPr>
            <a:r>
              <a:rPr lang="en-US" sz="1100" dirty="0">
                <a:solidFill>
                  <a:srgbClr val="FF4747"/>
                </a:solidFill>
                <a:latin typeface="+mj-lt"/>
              </a:rPr>
              <a:t>B2B</a:t>
            </a:r>
          </a:p>
          <a:p>
            <a:pPr lvl="0" algn="ctr">
              <a:defRPr/>
            </a:pPr>
            <a:r>
              <a:rPr lang="en-US" sz="1100" dirty="0">
                <a:solidFill>
                  <a:srgbClr val="FF4747"/>
                </a:solidFill>
                <a:latin typeface="+mj-lt"/>
              </a:rPr>
              <a:t>3,2</a:t>
            </a:r>
          </a:p>
        </p:txBody>
      </p:sp>
      <p:sp>
        <p:nvSpPr>
          <p:cNvPr id="31" name="Dikdörtgen 30"/>
          <p:cNvSpPr/>
          <p:nvPr/>
        </p:nvSpPr>
        <p:spPr>
          <a:xfrm>
            <a:off x="3883161" y="1840593"/>
            <a:ext cx="4083949"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How you evaluate the works of German NGOs in Turkey?</a:t>
            </a:r>
          </a:p>
        </p:txBody>
      </p:sp>
      <p:sp>
        <p:nvSpPr>
          <p:cNvPr id="32" name="Dikdörtgen 31"/>
          <p:cNvSpPr/>
          <p:nvPr/>
        </p:nvSpPr>
        <p:spPr>
          <a:xfrm>
            <a:off x="8408208" y="1794288"/>
            <a:ext cx="3778094" cy="430887"/>
          </a:xfrm>
          <a:prstGeom prst="rect">
            <a:avLst/>
          </a:prstGeom>
        </p:spPr>
        <p:txBody>
          <a:bodyPr wrap="square">
            <a:spAutoFit/>
          </a:bodyPr>
          <a:lstStyle/>
          <a:p>
            <a:pPr lvl="0" algn="ctr">
              <a:spcBef>
                <a:spcPts val="600"/>
              </a:spcBef>
              <a:spcAft>
                <a:spcPts val="300"/>
              </a:spcAft>
              <a:buSzPts val="800"/>
              <a:tabLst>
                <a:tab pos="228600" algn="l"/>
              </a:tabLst>
            </a:pPr>
            <a:r>
              <a:rPr lang="en-US" sz="1100" dirty="0">
                <a:solidFill>
                  <a:srgbClr val="FF0000"/>
                </a:solidFill>
                <a:effectLst>
                  <a:outerShdw sx="0" sy="0">
                    <a:srgbClr val="000000"/>
                  </a:outerShdw>
                </a:effectLst>
                <a:latin typeface="Verdana" panose="020B0604030504040204" pitchFamily="34" charset="0"/>
                <a:ea typeface="Times New Roman" panose="02020603050405020304" pitchFamily="18" charset="0"/>
                <a:cs typeface="Times New Roman" panose="02020603050405020304" pitchFamily="18" charset="0"/>
              </a:rPr>
              <a:t>You stated that you evaluate work of German NGOs in Turkey as harmful. Why do you think so?</a:t>
            </a:r>
          </a:p>
        </p:txBody>
      </p:sp>
      <p:sp>
        <p:nvSpPr>
          <p:cNvPr id="33"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3719736" y="980728"/>
            <a:ext cx="5305282" cy="400110"/>
          </a:xfrm>
          <a:prstGeom prst="rect">
            <a:avLst/>
          </a:prstGeom>
          <a:noFill/>
          <a:ln w="9525">
            <a:noFill/>
            <a:miter lim="800000"/>
            <a:headEnd/>
            <a:tailEnd/>
          </a:ln>
        </p:spPr>
        <p:txBody>
          <a:bodyPr wrap="square">
            <a:spAutoFit/>
          </a:bodyPr>
          <a:lstStyle/>
          <a:p>
            <a:pPr algn="ctr"/>
            <a:r>
              <a:rPr lang="en-US" sz="2000" b="1" dirty="0">
                <a:latin typeface="Verdana" panose="020B0604030504040204" pitchFamily="34" charset="0"/>
                <a:ea typeface="Verdana" panose="020B0604030504040204" pitchFamily="34" charset="0"/>
                <a:cs typeface="Arial" charset="0"/>
              </a:rPr>
              <a:t>German Civil Society in Turkey</a:t>
            </a:r>
          </a:p>
        </p:txBody>
      </p:sp>
      <p:sp>
        <p:nvSpPr>
          <p:cNvPr id="34" name="Dikdörtgen 33"/>
          <p:cNvSpPr/>
          <p:nvPr/>
        </p:nvSpPr>
        <p:spPr>
          <a:xfrm>
            <a:off x="47328" y="1270501"/>
            <a:ext cx="3548275"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Receiving Support from German NGOs</a:t>
            </a:r>
            <a:endParaRPr lang="en-US" dirty="0">
              <a:latin typeface="Verdana" panose="020B0604030504040204" pitchFamily="34" charset="0"/>
              <a:ea typeface="Verdana" panose="020B0604030504040204" pitchFamily="34" charset="0"/>
            </a:endParaRPr>
          </a:p>
        </p:txBody>
      </p:sp>
      <p:sp>
        <p:nvSpPr>
          <p:cNvPr id="35" name="Dikdörtgen 34"/>
          <p:cNvSpPr/>
          <p:nvPr/>
        </p:nvSpPr>
        <p:spPr>
          <a:xfrm>
            <a:off x="3823041" y="1475492"/>
            <a:ext cx="4176464" cy="369332"/>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NGO Activities in Turkey</a:t>
            </a:r>
            <a:endParaRPr lang="en-US" dirty="0">
              <a:latin typeface="Verdana" panose="020B0604030504040204" pitchFamily="34" charset="0"/>
              <a:ea typeface="Verdana" panose="020B0604030504040204" pitchFamily="34" charset="0"/>
            </a:endParaRPr>
          </a:p>
        </p:txBody>
      </p:sp>
      <p:sp>
        <p:nvSpPr>
          <p:cNvPr id="36" name="Dikdörtgen 35"/>
          <p:cNvSpPr/>
          <p:nvPr/>
        </p:nvSpPr>
        <p:spPr>
          <a:xfrm>
            <a:off x="8067001" y="1259231"/>
            <a:ext cx="3961539" cy="646331"/>
          </a:xfrm>
          <a:prstGeom prst="rect">
            <a:avLst/>
          </a:prstGeom>
        </p:spPr>
        <p:txBody>
          <a:bodyPr wrap="square">
            <a:spAutoFit/>
          </a:bodyPr>
          <a:lstStyle/>
          <a:p>
            <a:pPr algn="ctr"/>
            <a:r>
              <a:rPr lang="en-US" b="1" dirty="0">
                <a:latin typeface="Verdana" panose="020B0604030504040204" pitchFamily="34" charset="0"/>
                <a:ea typeface="Verdana" panose="020B0604030504040204" pitchFamily="34" charset="0"/>
                <a:cs typeface="Arial" charset="0"/>
              </a:rPr>
              <a:t>Reasons for Problematic Evaluation</a:t>
            </a:r>
            <a:endParaRPr lang="en-US" b="1" dirty="0">
              <a:latin typeface="Verdana" panose="020B0604030504040204" pitchFamily="34" charset="0"/>
              <a:ea typeface="Verdana" panose="020B0604030504040204" pitchFamily="34" charset="0"/>
            </a:endParaRPr>
          </a:p>
        </p:txBody>
      </p:sp>
      <p:graphicFrame>
        <p:nvGraphicFramePr>
          <p:cNvPr id="38" name="Chart 5">
            <a:extLst>
              <a:ext uri="{FF2B5EF4-FFF2-40B4-BE49-F238E27FC236}">
                <a16:creationId xmlns:a16="http://schemas.microsoft.com/office/drawing/2014/main" id="{F35226FC-F3D2-4DDD-BB27-7BB0AD90B3A8}"/>
              </a:ext>
            </a:extLst>
          </p:cNvPr>
          <p:cNvGraphicFramePr/>
          <p:nvPr>
            <p:extLst>
              <p:ext uri="{D42A27DB-BD31-4B8C-83A1-F6EECF244321}">
                <p14:modId xmlns:p14="http://schemas.microsoft.com/office/powerpoint/2010/main" val="3218829360"/>
              </p:ext>
            </p:extLst>
          </p:nvPr>
        </p:nvGraphicFramePr>
        <p:xfrm>
          <a:off x="8400256" y="2292839"/>
          <a:ext cx="3477594" cy="4232505"/>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 Box 4"/>
          <p:cNvSpPr txBox="1">
            <a:spLocks noChangeArrowheads="1"/>
          </p:cNvSpPr>
          <p:nvPr/>
        </p:nvSpPr>
        <p:spPr bwMode="auto">
          <a:xfrm>
            <a:off x="9710046" y="6603499"/>
            <a:ext cx="827725" cy="20005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dirty="0">
                <a:ln>
                  <a:noFill/>
                </a:ln>
                <a:solidFill>
                  <a:srgbClr val="FFFFFF">
                    <a:lumMod val="50000"/>
                  </a:srgbClr>
                </a:solidFill>
                <a:effectLst/>
                <a:uLnTx/>
                <a:uFillTx/>
                <a:latin typeface="+mj-lt"/>
                <a:cs typeface="Arial" pitchFamily="34" charset="0"/>
              </a:rPr>
              <a:t>Multiple</a:t>
            </a:r>
            <a:r>
              <a:rPr kumimoji="0" lang="en-US" sz="700" b="0" i="0" u="none" strike="noStrike" kern="1200" cap="none" spc="0" normalizeH="0" dirty="0">
                <a:ln>
                  <a:noFill/>
                </a:ln>
                <a:solidFill>
                  <a:srgbClr val="FFFFFF">
                    <a:lumMod val="50000"/>
                  </a:srgbClr>
                </a:solidFill>
                <a:effectLst/>
                <a:uLnTx/>
                <a:uFillTx/>
                <a:latin typeface="+mj-lt"/>
                <a:cs typeface="Arial" pitchFamily="34" charset="0"/>
              </a:rPr>
              <a:t> Reponse</a:t>
            </a:r>
            <a:endParaRPr kumimoji="0" lang="en-US" sz="700" b="0" i="0" u="none" strike="noStrike" kern="1200" cap="none" spc="0" normalizeH="0" baseline="0" dirty="0">
              <a:ln>
                <a:noFill/>
              </a:ln>
              <a:solidFill>
                <a:srgbClr val="FFFFFF">
                  <a:lumMod val="50000"/>
                </a:srgbClr>
              </a:solidFill>
              <a:effectLst/>
              <a:uLnTx/>
              <a:uFillTx/>
              <a:latin typeface="+mj-lt"/>
              <a:cs typeface="Arial" pitchFamily="34" charset="0"/>
            </a:endParaRPr>
          </a:p>
        </p:txBody>
      </p:sp>
      <p:sp>
        <p:nvSpPr>
          <p:cNvPr id="41" name="Metin kutusu 40"/>
          <p:cNvSpPr txBox="1"/>
          <p:nvPr/>
        </p:nvSpPr>
        <p:spPr>
          <a:xfrm>
            <a:off x="10776519" y="4941168"/>
            <a:ext cx="1236437" cy="507831"/>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General Dissatisfaction: </a:t>
            </a:r>
            <a:r>
              <a:rPr lang="en-US" sz="900" b="1" dirty="0">
                <a:latin typeface="Verdana" panose="020B0604030504040204" pitchFamily="34" charset="0"/>
                <a:ea typeface="Verdana" panose="020B0604030504040204" pitchFamily="34" charset="0"/>
              </a:rPr>
              <a:t>2.6%</a:t>
            </a:r>
          </a:p>
        </p:txBody>
      </p:sp>
      <p:cxnSp>
        <p:nvCxnSpPr>
          <p:cNvPr id="42" name="Eğri Bağlayıcı 41"/>
          <p:cNvCxnSpPr>
            <a:cxnSpLocks/>
          </p:cNvCxnSpPr>
          <p:nvPr/>
        </p:nvCxnSpPr>
        <p:spPr bwMode="auto">
          <a:xfrm flipV="1">
            <a:off x="7869965" y="4941168"/>
            <a:ext cx="746315" cy="484139"/>
          </a:xfrm>
          <a:prstGeom prst="curvedConnector3">
            <a:avLst/>
          </a:prstGeom>
          <a:solidFill>
            <a:schemeClr val="accent1"/>
          </a:solidFill>
          <a:ln w="6350" cap="flat" cmpd="sng" algn="ctr">
            <a:solidFill>
              <a:srgbClr val="FF6161"/>
            </a:solidFill>
            <a:prstDash val="sysDot"/>
            <a:round/>
            <a:headEnd type="none" w="med" len="med"/>
            <a:tailEnd type="triangle"/>
          </a:ln>
          <a:effectLst/>
        </p:spPr>
      </p:cxnSp>
      <p:sp>
        <p:nvSpPr>
          <p:cNvPr id="44" name="Dikdörtgen 42">
            <a:extLst>
              <a:ext uri="{FF2B5EF4-FFF2-40B4-BE49-F238E27FC236}">
                <a16:creationId xmlns:a16="http://schemas.microsoft.com/office/drawing/2014/main" id="{53BF3C26-D1B7-4ED1-AB83-B5FF80B34D97}"/>
              </a:ext>
            </a:extLst>
          </p:cNvPr>
          <p:cNvSpPr/>
          <p:nvPr/>
        </p:nvSpPr>
        <p:spPr>
          <a:xfrm>
            <a:off x="7299024" y="451565"/>
            <a:ext cx="4636960" cy="369332"/>
          </a:xfrm>
          <a:prstGeom prst="rect">
            <a:avLst/>
          </a:prstGeom>
        </p:spPr>
        <p:txBody>
          <a:bodyPr wrap="square">
            <a:spAutoFit/>
          </a:bodyPr>
          <a:lstStyle/>
          <a:p>
            <a:r>
              <a:rPr lang="en-US" b="1" dirty="0">
                <a:solidFill>
                  <a:srgbClr val="4472C4"/>
                </a:solidFill>
              </a:rPr>
              <a:t>Non-governmental Organization Dimension </a:t>
            </a:r>
            <a:r>
              <a:rPr lang="en-US" dirty="0">
                <a:solidFill>
                  <a:srgbClr val="FF0000"/>
                </a:solidFill>
              </a:rPr>
              <a:t>(</a:t>
            </a:r>
            <a:r>
              <a:rPr lang="tr-TR" dirty="0">
                <a:solidFill>
                  <a:srgbClr val="FF0000"/>
                </a:solidFill>
              </a:rPr>
              <a:t>5</a:t>
            </a:r>
            <a:r>
              <a:rPr lang="en-US" dirty="0">
                <a:solidFill>
                  <a:srgbClr val="FF0000"/>
                </a:solidFill>
              </a:rPr>
              <a:t>)</a:t>
            </a:r>
          </a:p>
        </p:txBody>
      </p:sp>
      <p:sp>
        <p:nvSpPr>
          <p:cNvPr id="43" name="Text Box 4">
            <a:extLst>
              <a:ext uri="{FF2B5EF4-FFF2-40B4-BE49-F238E27FC236}">
                <a16:creationId xmlns:a16="http://schemas.microsoft.com/office/drawing/2014/main" id="{464697A1-C027-DC4F-92A5-2EA2748221D0}"/>
              </a:ext>
            </a:extLst>
          </p:cNvPr>
          <p:cNvSpPr txBox="1">
            <a:spLocks noChangeArrowheads="1"/>
          </p:cNvSpPr>
          <p:nvPr/>
        </p:nvSpPr>
        <p:spPr bwMode="auto">
          <a:xfrm>
            <a:off x="5519936" y="6525344"/>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2915467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46162" y="2416969"/>
            <a:ext cx="6503442" cy="2024062"/>
          </a:xfrm>
        </p:spPr>
        <p:txBody>
          <a:bodyPr/>
          <a:lstStyle/>
          <a:p>
            <a:pPr eaLnBrk="1" hangingPunct="1"/>
            <a:r>
              <a:rPr lang="tr-TR" dirty="0">
                <a:solidFill>
                  <a:schemeClr val="bg1"/>
                </a:solidFill>
              </a:rPr>
              <a:t>Summary Evaluations</a:t>
            </a:r>
          </a:p>
        </p:txBody>
      </p:sp>
    </p:spTree>
    <p:extLst>
      <p:ext uri="{BB962C8B-B14F-4D97-AF65-F5344CB8AC3E}">
        <p14:creationId xmlns:p14="http://schemas.microsoft.com/office/powerpoint/2010/main" val="4379131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046162" y="2416969"/>
            <a:ext cx="6503442" cy="2024062"/>
          </a:xfrm>
        </p:spPr>
        <p:txBody>
          <a:bodyPr/>
          <a:lstStyle/>
          <a:p>
            <a:pPr eaLnBrk="1" hangingPunct="1"/>
            <a:r>
              <a:rPr lang="tr-TR" dirty="0">
                <a:solidFill>
                  <a:schemeClr val="bg1"/>
                </a:solidFill>
              </a:rPr>
              <a:t>Demography</a:t>
            </a:r>
          </a:p>
        </p:txBody>
      </p:sp>
    </p:spTree>
    <p:extLst>
      <p:ext uri="{BB962C8B-B14F-4D97-AF65-F5344CB8AC3E}">
        <p14:creationId xmlns:p14="http://schemas.microsoft.com/office/powerpoint/2010/main" val="335331126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4 Tablo">
            <a:extLst>
              <a:ext uri="{FF2B5EF4-FFF2-40B4-BE49-F238E27FC236}">
                <a16:creationId xmlns:a16="http://schemas.microsoft.com/office/drawing/2014/main" id="{F0173637-35EE-4A80-A391-210FC1DC8ED0}"/>
              </a:ext>
            </a:extLst>
          </p:cNvPr>
          <p:cNvGraphicFramePr>
            <a:graphicFrameLocks noGrp="1"/>
          </p:cNvGraphicFramePr>
          <p:nvPr>
            <p:extLst>
              <p:ext uri="{D42A27DB-BD31-4B8C-83A1-F6EECF244321}">
                <p14:modId xmlns:p14="http://schemas.microsoft.com/office/powerpoint/2010/main" val="1304273748"/>
              </p:ext>
            </p:extLst>
          </p:nvPr>
        </p:nvGraphicFramePr>
        <p:xfrm>
          <a:off x="1559496" y="2420888"/>
          <a:ext cx="9793089" cy="2536526"/>
        </p:xfrm>
        <a:graphic>
          <a:graphicData uri="http://schemas.openxmlformats.org/drawingml/2006/table">
            <a:tbl>
              <a:tblPr>
                <a:effectLst/>
              </a:tblPr>
              <a:tblGrid>
                <a:gridCol w="4451403">
                  <a:extLst>
                    <a:ext uri="{9D8B030D-6E8A-4147-A177-3AD203B41FA5}">
                      <a16:colId xmlns:a16="http://schemas.microsoft.com/office/drawing/2014/main" val="20000"/>
                    </a:ext>
                  </a:extLst>
                </a:gridCol>
                <a:gridCol w="1780562">
                  <a:extLst>
                    <a:ext uri="{9D8B030D-6E8A-4147-A177-3AD203B41FA5}">
                      <a16:colId xmlns:a16="http://schemas.microsoft.com/office/drawing/2014/main" val="20001"/>
                    </a:ext>
                  </a:extLst>
                </a:gridCol>
                <a:gridCol w="1780562">
                  <a:extLst>
                    <a:ext uri="{9D8B030D-6E8A-4147-A177-3AD203B41FA5}">
                      <a16:colId xmlns:a16="http://schemas.microsoft.com/office/drawing/2014/main" val="111945979"/>
                    </a:ext>
                  </a:extLst>
                </a:gridCol>
                <a:gridCol w="1780562">
                  <a:extLst>
                    <a:ext uri="{9D8B030D-6E8A-4147-A177-3AD203B41FA5}">
                      <a16:colId xmlns:a16="http://schemas.microsoft.com/office/drawing/2014/main" val="3467389529"/>
                    </a:ext>
                  </a:extLst>
                </a:gridCol>
              </a:tblGrid>
              <a:tr h="515134">
                <a:tc>
                  <a:txBody>
                    <a:bodyPr/>
                    <a:lstStyle/>
                    <a:p>
                      <a:pPr algn="l" fontAlgn="b"/>
                      <a:r>
                        <a:rPr lang="en-US" sz="1400" b="1" i="0" u="none" strike="noStrike" noProof="0" dirty="0">
                          <a:solidFill>
                            <a:schemeClr val="tx1"/>
                          </a:solidFill>
                          <a:effectLst/>
                          <a:latin typeface="Verdana" panose="020B0604030504040204" pitchFamily="34" charset="0"/>
                          <a:ea typeface="Verdana" panose="020B0604030504040204" pitchFamily="34" charset="0"/>
                        </a:rPr>
                        <a:t>KPI</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b"/>
                      <a:r>
                        <a:rPr lang="en-US" sz="1400" b="1" i="0" u="none" strike="noStrike" noProof="0" dirty="0">
                          <a:solidFill>
                            <a:schemeClr val="tx1"/>
                          </a:solidFill>
                          <a:effectLst/>
                          <a:latin typeface="Verdana" panose="020B0604030504040204" pitchFamily="34" charset="0"/>
                          <a:ea typeface="Verdana" panose="020B0604030504040204" pitchFamily="34" charset="0"/>
                        </a:rPr>
                        <a:t>Five Years Ago</a:t>
                      </a:r>
                    </a:p>
                    <a:p>
                      <a:pPr algn="ctr" fontAlgn="b"/>
                      <a:r>
                        <a:rPr lang="en-US" sz="1400" b="1" i="0" u="none" strike="noStrike" noProof="0" dirty="0">
                          <a:solidFill>
                            <a:schemeClr val="tx1"/>
                          </a:solidFill>
                          <a:effectLst/>
                          <a:latin typeface="Verdana" panose="020B0604030504040204" pitchFamily="34" charset="0"/>
                          <a:ea typeface="Verdana" panose="020B0604030504040204" pitchFamily="34" charset="0"/>
                        </a:rPr>
                        <a:t>(NS)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en-US" sz="1400" b="1" i="0" u="none" strike="noStrike" noProof="0" dirty="0">
                          <a:solidFill>
                            <a:schemeClr val="tx1"/>
                          </a:solidFill>
                          <a:effectLst/>
                          <a:latin typeface="Verdana" panose="020B0604030504040204" pitchFamily="34" charset="0"/>
                          <a:ea typeface="Verdana" panose="020B0604030504040204" pitchFamily="34" charset="0"/>
                        </a:rPr>
                        <a:t>2021</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Verdana" panose="020B0604030504040204" pitchFamily="34" charset="0"/>
                          <a:ea typeface="Verdana" panose="020B0604030504040204" pitchFamily="34" charset="0"/>
                        </a:rPr>
                        <a:t>(NS)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r>
                        <a:rPr lang="en-US" sz="1400" b="1" i="0" u="none" strike="noStrike" noProof="0" dirty="0">
                          <a:solidFill>
                            <a:schemeClr val="tx1"/>
                          </a:solidFill>
                          <a:effectLst/>
                          <a:latin typeface="Verdana" panose="020B0604030504040204" pitchFamily="34" charset="0"/>
                          <a:ea typeface="Verdana" panose="020B0604030504040204" pitchFamily="34" charset="0"/>
                        </a:rPr>
                        <a:t>Five Years Later</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Verdana" panose="020B0604030504040204" pitchFamily="34" charset="0"/>
                          <a:ea typeface="Verdana" panose="020B0604030504040204" pitchFamily="34" charset="0"/>
                        </a:rPr>
                        <a:t>(NS)</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0"/>
                  </a:ext>
                </a:extLst>
              </a:tr>
              <a:tr h="343423">
                <a:tc>
                  <a:txBody>
                    <a:bodyPr/>
                    <a:lstStyle/>
                    <a:p>
                      <a:pPr algn="l" fontAlgn="t"/>
                      <a:r>
                        <a:rPr lang="en-US" sz="1400" b="1" i="0" u="none" strike="noStrike" kern="1200" noProof="0" dirty="0">
                          <a:solidFill>
                            <a:schemeClr val="tx1"/>
                          </a:solidFill>
                          <a:effectLst/>
                          <a:latin typeface="Verdana" panose="020B0604030504040204" pitchFamily="34" charset="0"/>
                          <a:ea typeface="Verdana" panose="020B0604030504040204" pitchFamily="34" charset="0"/>
                          <a:cs typeface="+mn-cs"/>
                        </a:rPr>
                        <a:t>Political Relations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0" i="0" u="none" strike="noStrike" noProof="0" dirty="0">
                          <a:solidFill>
                            <a:schemeClr val="tx1"/>
                          </a:solidFill>
                          <a:effectLst/>
                          <a:latin typeface="Verdana" panose="020B0604030504040204" pitchFamily="34" charset="0"/>
                          <a:ea typeface="Verdana" panose="020B0604030504040204" pitchFamily="34" charset="0"/>
                        </a:rPr>
                        <a:t>69,8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noProof="0" dirty="0">
                          <a:solidFill>
                            <a:schemeClr val="tx1"/>
                          </a:solidFill>
                          <a:effectLst/>
                          <a:latin typeface="Verdana" panose="020B0604030504040204" pitchFamily="34" charset="0"/>
                          <a:ea typeface="Verdana" panose="020B0604030504040204" pitchFamily="34" charset="0"/>
                        </a:rPr>
                        <a:t>72,2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noProof="0" dirty="0">
                          <a:solidFill>
                            <a:schemeClr val="tx1"/>
                          </a:solidFill>
                          <a:effectLst/>
                          <a:latin typeface="Verdana" panose="020B0604030504040204" pitchFamily="34" charset="0"/>
                          <a:ea typeface="Verdana" panose="020B0604030504040204" pitchFamily="34" charset="0"/>
                        </a:rPr>
                        <a:t>72,8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423">
                <a:tc>
                  <a:txBody>
                    <a:bodyPr/>
                    <a:lstStyle/>
                    <a:p>
                      <a:pPr algn="l" fontAlgn="t"/>
                      <a:r>
                        <a:rPr lang="en-US" sz="1400" b="1" i="0" u="none" strike="noStrike" kern="1200" noProof="0" dirty="0">
                          <a:solidFill>
                            <a:schemeClr val="tx1"/>
                          </a:solidFill>
                          <a:effectLst/>
                          <a:latin typeface="Verdana" panose="020B0604030504040204" pitchFamily="34" charset="0"/>
                          <a:ea typeface="Verdana" panose="020B0604030504040204" pitchFamily="34" charset="0"/>
                          <a:cs typeface="+mn-cs"/>
                        </a:rPr>
                        <a:t>Economic Relations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0" i="0" u="none" strike="noStrike" noProof="0" dirty="0">
                          <a:solidFill>
                            <a:schemeClr val="tx1"/>
                          </a:solidFill>
                          <a:effectLst/>
                          <a:latin typeface="Verdana" panose="020B0604030504040204" pitchFamily="34" charset="0"/>
                          <a:ea typeface="Verdana" panose="020B0604030504040204" pitchFamily="34" charset="0"/>
                        </a:rPr>
                        <a:t>72,7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73,3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74,7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987649"/>
                  </a:ext>
                </a:extLst>
              </a:tr>
              <a:tr h="343423">
                <a:tc>
                  <a:txBody>
                    <a:bodyPr/>
                    <a:lstStyle/>
                    <a:p>
                      <a:pPr algn="l" fontAlgn="t"/>
                      <a:r>
                        <a:rPr lang="en-US" sz="1400" b="1" i="0" u="none" strike="noStrike" kern="1200" noProof="0" dirty="0">
                          <a:solidFill>
                            <a:schemeClr val="tx1"/>
                          </a:solidFill>
                          <a:effectLst/>
                          <a:latin typeface="Verdana" panose="020B0604030504040204" pitchFamily="34" charset="0"/>
                          <a:ea typeface="Verdana" panose="020B0604030504040204" pitchFamily="34" charset="0"/>
                          <a:cs typeface="+mn-cs"/>
                        </a:rPr>
                        <a:t>Business Relations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79,5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76,3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79,1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342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noProof="0" dirty="0">
                          <a:solidFill>
                            <a:schemeClr val="tx1"/>
                          </a:solidFill>
                          <a:latin typeface="Verdana" panose="020B0604030504040204" pitchFamily="34" charset="0"/>
                          <a:ea typeface="Verdana" panose="020B0604030504040204" pitchFamily="34" charset="0"/>
                          <a:cs typeface="Arial" charset="0"/>
                        </a:rPr>
                        <a:t>Socio-Cultural</a:t>
                      </a:r>
                      <a:r>
                        <a:rPr lang="en-US" sz="1400" b="1" baseline="0" noProof="0" dirty="0">
                          <a:solidFill>
                            <a:schemeClr val="tx1"/>
                          </a:solidFill>
                          <a:latin typeface="Verdana" panose="020B0604030504040204" pitchFamily="34" charset="0"/>
                          <a:ea typeface="Verdana" panose="020B0604030504040204" pitchFamily="34" charset="0"/>
                          <a:cs typeface="Arial" charset="0"/>
                        </a:rPr>
                        <a:t> Relations</a:t>
                      </a:r>
                      <a:endParaRPr lang="en-US" sz="1400" b="1" noProof="0" dirty="0">
                        <a:solidFill>
                          <a:schemeClr val="tx1"/>
                        </a:solidFill>
                        <a:latin typeface="Verdana" panose="020B0604030504040204" pitchFamily="34" charset="0"/>
                        <a:ea typeface="Verdana" panose="020B0604030504040204" pitchFamily="34" charset="0"/>
                        <a:cs typeface="Arial" charset="0"/>
                      </a:endParaRP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79,2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75,9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77,2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566989"/>
                  </a:ext>
                </a:extLst>
              </a:tr>
              <a:tr h="34342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noProof="0" dirty="0">
                          <a:solidFill>
                            <a:schemeClr val="tx1"/>
                          </a:solidFill>
                          <a:latin typeface="Verdana" panose="020B0604030504040204" pitchFamily="34" charset="0"/>
                          <a:ea typeface="Verdana" panose="020B0604030504040204" pitchFamily="34" charset="0"/>
                          <a:cs typeface="Arial" charset="0"/>
                        </a:rPr>
                        <a:t>Non-Governmental</a:t>
                      </a:r>
                      <a:r>
                        <a:rPr lang="en-US" sz="1400" b="1" baseline="0" noProof="0" dirty="0">
                          <a:solidFill>
                            <a:schemeClr val="tx1"/>
                          </a:solidFill>
                          <a:latin typeface="Verdana" panose="020B0604030504040204" pitchFamily="34" charset="0"/>
                          <a:ea typeface="Verdana" panose="020B0604030504040204" pitchFamily="34" charset="0"/>
                          <a:cs typeface="Arial" charset="0"/>
                        </a:rPr>
                        <a:t> </a:t>
                      </a:r>
                      <a:r>
                        <a:rPr lang="en-US" sz="1400" b="1" noProof="0" dirty="0">
                          <a:solidFill>
                            <a:schemeClr val="tx1"/>
                          </a:solidFill>
                          <a:latin typeface="Verdana" panose="020B0604030504040204" pitchFamily="34" charset="0"/>
                          <a:ea typeface="Verdana" panose="020B0604030504040204" pitchFamily="34" charset="0"/>
                          <a:cs typeface="Arial" charset="0"/>
                        </a:rPr>
                        <a:t>Organization/Foundation/Association Relations</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65,8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66,1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Verdana" panose="020B0604030504040204" pitchFamily="34" charset="0"/>
                          <a:ea typeface="Verdana" panose="020B0604030504040204" pitchFamily="34" charset="0"/>
                          <a:cs typeface="+mn-cs"/>
                        </a:rPr>
                        <a:t>67,7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8423897"/>
                  </a:ext>
                </a:extLst>
              </a:tr>
            </a:tbl>
          </a:graphicData>
        </a:graphic>
      </p:graphicFrame>
      <p:sp>
        <p:nvSpPr>
          <p:cNvPr id="4" name="Text Box 4">
            <a:extLst>
              <a:ext uri="{FF2B5EF4-FFF2-40B4-BE49-F238E27FC236}">
                <a16:creationId xmlns:a16="http://schemas.microsoft.com/office/drawing/2014/main" id="{F7EE204F-8879-44BE-A947-9A7E126F36F5}"/>
              </a:ext>
            </a:extLst>
          </p:cNvPr>
          <p:cNvSpPr txBox="1">
            <a:spLocks noChangeArrowheads="1"/>
          </p:cNvSpPr>
          <p:nvPr/>
        </p:nvSpPr>
        <p:spPr bwMode="auto">
          <a:xfrm>
            <a:off x="1487488" y="1732746"/>
            <a:ext cx="9937104" cy="400110"/>
          </a:xfrm>
          <a:prstGeom prst="rect">
            <a:avLst/>
          </a:prstGeom>
          <a:noFill/>
          <a:ln w="9525">
            <a:noFill/>
            <a:miter lim="800000"/>
            <a:headEnd/>
            <a:tailEnd/>
          </a:ln>
        </p:spPr>
        <p:txBody>
          <a:bodyPr wrap="square">
            <a:spAutoFit/>
          </a:bodyPr>
          <a:lstStyle/>
          <a:p>
            <a:pPr algn="ctr"/>
            <a:r>
              <a:rPr lang="en-US" sz="2000" b="1" dirty="0">
                <a:latin typeface="Verdana" panose="020B0604030504040204" pitchFamily="34" charset="0"/>
                <a:ea typeface="Verdana" panose="020B0604030504040204" pitchFamily="34" charset="0"/>
                <a:cs typeface="Arial" charset="0"/>
              </a:rPr>
              <a:t>Evaluation of Relations Between Turkey and Germany as Successful</a:t>
            </a:r>
          </a:p>
        </p:txBody>
      </p:sp>
      <p:sp>
        <p:nvSpPr>
          <p:cNvPr id="6" name="Dikdörtgen 42">
            <a:extLst>
              <a:ext uri="{FF2B5EF4-FFF2-40B4-BE49-F238E27FC236}">
                <a16:creationId xmlns:a16="http://schemas.microsoft.com/office/drawing/2014/main" id="{DD2EE464-BD55-4A9C-807A-A33B8699DDF0}"/>
              </a:ext>
            </a:extLst>
          </p:cNvPr>
          <p:cNvSpPr/>
          <p:nvPr/>
        </p:nvSpPr>
        <p:spPr>
          <a:xfrm>
            <a:off x="9336360" y="476672"/>
            <a:ext cx="2783632" cy="369332"/>
          </a:xfrm>
          <a:prstGeom prst="rect">
            <a:avLst/>
          </a:prstGeom>
        </p:spPr>
        <p:txBody>
          <a:bodyPr wrap="square">
            <a:spAutoFit/>
          </a:bodyPr>
          <a:lstStyle/>
          <a:p>
            <a:r>
              <a:rPr lang="en-US" b="1" dirty="0">
                <a:solidFill>
                  <a:srgbClr val="4472C4"/>
                </a:solidFill>
              </a:rPr>
              <a:t>Summary Evaluations</a:t>
            </a:r>
            <a:r>
              <a:rPr lang="tr-TR" b="1" dirty="0">
                <a:solidFill>
                  <a:srgbClr val="4472C4"/>
                </a:solidFill>
              </a:rPr>
              <a:t> </a:t>
            </a:r>
            <a:r>
              <a:rPr lang="en-US" dirty="0">
                <a:solidFill>
                  <a:srgbClr val="FF0000"/>
                </a:solidFill>
              </a:rPr>
              <a:t>(1)</a:t>
            </a:r>
          </a:p>
        </p:txBody>
      </p:sp>
    </p:spTree>
    <p:extLst>
      <p:ext uri="{BB962C8B-B14F-4D97-AF65-F5344CB8AC3E}">
        <p14:creationId xmlns:p14="http://schemas.microsoft.com/office/powerpoint/2010/main" val="3945433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C489E-7EC8-47F6-B6B2-0C84870FFCAC}"/>
              </a:ext>
            </a:extLst>
          </p:cNvPr>
          <p:cNvSpPr txBox="1"/>
          <p:nvPr/>
        </p:nvSpPr>
        <p:spPr>
          <a:xfrm>
            <a:off x="4583832" y="3068960"/>
            <a:ext cx="3528392" cy="523220"/>
          </a:xfrm>
          <a:prstGeom prst="rect">
            <a:avLst/>
          </a:prstGeom>
          <a:noFill/>
        </p:spPr>
        <p:txBody>
          <a:bodyPr wrap="square" rtlCol="0">
            <a:spAutoFit/>
          </a:bodyPr>
          <a:lstStyle/>
          <a:p>
            <a:r>
              <a:rPr lang="en-US" sz="2800" i="1" dirty="0">
                <a:solidFill>
                  <a:schemeClr val="accent1"/>
                </a:solidFill>
                <a:latin typeface="Verdana" panose="020B0604030504040204" pitchFamily="34" charset="0"/>
                <a:ea typeface="Verdana" panose="020B0604030504040204" pitchFamily="34" charset="0"/>
              </a:rPr>
              <a:t>Thank you…</a:t>
            </a:r>
          </a:p>
        </p:txBody>
      </p:sp>
      <p:sp>
        <p:nvSpPr>
          <p:cNvPr id="4" name="Dikdörtgen 14">
            <a:extLst>
              <a:ext uri="{FF2B5EF4-FFF2-40B4-BE49-F238E27FC236}">
                <a16:creationId xmlns:a16="http://schemas.microsoft.com/office/drawing/2014/main" id="{3A7552C8-D997-45B6-BB45-57289AF2CEEB}"/>
              </a:ext>
            </a:extLst>
          </p:cNvPr>
          <p:cNvSpPr/>
          <p:nvPr/>
        </p:nvSpPr>
        <p:spPr>
          <a:xfrm>
            <a:off x="1847528" y="2148825"/>
            <a:ext cx="8750391" cy="461665"/>
          </a:xfrm>
          <a:prstGeom prst="rect">
            <a:avLst/>
          </a:prstGeom>
          <a:solidFill>
            <a:srgbClr val="002060"/>
          </a:solidFill>
        </p:spPr>
        <p:txBody>
          <a:bodyPr wrap="square" lIns="91440" tIns="45720" rIns="91440" bIns="45720">
            <a:spAutoFit/>
          </a:bodyPr>
          <a:lstStyle/>
          <a:p>
            <a:pPr algn="ctr"/>
            <a:r>
              <a:rPr lang="en-US" sz="2400" b="1" dirty="0">
                <a:solidFill>
                  <a:schemeClr val="bg1"/>
                </a:solidFill>
                <a:latin typeface="Verdana" panose="020B0604030504040204" pitchFamily="34" charset="0"/>
                <a:ea typeface="Verdana" panose="020B0604030504040204" pitchFamily="34" charset="0"/>
              </a:rPr>
              <a:t>#PUBLIC PERCEPTION IN TURKEY ON GERMANY</a:t>
            </a:r>
          </a:p>
        </p:txBody>
      </p:sp>
      <p:sp>
        <p:nvSpPr>
          <p:cNvPr id="6" name="TextBox 5">
            <a:extLst>
              <a:ext uri="{FF2B5EF4-FFF2-40B4-BE49-F238E27FC236}">
                <a16:creationId xmlns:a16="http://schemas.microsoft.com/office/drawing/2014/main" id="{311CE314-2506-42DC-B874-C09D8A241F97}"/>
              </a:ext>
            </a:extLst>
          </p:cNvPr>
          <p:cNvSpPr txBox="1"/>
          <p:nvPr/>
        </p:nvSpPr>
        <p:spPr>
          <a:xfrm>
            <a:off x="2855640" y="3467681"/>
            <a:ext cx="6103088" cy="2930033"/>
          </a:xfrm>
          <a:prstGeom prst="rect">
            <a:avLst/>
          </a:prstGeom>
          <a:noFill/>
        </p:spPr>
        <p:txBody>
          <a:bodyPr wrap="square">
            <a:spAutoFit/>
          </a:bodyPr>
          <a:lstStyle/>
          <a:p>
            <a:pPr defTabSz="799161">
              <a:lnSpc>
                <a:spcPct val="80000"/>
              </a:lnSpc>
              <a:spcBef>
                <a:spcPct val="50000"/>
              </a:spcBef>
              <a:buClr>
                <a:srgbClr val="FF0000"/>
              </a:buClr>
              <a:buSzPct val="150000"/>
            </a:pPr>
            <a:endParaRPr lang="en-US" sz="1600" dirty="0">
              <a:solidFill>
                <a:srgbClr val="000000"/>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en-US" sz="1600" dirty="0">
              <a:solidFill>
                <a:srgbClr val="023681"/>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en-US" sz="1600" dirty="0">
              <a:solidFill>
                <a:srgbClr val="023681"/>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en-US" sz="1600" dirty="0">
              <a:solidFill>
                <a:schemeClr val="tx2"/>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r>
              <a:rPr lang="en-US" sz="1600" b="1" u="sng" dirty="0">
                <a:solidFill>
                  <a:schemeClr val="tx2"/>
                </a:solidFill>
                <a:latin typeface="Verdana" panose="020B0604030504040204" pitchFamily="34" charset="0"/>
                <a:ea typeface="Verdana" panose="020B0604030504040204" pitchFamily="34" charset="0"/>
                <a:cs typeface="Arial"/>
              </a:rPr>
              <a:t>Contact</a:t>
            </a:r>
          </a:p>
          <a:p>
            <a:pPr algn="ctr" defTabSz="799161">
              <a:lnSpc>
                <a:spcPct val="80000"/>
              </a:lnSpc>
              <a:spcBef>
                <a:spcPct val="50000"/>
              </a:spcBef>
              <a:buClr>
                <a:srgbClr val="FF0000"/>
              </a:buClr>
              <a:buSzPct val="150000"/>
            </a:pPr>
            <a:r>
              <a:rPr lang="en-US" sz="2000" b="1" dirty="0">
                <a:solidFill>
                  <a:srgbClr val="FF6161"/>
                </a:solidFill>
                <a:latin typeface="Verdana" panose="020B0604030504040204" pitchFamily="34" charset="0"/>
                <a:ea typeface="Verdana" panose="020B0604030504040204" pitchFamily="34" charset="0"/>
                <a:cs typeface="Arial"/>
              </a:rPr>
              <a:t>Global Academy</a:t>
            </a:r>
          </a:p>
          <a:p>
            <a:pPr algn="ctr" defTabSz="799161">
              <a:lnSpc>
                <a:spcPct val="80000"/>
              </a:lnSpc>
              <a:spcBef>
                <a:spcPct val="50000"/>
              </a:spcBef>
              <a:buClr>
                <a:srgbClr val="FF0000"/>
              </a:buClr>
              <a:buSzPct val="150000"/>
            </a:pPr>
            <a:r>
              <a:rPr lang="en-US" sz="1600" dirty="0">
                <a:solidFill>
                  <a:srgbClr val="023681"/>
                </a:solidFill>
                <a:latin typeface="Verdana" panose="020B0604030504040204" pitchFamily="34" charset="0"/>
                <a:ea typeface="Verdana" panose="020B0604030504040204" pitchFamily="34" charset="0"/>
                <a:cs typeface="Arial"/>
              </a:rPr>
              <a:t>Tel: +90 (212) 533 65 32 </a:t>
            </a:r>
          </a:p>
          <a:p>
            <a:pPr algn="ctr" defTabSz="799161">
              <a:lnSpc>
                <a:spcPct val="80000"/>
              </a:lnSpc>
              <a:spcBef>
                <a:spcPct val="50000"/>
              </a:spcBef>
              <a:buClr>
                <a:srgbClr val="FF0000"/>
              </a:buClr>
              <a:buSzPct val="150000"/>
            </a:pPr>
            <a:r>
              <a:rPr lang="en-US" sz="1600" dirty="0">
                <a:solidFill>
                  <a:srgbClr val="023681"/>
                </a:solidFill>
                <a:latin typeface="Verdana" panose="020B0604030504040204" pitchFamily="34" charset="0"/>
                <a:ea typeface="Verdana" panose="020B0604030504040204" pitchFamily="34" charset="0"/>
                <a:cs typeface="Arial"/>
                <a:hlinkClick r:id="rId2"/>
              </a:rPr>
              <a:t>www.globalacademy.org</a:t>
            </a:r>
            <a:endParaRPr lang="en-US" sz="1600" dirty="0">
              <a:solidFill>
                <a:srgbClr val="023681"/>
              </a:solidFill>
              <a:latin typeface="Verdana" panose="020B0604030504040204" pitchFamily="34" charset="0"/>
              <a:ea typeface="Verdana" panose="020B0604030504040204" pitchFamily="34" charset="0"/>
              <a:cs typeface="Arial"/>
            </a:endParaRPr>
          </a:p>
          <a:p>
            <a:pPr algn="ctr" defTabSz="799161">
              <a:lnSpc>
                <a:spcPct val="80000"/>
              </a:lnSpc>
              <a:spcBef>
                <a:spcPct val="50000"/>
              </a:spcBef>
              <a:buClr>
                <a:srgbClr val="FF0000"/>
              </a:buClr>
              <a:buSzPct val="150000"/>
            </a:pPr>
            <a:endParaRPr lang="en-US" sz="1600" dirty="0">
              <a:solidFill>
                <a:srgbClr val="023681"/>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411161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05B38AB8-E5C7-47E2-9A18-FBD1B2DFDCCA}"/>
              </a:ext>
            </a:extLst>
          </p:cNvPr>
          <p:cNvGrpSpPr/>
          <p:nvPr/>
        </p:nvGrpSpPr>
        <p:grpSpPr>
          <a:xfrm>
            <a:off x="561328" y="2295125"/>
            <a:ext cx="2989944" cy="1918750"/>
            <a:chOff x="13097482" y="2736478"/>
            <a:chExt cx="5492020" cy="3739722"/>
          </a:xfrm>
        </p:grpSpPr>
        <p:grpSp>
          <p:nvGrpSpPr>
            <p:cNvPr id="5" name="Group 35">
              <a:extLst>
                <a:ext uri="{FF2B5EF4-FFF2-40B4-BE49-F238E27FC236}">
                  <a16:creationId xmlns:a16="http://schemas.microsoft.com/office/drawing/2014/main" id="{B04565FA-7C8F-4F2C-9FF2-D6ABADCDB783}"/>
                </a:ext>
              </a:extLst>
            </p:cNvPr>
            <p:cNvGrpSpPr/>
            <p:nvPr/>
          </p:nvGrpSpPr>
          <p:grpSpPr>
            <a:xfrm>
              <a:off x="14238521" y="4802358"/>
              <a:ext cx="3536147" cy="1673842"/>
              <a:chOff x="13715838" y="4802358"/>
              <a:chExt cx="3536147" cy="1673842"/>
            </a:xfrm>
          </p:grpSpPr>
          <p:sp>
            <p:nvSpPr>
              <p:cNvPr id="11" name="Freeform 1047">
                <a:extLst>
                  <a:ext uri="{FF2B5EF4-FFF2-40B4-BE49-F238E27FC236}">
                    <a16:creationId xmlns:a16="http://schemas.microsoft.com/office/drawing/2014/main" id="{A83B4757-85C4-4678-AF29-D15F854E3FFD}"/>
                  </a:ext>
                </a:extLst>
              </p:cNvPr>
              <p:cNvSpPr>
                <a:spLocks noChangeAspect="1" noChangeArrowheads="1"/>
              </p:cNvSpPr>
              <p:nvPr/>
            </p:nvSpPr>
            <p:spPr bwMode="auto">
              <a:xfrm>
                <a:off x="13715838" y="4869643"/>
                <a:ext cx="1616410" cy="1606557"/>
              </a:xfrm>
              <a:custGeom>
                <a:avLst/>
                <a:gdLst>
                  <a:gd name="T0" fmla="*/ 757768 w 286977"/>
                  <a:gd name="T1" fmla="*/ 831883 h 285393"/>
                  <a:gd name="T2" fmla="*/ 741955 w 286977"/>
                  <a:gd name="T3" fmla="*/ 946958 h 285393"/>
                  <a:gd name="T4" fmla="*/ 727364 w 286977"/>
                  <a:gd name="T5" fmla="*/ 831883 h 285393"/>
                  <a:gd name="T6" fmla="*/ 208926 w 286977"/>
                  <a:gd name="T7" fmla="*/ 816462 h 285393"/>
                  <a:gd name="T8" fmla="*/ 225380 w 286977"/>
                  <a:gd name="T9" fmla="*/ 932725 h 285393"/>
                  <a:gd name="T10" fmla="*/ 195017 w 286977"/>
                  <a:gd name="T11" fmla="*/ 932725 h 285393"/>
                  <a:gd name="T12" fmla="*/ 208926 w 286977"/>
                  <a:gd name="T13" fmla="*/ 816462 h 285393"/>
                  <a:gd name="T14" fmla="*/ 499776 w 286977"/>
                  <a:gd name="T15" fmla="*/ 640445 h 285393"/>
                  <a:gd name="T16" fmla="*/ 661571 w 286977"/>
                  <a:gd name="T17" fmla="*/ 602279 h 285393"/>
                  <a:gd name="T18" fmla="*/ 341572 w 286977"/>
                  <a:gd name="T19" fmla="*/ 567692 h 285393"/>
                  <a:gd name="T20" fmla="*/ 366735 w 286977"/>
                  <a:gd name="T21" fmla="*/ 716777 h 285393"/>
                  <a:gd name="T22" fmla="*/ 341572 w 286977"/>
                  <a:gd name="T23" fmla="*/ 567692 h 285393"/>
                  <a:gd name="T24" fmla="*/ 366735 w 286977"/>
                  <a:gd name="T25" fmla="*/ 522372 h 285393"/>
                  <a:gd name="T26" fmla="*/ 475804 w 286977"/>
                  <a:gd name="T27" fmla="*/ 621363 h 285393"/>
                  <a:gd name="T28" fmla="*/ 584866 w 286977"/>
                  <a:gd name="T29" fmla="*/ 522372 h 285393"/>
                  <a:gd name="T30" fmla="*/ 475804 w 286977"/>
                  <a:gd name="T31" fmla="*/ 517601 h 285393"/>
                  <a:gd name="T32" fmla="*/ 552509 w 286977"/>
                  <a:gd name="T33" fmla="*/ 127606 h 285393"/>
                  <a:gd name="T34" fmla="*/ 542918 w 286977"/>
                  <a:gd name="T35" fmla="*/ 174126 h 285393"/>
                  <a:gd name="T36" fmla="*/ 287636 w 286977"/>
                  <a:gd name="T37" fmla="*/ 147888 h 285393"/>
                  <a:gd name="T38" fmla="*/ 475804 w 286977"/>
                  <a:gd name="T39" fmla="*/ 488979 h 285393"/>
                  <a:gd name="T40" fmla="*/ 655578 w 286977"/>
                  <a:gd name="T41" fmla="*/ 128811 h 285393"/>
                  <a:gd name="T42" fmla="*/ 593259 w 286977"/>
                  <a:gd name="T43" fmla="*/ 152661 h 285393"/>
                  <a:gd name="T44" fmla="*/ 475804 w 286977"/>
                  <a:gd name="T45" fmla="*/ 29810 h 285393"/>
                  <a:gd name="T46" fmla="*/ 523743 w 286977"/>
                  <a:gd name="T47" fmla="*/ 149074 h 285393"/>
                  <a:gd name="T48" fmla="*/ 530935 w 286977"/>
                  <a:gd name="T49" fmla="*/ 89448 h 285393"/>
                  <a:gd name="T50" fmla="*/ 602845 w 286977"/>
                  <a:gd name="T51" fmla="*/ 124035 h 285393"/>
                  <a:gd name="T52" fmla="*/ 475804 w 286977"/>
                  <a:gd name="T53" fmla="*/ 29810 h 285393"/>
                  <a:gd name="T54" fmla="*/ 709510 w 286977"/>
                  <a:gd name="T55" fmla="*/ 238524 h 285393"/>
                  <a:gd name="T56" fmla="*/ 613626 w 286977"/>
                  <a:gd name="T57" fmla="*/ 514027 h 285393"/>
                  <a:gd name="T58" fmla="*/ 812586 w 286977"/>
                  <a:gd name="T59" fmla="*/ 601085 h 285393"/>
                  <a:gd name="T60" fmla="*/ 952803 w 286977"/>
                  <a:gd name="T61" fmla="*/ 932641 h 285393"/>
                  <a:gd name="T62" fmla="*/ 922847 w 286977"/>
                  <a:gd name="T63" fmla="*/ 932641 h 285393"/>
                  <a:gd name="T64" fmla="*/ 806591 w 286977"/>
                  <a:gd name="T65" fmla="*/ 629711 h 285393"/>
                  <a:gd name="T66" fmla="*/ 599252 w 286977"/>
                  <a:gd name="T67" fmla="*/ 745396 h 285393"/>
                  <a:gd name="T68" fmla="*/ 588464 w 286977"/>
                  <a:gd name="T69" fmla="*/ 751360 h 285393"/>
                  <a:gd name="T70" fmla="*/ 490183 w 286977"/>
                  <a:gd name="T71" fmla="*/ 670262 h 285393"/>
                  <a:gd name="T72" fmla="*/ 475804 w 286977"/>
                  <a:gd name="T73" fmla="*/ 946951 h 285393"/>
                  <a:gd name="T74" fmla="*/ 461417 w 286977"/>
                  <a:gd name="T75" fmla="*/ 670262 h 285393"/>
                  <a:gd name="T76" fmla="*/ 363146 w 286977"/>
                  <a:gd name="T77" fmla="*/ 751360 h 285393"/>
                  <a:gd name="T78" fmla="*/ 351158 w 286977"/>
                  <a:gd name="T79" fmla="*/ 745396 h 285393"/>
                  <a:gd name="T80" fmla="*/ 145017 w 286977"/>
                  <a:gd name="T81" fmla="*/ 629711 h 285393"/>
                  <a:gd name="T82" fmla="*/ 28764 w 286977"/>
                  <a:gd name="T83" fmla="*/ 932641 h 285393"/>
                  <a:gd name="T84" fmla="*/ 0 w 286977"/>
                  <a:gd name="T85" fmla="*/ 932641 h 285393"/>
                  <a:gd name="T86" fmla="*/ 140217 w 286977"/>
                  <a:gd name="T87" fmla="*/ 601085 h 285393"/>
                  <a:gd name="T88" fmla="*/ 337978 w 286977"/>
                  <a:gd name="T89" fmla="*/ 514027 h 285393"/>
                  <a:gd name="T90" fmla="*/ 243293 w 286977"/>
                  <a:gd name="T91" fmla="*/ 238524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12" name="Freeform 1048">
                <a:extLst>
                  <a:ext uri="{FF2B5EF4-FFF2-40B4-BE49-F238E27FC236}">
                    <a16:creationId xmlns:a16="http://schemas.microsoft.com/office/drawing/2014/main" id="{885EF1B3-30C9-4F73-81B5-DB219A2F7562}"/>
                  </a:ext>
                </a:extLst>
              </p:cNvPr>
              <p:cNvSpPr>
                <a:spLocks noChangeAspect="1" noChangeArrowheads="1"/>
              </p:cNvSpPr>
              <p:nvPr/>
            </p:nvSpPr>
            <p:spPr bwMode="auto">
              <a:xfrm>
                <a:off x="15674999" y="4802358"/>
                <a:ext cx="1576986" cy="1606555"/>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737572"/>
                  </a:solidFill>
                  <a:effectLst/>
                  <a:uLnTx/>
                  <a:uFillTx/>
                  <a:latin typeface="Lato Light" panose="020F0502020204030203" pitchFamily="34" charset="0"/>
                  <a:ea typeface="+mn-ea"/>
                  <a:cs typeface="+mn-cs"/>
                </a:endParaRPr>
              </a:p>
            </p:txBody>
          </p:sp>
        </p:grpSp>
        <p:grpSp>
          <p:nvGrpSpPr>
            <p:cNvPr id="6" name="Group 34">
              <a:extLst>
                <a:ext uri="{FF2B5EF4-FFF2-40B4-BE49-F238E27FC236}">
                  <a16:creationId xmlns:a16="http://schemas.microsoft.com/office/drawing/2014/main" id="{05FCD9C1-C5B8-4B9D-A97B-9804E4442715}"/>
                </a:ext>
              </a:extLst>
            </p:cNvPr>
            <p:cNvGrpSpPr/>
            <p:nvPr/>
          </p:nvGrpSpPr>
          <p:grpSpPr>
            <a:xfrm>
              <a:off x="13097482" y="2736478"/>
              <a:ext cx="5492020" cy="1492037"/>
              <a:chOff x="13097482" y="2736478"/>
              <a:chExt cx="5492020" cy="1492037"/>
            </a:xfrm>
          </p:grpSpPr>
          <p:sp>
            <p:nvSpPr>
              <p:cNvPr id="9" name="Rounded Rectangular Callout 31">
                <a:extLst>
                  <a:ext uri="{FF2B5EF4-FFF2-40B4-BE49-F238E27FC236}">
                    <a16:creationId xmlns:a16="http://schemas.microsoft.com/office/drawing/2014/main" id="{025FBE2D-A7CC-4D9C-A302-6405A98F04B4}"/>
                  </a:ext>
                </a:extLst>
              </p:cNvPr>
              <p:cNvSpPr/>
              <p:nvPr/>
            </p:nvSpPr>
            <p:spPr>
              <a:xfrm>
                <a:off x="16220142" y="2736478"/>
                <a:ext cx="2369360" cy="1492037"/>
              </a:xfrm>
              <a:prstGeom prst="wedgeRoundRectCallout">
                <a:avLst>
                  <a:gd name="adj1" fmla="val 8466"/>
                  <a:gd name="adj2" fmla="val 76244"/>
                  <a:gd name="adj3" fmla="val 16667"/>
                </a:avLst>
              </a:prstGeom>
              <a:solidFill>
                <a:srgbClr val="229DCE"/>
              </a:solidFill>
              <a:ln w="12700" cap="flat" cmpd="sng" algn="ctr">
                <a:noFill/>
                <a:prstDash val="solid"/>
                <a:miter lim="800000"/>
              </a:ln>
              <a:effectLst/>
            </p:spPr>
            <p:txBody>
              <a:bodyPr rtlCol="0"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0" name="Rounded Rectangular Callout 32">
                <a:extLst>
                  <a:ext uri="{FF2B5EF4-FFF2-40B4-BE49-F238E27FC236}">
                    <a16:creationId xmlns:a16="http://schemas.microsoft.com/office/drawing/2014/main" id="{C2FFFE89-BA18-4AF1-877A-6C65622ED6FA}"/>
                  </a:ext>
                </a:extLst>
              </p:cNvPr>
              <p:cNvSpPr/>
              <p:nvPr/>
            </p:nvSpPr>
            <p:spPr>
              <a:xfrm>
                <a:off x="13097482" y="2736478"/>
                <a:ext cx="2369360" cy="1492037"/>
              </a:xfrm>
              <a:prstGeom prst="wedgeRoundRectCallout">
                <a:avLst>
                  <a:gd name="adj1" fmla="val -8901"/>
                  <a:gd name="adj2" fmla="val 77776"/>
                  <a:gd name="adj3" fmla="val 16667"/>
                </a:avLst>
              </a:prstGeom>
              <a:solidFill>
                <a:srgbClr val="37A7B6"/>
              </a:solidFill>
              <a:ln w="12700" cap="flat" cmpd="sng" algn="ctr">
                <a:noFill/>
                <a:prstDash val="solid"/>
                <a:miter lim="800000"/>
              </a:ln>
              <a:effectLst/>
            </p:spPr>
            <p:txBody>
              <a:bodyPr rtlCol="0"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sp>
          <p:nvSpPr>
            <p:cNvPr id="7" name="TextBox 37">
              <a:extLst>
                <a:ext uri="{FF2B5EF4-FFF2-40B4-BE49-F238E27FC236}">
                  <a16:creationId xmlns:a16="http://schemas.microsoft.com/office/drawing/2014/main" id="{DBD6F5DF-0F05-4488-9FC9-61B7D090C95E}"/>
                </a:ext>
              </a:extLst>
            </p:cNvPr>
            <p:cNvSpPr txBox="1"/>
            <p:nvPr/>
          </p:nvSpPr>
          <p:spPr>
            <a:xfrm>
              <a:off x="16234116" y="2900462"/>
              <a:ext cx="2341422" cy="1139750"/>
            </a:xfrm>
            <a:prstGeom prst="rect">
              <a:avLst/>
            </a:prstGeom>
            <a:noFill/>
          </p:spPr>
          <p:txBody>
            <a:bodyPr wrap="none" rtlCol="0" anchor="t" anchorCtr="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rPr>
                <a:t>%50,3</a:t>
              </a:r>
              <a:endParaRPr kumimoji="0" lang="en-US"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endParaRPr>
            </a:p>
          </p:txBody>
        </p:sp>
        <p:sp>
          <p:nvSpPr>
            <p:cNvPr id="8" name="TextBox 38">
              <a:extLst>
                <a:ext uri="{FF2B5EF4-FFF2-40B4-BE49-F238E27FC236}">
                  <a16:creationId xmlns:a16="http://schemas.microsoft.com/office/drawing/2014/main" id="{DADDC164-3469-4DB5-9EDE-0945C2DC5024}"/>
                </a:ext>
              </a:extLst>
            </p:cNvPr>
            <p:cNvSpPr txBox="1"/>
            <p:nvPr/>
          </p:nvSpPr>
          <p:spPr>
            <a:xfrm>
              <a:off x="13136805" y="2900464"/>
              <a:ext cx="2341422" cy="1139750"/>
            </a:xfrm>
            <a:prstGeom prst="rect">
              <a:avLst/>
            </a:prstGeom>
            <a:noFill/>
          </p:spPr>
          <p:txBody>
            <a:bodyPr wrap="none" rtlCol="0" anchor="t" anchorCtr="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rPr>
                <a:t>%49,7</a:t>
              </a:r>
              <a:endParaRPr kumimoji="0" lang="en-US" sz="3200" b="0" i="0" u="none" strike="noStrike" kern="0" cap="none" spc="0" normalizeH="0" baseline="0" noProof="0" dirty="0">
                <a:ln>
                  <a:noFill/>
                </a:ln>
                <a:solidFill>
                  <a:srgbClr val="FFFFFF"/>
                </a:solidFill>
                <a:effectLst/>
                <a:uLnTx/>
                <a:uFillTx/>
                <a:latin typeface="Poppins" pitchFamily="2" charset="77"/>
                <a:ea typeface="Lato Light" panose="020F0502020204030203" pitchFamily="34" charset="0"/>
                <a:cs typeface="Poppins" pitchFamily="2" charset="77"/>
              </a:endParaRPr>
            </a:p>
          </p:txBody>
        </p:sp>
      </p:grpSp>
      <p:graphicFrame>
        <p:nvGraphicFramePr>
          <p:cNvPr id="13" name="Chart 306">
            <a:extLst>
              <a:ext uri="{FF2B5EF4-FFF2-40B4-BE49-F238E27FC236}">
                <a16:creationId xmlns:a16="http://schemas.microsoft.com/office/drawing/2014/main" id="{9AC3B4A6-C1B8-4DFB-9603-612EE4ECD6BC}"/>
              </a:ext>
            </a:extLst>
          </p:cNvPr>
          <p:cNvGraphicFramePr/>
          <p:nvPr>
            <p:extLst>
              <p:ext uri="{D42A27DB-BD31-4B8C-83A1-F6EECF244321}">
                <p14:modId xmlns:p14="http://schemas.microsoft.com/office/powerpoint/2010/main" val="712890096"/>
              </p:ext>
            </p:extLst>
          </p:nvPr>
        </p:nvGraphicFramePr>
        <p:xfrm>
          <a:off x="4295800" y="2520276"/>
          <a:ext cx="4834693" cy="2264998"/>
        </p:xfrm>
        <a:graphic>
          <a:graphicData uri="http://schemas.openxmlformats.org/drawingml/2006/chart">
            <c:chart xmlns:c="http://schemas.openxmlformats.org/drawingml/2006/chart" xmlns:r="http://schemas.openxmlformats.org/officeDocument/2006/relationships" r:id="rId2"/>
          </a:graphicData>
        </a:graphic>
      </p:graphicFrame>
      <p:sp>
        <p:nvSpPr>
          <p:cNvPr id="14" name="Metin kutusu 23">
            <a:extLst>
              <a:ext uri="{FF2B5EF4-FFF2-40B4-BE49-F238E27FC236}">
                <a16:creationId xmlns:a16="http://schemas.microsoft.com/office/drawing/2014/main" id="{9C9C5B6A-A081-45C0-AB13-06551ABE2E9B}"/>
              </a:ext>
            </a:extLst>
          </p:cNvPr>
          <p:cNvSpPr txBox="1"/>
          <p:nvPr/>
        </p:nvSpPr>
        <p:spPr>
          <a:xfrm>
            <a:off x="4095820" y="2240761"/>
            <a:ext cx="3409769" cy="276999"/>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effectLst/>
                <a:uLnTx/>
                <a:uFillTx/>
                <a:latin typeface="Verdana"/>
                <a:ea typeface="+mn-ea"/>
                <a:cs typeface="+mn-cs"/>
              </a:rPr>
              <a:t>Average</a:t>
            </a:r>
            <a:r>
              <a:rPr kumimoji="0" lang="tr-TR" sz="1200" b="1" i="0" u="none" strike="noStrike" kern="1200" cap="none" spc="0" normalizeH="0" baseline="0" noProof="0" dirty="0">
                <a:ln>
                  <a:noFill/>
                </a:ln>
                <a:effectLst/>
                <a:uLnTx/>
                <a:uFillTx/>
                <a:latin typeface="Verdana"/>
                <a:ea typeface="+mn-ea"/>
                <a:cs typeface="+mn-cs"/>
              </a:rPr>
              <a:t>	                </a:t>
            </a:r>
            <a:r>
              <a:rPr lang="tr-TR" sz="1200" b="1" dirty="0">
                <a:latin typeface="Verdana"/>
              </a:rPr>
              <a:t>38,7</a:t>
            </a:r>
            <a:endParaRPr kumimoji="0" lang="tr-TR" sz="1200" b="1" i="0" u="none" strike="noStrike" kern="1200" cap="none" spc="0" normalizeH="0" baseline="0" noProof="0" dirty="0">
              <a:ln>
                <a:noFill/>
              </a:ln>
              <a:effectLst/>
              <a:uLnTx/>
              <a:uFillTx/>
              <a:latin typeface="Verdana"/>
            </a:endParaRPr>
          </a:p>
        </p:txBody>
      </p:sp>
      <p:sp>
        <p:nvSpPr>
          <p:cNvPr id="20" name="Text Box 3">
            <a:extLst>
              <a:ext uri="{FF2B5EF4-FFF2-40B4-BE49-F238E27FC236}">
                <a16:creationId xmlns:a16="http://schemas.microsoft.com/office/drawing/2014/main" id="{F783462C-F502-445C-935F-1859F885D7FF}"/>
              </a:ext>
            </a:extLst>
          </p:cNvPr>
          <p:cNvSpPr txBox="1">
            <a:spLocks noChangeArrowheads="1"/>
          </p:cNvSpPr>
          <p:nvPr/>
        </p:nvSpPr>
        <p:spPr bwMode="auto">
          <a:xfrm>
            <a:off x="4295800" y="1429085"/>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latin typeface="Verdana"/>
              </a:rPr>
              <a:t>Age</a:t>
            </a:r>
            <a:endParaRPr kumimoji="0" lang="tr-TR" b="1" i="0" u="none" strike="noStrike" kern="1200" cap="none" spc="0" normalizeH="0" baseline="0" noProof="0" dirty="0">
              <a:ln>
                <a:noFill/>
              </a:ln>
              <a:effectLst/>
              <a:uLnTx/>
              <a:uFillTx/>
              <a:latin typeface="Verdana"/>
              <a:ea typeface="+mn-ea"/>
              <a:cs typeface="+mn-cs"/>
            </a:endParaRPr>
          </a:p>
        </p:txBody>
      </p:sp>
      <p:sp>
        <p:nvSpPr>
          <p:cNvPr id="24" name="Text Box 3">
            <a:extLst>
              <a:ext uri="{FF2B5EF4-FFF2-40B4-BE49-F238E27FC236}">
                <a16:creationId xmlns:a16="http://schemas.microsoft.com/office/drawing/2014/main" id="{F783462C-F502-445C-935F-1859F885D7FF}"/>
              </a:ext>
            </a:extLst>
          </p:cNvPr>
          <p:cNvSpPr txBox="1">
            <a:spLocks noChangeArrowheads="1"/>
          </p:cNvSpPr>
          <p:nvPr/>
        </p:nvSpPr>
        <p:spPr bwMode="auto">
          <a:xfrm>
            <a:off x="407368" y="1431569"/>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effectLst/>
                <a:uLnTx/>
                <a:uFillTx/>
                <a:latin typeface="Verdana"/>
                <a:ea typeface="+mn-ea"/>
                <a:cs typeface="+mn-cs"/>
              </a:rPr>
              <a:t>Gender</a:t>
            </a:r>
          </a:p>
        </p:txBody>
      </p:sp>
      <p:sp>
        <p:nvSpPr>
          <p:cNvPr id="26" name="Text Box 4"/>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
        <p:nvSpPr>
          <p:cNvPr id="27" name="Text Box 3">
            <a:extLst>
              <a:ext uri="{FF2B5EF4-FFF2-40B4-BE49-F238E27FC236}">
                <a16:creationId xmlns:a16="http://schemas.microsoft.com/office/drawing/2014/main" id="{5C635BD0-66B2-4F80-8C0B-40A111343754}"/>
              </a:ext>
            </a:extLst>
          </p:cNvPr>
          <p:cNvSpPr txBox="1">
            <a:spLocks noChangeArrowheads="1"/>
          </p:cNvSpPr>
          <p:nvPr/>
        </p:nvSpPr>
        <p:spPr bwMode="auto">
          <a:xfrm>
            <a:off x="8616280" y="1428497"/>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effectLst/>
                <a:uLnTx/>
                <a:uFillTx/>
                <a:latin typeface="Verdana"/>
                <a:ea typeface="+mn-ea"/>
                <a:cs typeface="+mn-cs"/>
              </a:rPr>
              <a:t>Marital Status</a:t>
            </a:r>
          </a:p>
        </p:txBody>
      </p:sp>
      <p:graphicFrame>
        <p:nvGraphicFramePr>
          <p:cNvPr id="28" name="Chart 16">
            <a:extLst>
              <a:ext uri="{FF2B5EF4-FFF2-40B4-BE49-F238E27FC236}">
                <a16:creationId xmlns:a16="http://schemas.microsoft.com/office/drawing/2014/main" id="{E87EE4E5-9BA0-4F6F-81EC-30334A9C7101}"/>
              </a:ext>
            </a:extLst>
          </p:cNvPr>
          <p:cNvGraphicFramePr/>
          <p:nvPr>
            <p:extLst>
              <p:ext uri="{D42A27DB-BD31-4B8C-83A1-F6EECF244321}">
                <p14:modId xmlns:p14="http://schemas.microsoft.com/office/powerpoint/2010/main" val="576116250"/>
              </p:ext>
            </p:extLst>
          </p:nvPr>
        </p:nvGraphicFramePr>
        <p:xfrm>
          <a:off x="8007712" y="2151436"/>
          <a:ext cx="3884861" cy="2294026"/>
        </p:xfrm>
        <a:graphic>
          <a:graphicData uri="http://schemas.openxmlformats.org/drawingml/2006/chart">
            <c:chart xmlns:c="http://schemas.openxmlformats.org/drawingml/2006/chart" xmlns:r="http://schemas.openxmlformats.org/officeDocument/2006/relationships" r:id="rId3"/>
          </a:graphicData>
        </a:graphic>
      </p:graphicFrame>
      <p:sp>
        <p:nvSpPr>
          <p:cNvPr id="19" name="Metin kutusu 18">
            <a:extLst>
              <a:ext uri="{FF2B5EF4-FFF2-40B4-BE49-F238E27FC236}">
                <a16:creationId xmlns:a16="http://schemas.microsoft.com/office/drawing/2014/main" id="{324ECE7E-5B56-094B-975F-70F9CCB13CFB}"/>
              </a:ext>
            </a:extLst>
          </p:cNvPr>
          <p:cNvSpPr txBox="1"/>
          <p:nvPr/>
        </p:nvSpPr>
        <p:spPr>
          <a:xfrm>
            <a:off x="10114658" y="426120"/>
            <a:ext cx="1897020" cy="369332"/>
          </a:xfrm>
          <a:prstGeom prst="rect">
            <a:avLst/>
          </a:prstGeom>
          <a:noFill/>
        </p:spPr>
        <p:txBody>
          <a:bodyPr wrap="square" rtlCol="0">
            <a:spAutoFit/>
          </a:bodyPr>
          <a:lstStyle/>
          <a:p>
            <a:r>
              <a:rPr lang="en-US" b="1" dirty="0">
                <a:solidFill>
                  <a:srgbClr val="4472C4"/>
                </a:solidFill>
              </a:rPr>
              <a:t>Demography</a:t>
            </a:r>
            <a:r>
              <a:rPr lang="en-US" dirty="0"/>
              <a:t> </a:t>
            </a:r>
            <a:r>
              <a:rPr lang="en-US" dirty="0">
                <a:solidFill>
                  <a:srgbClr val="FF0000"/>
                </a:solidFill>
              </a:rPr>
              <a:t>(1)</a:t>
            </a:r>
          </a:p>
        </p:txBody>
      </p:sp>
    </p:spTree>
    <p:extLst>
      <p:ext uri="{BB962C8B-B14F-4D97-AF65-F5344CB8AC3E}">
        <p14:creationId xmlns:p14="http://schemas.microsoft.com/office/powerpoint/2010/main" val="413446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C4951A8A-60AA-41E6-9738-8F2CAFD563C7}"/>
              </a:ext>
            </a:extLst>
          </p:cNvPr>
          <p:cNvSpPr txBox="1">
            <a:spLocks noChangeArrowheads="1"/>
          </p:cNvSpPr>
          <p:nvPr/>
        </p:nvSpPr>
        <p:spPr bwMode="auto">
          <a:xfrm>
            <a:off x="1354426" y="1832761"/>
            <a:ext cx="3009811"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fontAlgn="auto">
              <a:spcBef>
                <a:spcPts val="0"/>
              </a:spcBef>
              <a:spcAft>
                <a:spcPts val="0"/>
              </a:spcAft>
              <a:defRPr/>
            </a:pPr>
            <a:r>
              <a:rPr lang="en-US" b="1" dirty="0">
                <a:latin typeface="Verdana"/>
              </a:rPr>
              <a:t>Household Size</a:t>
            </a:r>
          </a:p>
        </p:txBody>
      </p:sp>
      <p:graphicFrame>
        <p:nvGraphicFramePr>
          <p:cNvPr id="6" name="Chart 306">
            <a:extLst>
              <a:ext uri="{FF2B5EF4-FFF2-40B4-BE49-F238E27FC236}">
                <a16:creationId xmlns:a16="http://schemas.microsoft.com/office/drawing/2014/main" id="{3E650696-A33B-4F10-ACA6-C9AACC2A6E1C}"/>
              </a:ext>
            </a:extLst>
          </p:cNvPr>
          <p:cNvGraphicFramePr/>
          <p:nvPr>
            <p:extLst>
              <p:ext uri="{D42A27DB-BD31-4B8C-83A1-F6EECF244321}">
                <p14:modId xmlns:p14="http://schemas.microsoft.com/office/powerpoint/2010/main" val="3599977324"/>
              </p:ext>
            </p:extLst>
          </p:nvPr>
        </p:nvGraphicFramePr>
        <p:xfrm>
          <a:off x="1682455" y="3048489"/>
          <a:ext cx="4834693" cy="2468443"/>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23">
            <a:extLst>
              <a:ext uri="{FF2B5EF4-FFF2-40B4-BE49-F238E27FC236}">
                <a16:creationId xmlns:a16="http://schemas.microsoft.com/office/drawing/2014/main" id="{F597D3C6-007A-4AA5-8A24-9563A8F36D13}"/>
              </a:ext>
            </a:extLst>
          </p:cNvPr>
          <p:cNvSpPr txBox="1"/>
          <p:nvPr/>
        </p:nvSpPr>
        <p:spPr>
          <a:xfrm>
            <a:off x="1457938" y="2771490"/>
            <a:ext cx="3409769" cy="276999"/>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effectLst/>
                <a:uLnTx/>
                <a:uFillTx/>
                <a:latin typeface="Verdana"/>
                <a:ea typeface="+mn-ea"/>
                <a:cs typeface="+mn-cs"/>
              </a:rPr>
              <a:t>Average		3,1	</a:t>
            </a:r>
          </a:p>
        </p:txBody>
      </p:sp>
      <p:sp>
        <p:nvSpPr>
          <p:cNvPr id="8" name="Text Box 3">
            <a:extLst>
              <a:ext uri="{FF2B5EF4-FFF2-40B4-BE49-F238E27FC236}">
                <a16:creationId xmlns:a16="http://schemas.microsoft.com/office/drawing/2014/main" id="{145DE73A-DCB6-4563-BD63-16666BB8A336}"/>
              </a:ext>
            </a:extLst>
          </p:cNvPr>
          <p:cNvSpPr txBox="1">
            <a:spLocks noChangeArrowheads="1"/>
          </p:cNvSpPr>
          <p:nvPr/>
        </p:nvSpPr>
        <p:spPr bwMode="auto">
          <a:xfrm>
            <a:off x="6671615" y="1832761"/>
            <a:ext cx="4060698" cy="369332"/>
          </a:xfrm>
          <a:prstGeom prst="rect">
            <a:avLst/>
          </a:prstGeom>
          <a:noFill/>
          <a:ln w="9525">
            <a:noFill/>
            <a:miter lim="800000"/>
            <a:headEnd/>
            <a:tailEnd/>
          </a:ln>
        </p:spPr>
        <p:txBody>
          <a:bodyPr wrap="square">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fontAlgn="auto">
              <a:spcBef>
                <a:spcPts val="0"/>
              </a:spcBef>
              <a:spcAft>
                <a:spcPts val="0"/>
              </a:spcAft>
              <a:defRPr/>
            </a:pPr>
            <a:r>
              <a:rPr lang="en-US" b="1" dirty="0">
                <a:latin typeface="Verdana"/>
              </a:rPr>
              <a:t>Monthly Household Income</a:t>
            </a:r>
          </a:p>
        </p:txBody>
      </p:sp>
      <p:graphicFrame>
        <p:nvGraphicFramePr>
          <p:cNvPr id="9" name="Chart 306">
            <a:extLst>
              <a:ext uri="{FF2B5EF4-FFF2-40B4-BE49-F238E27FC236}">
                <a16:creationId xmlns:a16="http://schemas.microsoft.com/office/drawing/2014/main" id="{C36B44FC-08C5-484C-AE4A-D84BB2479E19}"/>
              </a:ext>
            </a:extLst>
          </p:cNvPr>
          <p:cNvGraphicFramePr/>
          <p:nvPr>
            <p:extLst>
              <p:ext uri="{D42A27DB-BD31-4B8C-83A1-F6EECF244321}">
                <p14:modId xmlns:p14="http://schemas.microsoft.com/office/powerpoint/2010/main" val="2082456546"/>
              </p:ext>
            </p:extLst>
          </p:nvPr>
        </p:nvGraphicFramePr>
        <p:xfrm>
          <a:off x="6763013" y="3048489"/>
          <a:ext cx="4834693" cy="2468443"/>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23">
            <a:extLst>
              <a:ext uri="{FF2B5EF4-FFF2-40B4-BE49-F238E27FC236}">
                <a16:creationId xmlns:a16="http://schemas.microsoft.com/office/drawing/2014/main" id="{0FAE585E-E94A-427F-8E6C-C5BE2196D898}"/>
              </a:ext>
            </a:extLst>
          </p:cNvPr>
          <p:cNvSpPr txBox="1"/>
          <p:nvPr/>
        </p:nvSpPr>
        <p:spPr>
          <a:xfrm>
            <a:off x="6659858" y="2771489"/>
            <a:ext cx="3409769" cy="276999"/>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dirty="0">
                <a:ln>
                  <a:noFill/>
                </a:ln>
                <a:effectLst/>
                <a:uLnTx/>
                <a:uFillTx/>
                <a:latin typeface="Verdana"/>
                <a:ea typeface="+mn-ea"/>
                <a:cs typeface="+mn-cs"/>
              </a:rPr>
              <a:t>Average               4.472,9</a:t>
            </a:r>
          </a:p>
        </p:txBody>
      </p:sp>
      <p:sp>
        <p:nvSpPr>
          <p:cNvPr id="12" name="Metin kutusu 11">
            <a:extLst>
              <a:ext uri="{FF2B5EF4-FFF2-40B4-BE49-F238E27FC236}">
                <a16:creationId xmlns:a16="http://schemas.microsoft.com/office/drawing/2014/main" id="{324ECE7E-5B56-094B-975F-70F9CCB13CFB}"/>
              </a:ext>
            </a:extLst>
          </p:cNvPr>
          <p:cNvSpPr txBox="1"/>
          <p:nvPr/>
        </p:nvSpPr>
        <p:spPr>
          <a:xfrm>
            <a:off x="10114658" y="426120"/>
            <a:ext cx="1897020" cy="369332"/>
          </a:xfrm>
          <a:prstGeom prst="rect">
            <a:avLst/>
          </a:prstGeom>
          <a:noFill/>
        </p:spPr>
        <p:txBody>
          <a:bodyPr wrap="square" rtlCol="0">
            <a:spAutoFit/>
          </a:bodyPr>
          <a:lstStyle/>
          <a:p>
            <a:r>
              <a:rPr lang="en-US" b="1" dirty="0">
                <a:solidFill>
                  <a:srgbClr val="4472C4"/>
                </a:solidFill>
              </a:rPr>
              <a:t>Demography</a:t>
            </a:r>
            <a:r>
              <a:rPr lang="en-US" dirty="0"/>
              <a:t> </a:t>
            </a:r>
            <a:r>
              <a:rPr lang="en-US" dirty="0">
                <a:solidFill>
                  <a:srgbClr val="FF0000"/>
                </a:solidFill>
              </a:rPr>
              <a:t>(</a:t>
            </a:r>
            <a:r>
              <a:rPr lang="tr-TR" dirty="0">
                <a:solidFill>
                  <a:srgbClr val="FF0000"/>
                </a:solidFill>
              </a:rPr>
              <a:t>2</a:t>
            </a:r>
            <a:r>
              <a:rPr lang="en-US" dirty="0">
                <a:solidFill>
                  <a:srgbClr val="FF0000"/>
                </a:solidFill>
              </a:rPr>
              <a:t>)</a:t>
            </a:r>
          </a:p>
        </p:txBody>
      </p:sp>
      <p:sp>
        <p:nvSpPr>
          <p:cNvPr id="13" name="Text Box 4">
            <a:extLst>
              <a:ext uri="{FF2B5EF4-FFF2-40B4-BE49-F238E27FC236}">
                <a16:creationId xmlns:a16="http://schemas.microsoft.com/office/drawing/2014/main" id="{76D93992-7355-1449-B15E-F7016A91B83B}"/>
              </a:ext>
            </a:extLst>
          </p:cNvPr>
          <p:cNvSpPr txBox="1">
            <a:spLocks noChangeArrowheads="1"/>
          </p:cNvSpPr>
          <p:nvPr/>
        </p:nvSpPr>
        <p:spPr bwMode="auto">
          <a:xfrm>
            <a:off x="5717320" y="6395480"/>
            <a:ext cx="741363" cy="20002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 b="0" i="0" u="none" strike="noStrike" kern="1200" cap="none" spc="0" normalizeH="0" baseline="0" noProof="0" dirty="0">
                <a:ln>
                  <a:noFill/>
                </a:ln>
                <a:solidFill>
                  <a:srgbClr val="FFFFFF">
                    <a:lumMod val="50000"/>
                  </a:srgbClr>
                </a:solidFill>
                <a:effectLst/>
                <a:uLnTx/>
                <a:uFillTx/>
                <a:latin typeface="Verdana" pitchFamily="34" charset="0"/>
                <a:ea typeface="+mn-ea"/>
                <a:cs typeface="+mn-cs"/>
              </a:rPr>
              <a:t>Base: 1500</a:t>
            </a:r>
          </a:p>
        </p:txBody>
      </p:sp>
    </p:spTree>
    <p:extLst>
      <p:ext uri="{BB962C8B-B14F-4D97-AF65-F5344CB8AC3E}">
        <p14:creationId xmlns:p14="http://schemas.microsoft.com/office/powerpoint/2010/main" val="1028115506"/>
      </p:ext>
    </p:extLst>
  </p:cSld>
  <p:clrMapOvr>
    <a:masterClrMapping/>
  </p:clrMapOvr>
</p:sld>
</file>

<file path=ppt/theme/theme1.xml><?xml version="1.0" encoding="utf-8"?>
<a:theme xmlns:a="http://schemas.openxmlformats.org/drawingml/2006/main" name="3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lmany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nya" id="{15B9D6DF-D105-4880-965F-BF72E7B0CB33}" vid="{9E51C5B5-280B-4156-9B6E-57561BE9F107}"/>
    </a:ext>
  </a:extLst>
</a:theme>
</file>

<file path=ppt/theme/theme1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Almany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nya" id="{15B9D6DF-D105-4880-965F-BF72E7B0CB33}" vid="{9E51C5B5-280B-4156-9B6E-57561BE9F107}"/>
    </a:ext>
  </a:extLst>
</a:theme>
</file>

<file path=ppt/theme/theme15.xml><?xml version="1.0" encoding="utf-8"?>
<a:theme xmlns:a="http://schemas.openxmlformats.org/drawingml/2006/main" name="2_Almany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nya" id="{15B9D6DF-D105-4880-965F-BF72E7B0CB33}" vid="{9E51C5B5-280B-4156-9B6E-57561BE9F107}"/>
    </a:ext>
  </a:extLst>
</a:theme>
</file>

<file path=ppt/theme/theme16.xml><?xml version="1.0" encoding="utf-8"?>
<a:theme xmlns:a="http://schemas.openxmlformats.org/drawingml/2006/main" name="Almanya.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nya.EN" id="{527A0B52-CB05-4509-8736-178C00E6709A}" vid="{46DA65B7-9367-478C-9FFD-BC945A5454B0}"/>
    </a:ext>
  </a:extLst>
</a:theme>
</file>

<file path=ppt/theme/theme17.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tr-TR" sz="1800" b="1" i="0" u="none" strike="noStrike" cap="none" normalizeH="0" baseline="0" smtClean="0">
            <a:ln>
              <a:noFill/>
            </a:ln>
            <a:solidFill>
              <a:schemeClr val="tx1"/>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GPIA - Theme 01 - Light">
    <a:dk1>
      <a:srgbClr val="737572"/>
    </a:dk1>
    <a:lt1>
      <a:srgbClr val="FFFFFF"/>
    </a:lt1>
    <a:dk2>
      <a:srgbClr val="445469"/>
    </a:dk2>
    <a:lt2>
      <a:srgbClr val="FFFFFF"/>
    </a:lt2>
    <a:accent1>
      <a:srgbClr val="229DCE"/>
    </a:accent1>
    <a:accent2>
      <a:srgbClr val="37A7B6"/>
    </a:accent2>
    <a:accent3>
      <a:srgbClr val="63C08A"/>
    </a:accent3>
    <a:accent4>
      <a:srgbClr val="8ED75E"/>
    </a:accent4>
    <a:accent5>
      <a:srgbClr val="A5E348"/>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87175</TotalTime>
  <Words>3838</Words>
  <Application>Microsoft Macintosh PowerPoint</Application>
  <PresentationFormat>Widescreen</PresentationFormat>
  <Paragraphs>996</Paragraphs>
  <Slides>71</Slides>
  <Notes>38</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71</vt:i4>
      </vt:variant>
    </vt:vector>
  </HeadingPairs>
  <TitlesOfParts>
    <vt:vector size="95" baseType="lpstr">
      <vt:lpstr>Arial</vt:lpstr>
      <vt:lpstr>Calibri</vt:lpstr>
      <vt:lpstr>Calibri Light</vt:lpstr>
      <vt:lpstr>Lato Light</vt:lpstr>
      <vt:lpstr>Poppins</vt:lpstr>
      <vt:lpstr>Verdana</vt:lpstr>
      <vt:lpstr>Wingdings</vt:lpstr>
      <vt:lpstr>38_Default Design</vt:lpstr>
      <vt:lpstr>20_Custom Design</vt:lpstr>
      <vt:lpstr>21_Custom Design</vt:lpstr>
      <vt:lpstr>22_Custom Design</vt:lpstr>
      <vt:lpstr>11_Custom Design</vt:lpstr>
      <vt:lpstr>12_Custom Design</vt:lpstr>
      <vt:lpstr>27_Custom Design</vt:lpstr>
      <vt:lpstr>28_Custom Design</vt:lpstr>
      <vt:lpstr>14_Custom Design</vt:lpstr>
      <vt:lpstr>13_Custom Design</vt:lpstr>
      <vt:lpstr>15_Custom Design</vt:lpstr>
      <vt:lpstr>Almanya</vt:lpstr>
      <vt:lpstr>Özel Tasarım</vt:lpstr>
      <vt:lpstr>1_Almanya</vt:lpstr>
      <vt:lpstr>2_Almanya</vt:lpstr>
      <vt:lpstr>Almanya.EN</vt:lpstr>
      <vt:lpstr>2_Özel Tasarım</vt:lpstr>
      <vt:lpstr>PowerPoint Presentation</vt:lpstr>
      <vt:lpstr>PowerPoint Presentation</vt:lpstr>
      <vt:lpstr>PowerPoint Presentation</vt:lpstr>
      <vt:lpstr>PowerPoint Presentation</vt:lpstr>
      <vt:lpstr>PowerPoint Presentation</vt:lpstr>
      <vt:lpstr>PowerPoint Presentation</vt:lpstr>
      <vt:lpstr>Demography</vt:lpstr>
      <vt:lpstr>PowerPoint Presentation</vt:lpstr>
      <vt:lpstr>PowerPoint Presentation</vt:lpstr>
      <vt:lpstr>PowerPoint Presentation</vt:lpstr>
      <vt:lpstr>PowerPoint Presentation</vt:lpstr>
      <vt:lpstr>General Perception on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Perceptions on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Dimension and International Relations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Military Characteristics</vt:lpstr>
      <vt:lpstr>PowerPoint Presentation</vt:lpstr>
      <vt:lpstr>PowerPoint Presentation</vt:lpstr>
      <vt:lpstr>Economic Dimension</vt:lpstr>
      <vt:lpstr>PowerPoint Presentation</vt:lpstr>
      <vt:lpstr>PowerPoint Presentation</vt:lpstr>
      <vt:lpstr>PowerPoint Presentation</vt:lpstr>
      <vt:lpstr>PowerPoint Presentation</vt:lpstr>
      <vt:lpstr>PowerPoint Presentation</vt:lpstr>
      <vt:lpstr>PowerPoint Presentation</vt:lpstr>
      <vt:lpstr>Business Dimension</vt:lpstr>
      <vt:lpstr>PowerPoint Presentation</vt:lpstr>
      <vt:lpstr>PowerPoint Presentation</vt:lpstr>
      <vt:lpstr>PowerPoint Presentation</vt:lpstr>
      <vt:lpstr>Sociological Dimension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Civil Society Relations</vt:lpstr>
      <vt:lpstr>PowerPoint Presentation</vt:lpstr>
      <vt:lpstr>PowerPoint Presentation</vt:lpstr>
      <vt:lpstr>PowerPoint Presentation</vt:lpstr>
      <vt:lpstr>PowerPoint Presentation</vt:lpstr>
      <vt:lpstr>PowerPoint Presentation</vt:lpstr>
      <vt:lpstr>Summary Evaluations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r11</dc:creator>
  <cp:lastModifiedBy>Mustafa Aydın</cp:lastModifiedBy>
  <cp:revision>7724</cp:revision>
  <cp:lastPrinted>2021-02-23T09:52:26Z</cp:lastPrinted>
  <dcterms:created xsi:type="dcterms:W3CDTF">2012-01-19T15:34:52Z</dcterms:created>
  <dcterms:modified xsi:type="dcterms:W3CDTF">2022-04-25T10:32:46Z</dcterms:modified>
</cp:coreProperties>
</file>