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media/image8.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theme/themeOverride7.xml" ContentType="application/vnd.openxmlformats-officedocument.themeOverride+xml"/>
  <Override PartName="/ppt/charts/chart28.xml" ContentType="application/vnd.openxmlformats-officedocument.drawingml.chart+xml"/>
  <Override PartName="/ppt/theme/themeOverride8.xml" ContentType="application/vnd.openxmlformats-officedocument.themeOverride+xml"/>
  <Override PartName="/ppt/notesSlides/notesSlide11.xml" ContentType="application/vnd.openxmlformats-officedocument.presentationml.notesSlid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2.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3.xml" ContentType="application/vnd.openxmlformats-officedocument.presentationml.notesSlide+xml"/>
  <Override PartName="/ppt/charts/chart34.xml" ContentType="application/vnd.openxmlformats-officedocument.drawingml.chart+xml"/>
  <Override PartName="/ppt/theme/themeOverride10.xml" ContentType="application/vnd.openxmlformats-officedocument.themeOverrid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4.xml" ContentType="application/vnd.openxmlformats-officedocument.presentationml.notesSlid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5.xml" ContentType="application/vnd.openxmlformats-officedocument.presentationml.notesSlide+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3.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7.xml" ContentType="application/vnd.openxmlformats-officedocument.presentationml.notesSlid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6.xml" ContentType="application/vnd.openxmlformats-officedocument.drawingml.chart+xml"/>
  <Override PartName="/ppt/charts/chart4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8.xml" ContentType="application/vnd.openxmlformats-officedocument.presentationml.notesSlid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7.xml" ContentType="application/vnd.openxmlformats-officedocument.drawingml.chart+xml"/>
  <Override PartName="/ppt/theme/themeOverride12.xml" ContentType="application/vnd.openxmlformats-officedocument.themeOverride+xml"/>
  <Override PartName="/ppt/charts/chart68.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1.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2.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4.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75.xml" ContentType="application/vnd.openxmlformats-officedocument.drawingml.chart+xml"/>
  <Override PartName="/ppt/theme/themeOverride13.xml" ContentType="application/vnd.openxmlformats-officedocument.themeOverride+xml"/>
  <Override PartName="/ppt/charts/chart7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77.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8.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79.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80.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81.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19.xml" ContentType="application/vnd.openxmlformats-officedocument.presentationml.notesSlide+xml"/>
  <Override PartName="/ppt/charts/chart82.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83.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84.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20.xml" ContentType="application/vnd.openxmlformats-officedocument.presentationml.notesSlide+xml"/>
  <Override PartName="/ppt/charts/chart85.xml" ContentType="application/vnd.openxmlformats-officedocument.drawingml.chart+xml"/>
  <Override PartName="/ppt/theme/themeOverride14.xml" ContentType="application/vnd.openxmlformats-officedocument.themeOverride+xml"/>
  <Override PartName="/ppt/notesSlides/notesSlide21.xml" ContentType="application/vnd.openxmlformats-officedocument.presentationml.notesSlide+xml"/>
  <Override PartName="/ppt/charts/chart86.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87.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88.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02" r:id="rId1"/>
    <p:sldMasterId id="2147484975" r:id="rId2"/>
    <p:sldMasterId id="2147484978" r:id="rId3"/>
    <p:sldMasterId id="2147485764" r:id="rId4"/>
    <p:sldMasterId id="2147485780" r:id="rId5"/>
    <p:sldMasterId id="2147485787" r:id="rId6"/>
    <p:sldMasterId id="2147485905" r:id="rId7"/>
    <p:sldMasterId id="2147486017" r:id="rId8"/>
    <p:sldMasterId id="2147486020" r:id="rId9"/>
    <p:sldMasterId id="2147486088" r:id="rId10"/>
    <p:sldMasterId id="2147486092" r:id="rId11"/>
    <p:sldMasterId id="2147486104" r:id="rId12"/>
    <p:sldMasterId id="2147486119" r:id="rId13"/>
    <p:sldMasterId id="2147486133" r:id="rId14"/>
  </p:sldMasterIdLst>
  <p:notesMasterIdLst>
    <p:notesMasterId r:id="rId87"/>
  </p:notesMasterIdLst>
  <p:handoutMasterIdLst>
    <p:handoutMasterId r:id="rId88"/>
  </p:handoutMasterIdLst>
  <p:sldIdLst>
    <p:sldId id="582" r:id="rId15"/>
    <p:sldId id="5027" r:id="rId16"/>
    <p:sldId id="4918" r:id="rId17"/>
    <p:sldId id="5029" r:id="rId18"/>
    <p:sldId id="4698" r:id="rId19"/>
    <p:sldId id="4702" r:id="rId20"/>
    <p:sldId id="4701" r:id="rId21"/>
    <p:sldId id="4919" r:id="rId22"/>
    <p:sldId id="4920" r:id="rId23"/>
    <p:sldId id="5025" r:id="rId24"/>
    <p:sldId id="4921" r:id="rId25"/>
    <p:sldId id="5026" r:id="rId26"/>
    <p:sldId id="4535" r:id="rId27"/>
    <p:sldId id="4722" r:id="rId28"/>
    <p:sldId id="5020" r:id="rId29"/>
    <p:sldId id="5030" r:id="rId30"/>
    <p:sldId id="5040" r:id="rId31"/>
    <p:sldId id="4943" r:id="rId32"/>
    <p:sldId id="5031" r:id="rId33"/>
    <p:sldId id="4941" r:id="rId34"/>
    <p:sldId id="4942" r:id="rId35"/>
    <p:sldId id="5009" r:id="rId36"/>
    <p:sldId id="5010" r:id="rId37"/>
    <p:sldId id="5011" r:id="rId38"/>
    <p:sldId id="5034" r:id="rId39"/>
    <p:sldId id="5012" r:id="rId40"/>
    <p:sldId id="5013" r:id="rId41"/>
    <p:sldId id="5014" r:id="rId42"/>
    <p:sldId id="5041" r:id="rId43"/>
    <p:sldId id="5018" r:id="rId44"/>
    <p:sldId id="4953" r:id="rId45"/>
    <p:sldId id="4955" r:id="rId46"/>
    <p:sldId id="4956" r:id="rId47"/>
    <p:sldId id="4957" r:id="rId48"/>
    <p:sldId id="5032" r:id="rId49"/>
    <p:sldId id="4958" r:id="rId50"/>
    <p:sldId id="4959" r:id="rId51"/>
    <p:sldId id="5033" r:id="rId52"/>
    <p:sldId id="5002" r:id="rId53"/>
    <p:sldId id="5003" r:id="rId54"/>
    <p:sldId id="5035" r:id="rId55"/>
    <p:sldId id="4960" r:id="rId56"/>
    <p:sldId id="5019" r:id="rId57"/>
    <p:sldId id="5021" r:id="rId58"/>
    <p:sldId id="4963" r:id="rId59"/>
    <p:sldId id="4965" r:id="rId60"/>
    <p:sldId id="5036" r:id="rId61"/>
    <p:sldId id="4966" r:id="rId62"/>
    <p:sldId id="4972" r:id="rId63"/>
    <p:sldId id="4973" r:id="rId64"/>
    <p:sldId id="4981" r:id="rId65"/>
    <p:sldId id="5022" r:id="rId66"/>
    <p:sldId id="4983" r:id="rId67"/>
    <p:sldId id="5023" r:id="rId68"/>
    <p:sldId id="4996" r:id="rId69"/>
    <p:sldId id="4990" r:id="rId70"/>
    <p:sldId id="4991" r:id="rId71"/>
    <p:sldId id="4995" r:id="rId72"/>
    <p:sldId id="4992" r:id="rId73"/>
    <p:sldId id="5038" r:id="rId74"/>
    <p:sldId id="5037" r:id="rId75"/>
    <p:sldId id="4993" r:id="rId76"/>
    <p:sldId id="4994" r:id="rId77"/>
    <p:sldId id="4997" r:id="rId78"/>
    <p:sldId id="4998" r:id="rId79"/>
    <p:sldId id="4999" r:id="rId80"/>
    <p:sldId id="5039" r:id="rId81"/>
    <p:sldId id="5000" r:id="rId82"/>
    <p:sldId id="5001" r:id="rId83"/>
    <p:sldId id="4899" r:id="rId84"/>
    <p:sldId id="5024" r:id="rId85"/>
    <p:sldId id="5028" r:id="rId86"/>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252"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ur Arslan" initials="OA" lastIdx="1" clrIdx="0">
    <p:extLst>
      <p:ext uri="{19B8F6BF-5375-455C-9EA6-DF929625EA0E}">
        <p15:presenceInfo xmlns:p15="http://schemas.microsoft.com/office/powerpoint/2012/main" userId="S-1-5-21-3597289855-3987044316-4041695805-1210" providerId="AD"/>
      </p:ext>
    </p:extLst>
  </p:cmAuthor>
  <p:cmAuthor id="2" name="Çağatay Bakar" initials="ÇB" lastIdx="1" clrIdx="1">
    <p:extLst>
      <p:ext uri="{19B8F6BF-5375-455C-9EA6-DF929625EA0E}">
        <p15:presenceInfo xmlns:p15="http://schemas.microsoft.com/office/powerpoint/2012/main" userId="S::cagataybakar@akademetre.com::4da00911-966f-4e28-a690-14fbadebc44f" providerId="AD"/>
      </p:ext>
    </p:extLst>
  </p:cmAuthor>
  <p:cmAuthor id="3" name="Proje P16" initials="PP" lastIdx="1" clrIdx="2">
    <p:extLst>
      <p:ext uri="{19B8F6BF-5375-455C-9EA6-DF929625EA0E}">
        <p15:presenceInfo xmlns:p15="http://schemas.microsoft.com/office/powerpoint/2012/main" userId="S-1-5-21-3597289855-3987044316-4041695805-5570" providerId="AD"/>
      </p:ext>
    </p:extLst>
  </p:cmAuthor>
  <p:cmAuthor id="4" name="Aybike Şen" initials="AŞ" lastIdx="1" clrIdx="3">
    <p:extLst>
      <p:ext uri="{19B8F6BF-5375-455C-9EA6-DF929625EA0E}">
        <p15:presenceInfo xmlns:p15="http://schemas.microsoft.com/office/powerpoint/2012/main" userId="S-1-5-21-3597289855-3987044316-4041695805-1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a:srgbClr val="00863D"/>
    <a:srgbClr val="CCCCCC"/>
    <a:srgbClr val="004284"/>
    <a:srgbClr val="004386"/>
    <a:srgbClr val="C7AC77"/>
    <a:srgbClr val="8AC6CD"/>
    <a:srgbClr val="A1D5B4"/>
    <a:srgbClr val="7EB6DB"/>
    <a:srgbClr val="63C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0" autoAdjust="0"/>
    <p:restoredTop sz="88095" autoAdjust="0"/>
  </p:normalViewPr>
  <p:slideViewPr>
    <p:cSldViewPr>
      <p:cViewPr varScale="1">
        <p:scale>
          <a:sx n="112" d="100"/>
          <a:sy n="112" d="100"/>
        </p:scale>
        <p:origin x="976" y="184"/>
      </p:cViewPr>
      <p:guideLst>
        <p:guide orient="horz" pos="2160"/>
        <p:guide pos="2252"/>
        <p:guide orient="horz" pos="2260"/>
      </p:guideLst>
    </p:cSldViewPr>
  </p:slideViewPr>
  <p:outlineViewPr>
    <p:cViewPr>
      <p:scale>
        <a:sx n="33" d="100"/>
        <a:sy n="33" d="100"/>
      </p:scale>
      <p:origin x="0" y="-366"/>
    </p:cViewPr>
  </p:outlineViewPr>
  <p:notesTextViewPr>
    <p:cViewPr>
      <p:scale>
        <a:sx n="100" d="100"/>
        <a:sy n="100" d="100"/>
      </p:scale>
      <p:origin x="0" y="0"/>
    </p:cViewPr>
  </p:notesTextViewPr>
  <p:sorterViewPr>
    <p:cViewPr>
      <p:scale>
        <a:sx n="100" d="100"/>
        <a:sy n="100" d="100"/>
      </p:scale>
      <p:origin x="0" y="-16434"/>
    </p:cViewPr>
  </p:sorterViewPr>
  <p:notesViewPr>
    <p:cSldViewPr>
      <p:cViewPr varScale="1">
        <p:scale>
          <a:sx n="81" d="100"/>
          <a:sy n="81" d="100"/>
        </p:scale>
        <p:origin x="402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commentAuthors" Target="commentAuthor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notesMaster" Target="notesMasters/notesMaster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4.xml"/><Relationship Id="rId1" Type="http://schemas.microsoft.com/office/2011/relationships/chartStyle" Target="style3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6.xml"/><Relationship Id="rId1" Type="http://schemas.microsoft.com/office/2011/relationships/chartStyle" Target="style36.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7.xml"/><Relationship Id="rId1" Type="http://schemas.microsoft.com/office/2011/relationships/chartStyle" Target="style3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8.xml"/><Relationship Id="rId1" Type="http://schemas.microsoft.com/office/2011/relationships/chartStyle" Target="style3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0.xml"/><Relationship Id="rId1" Type="http://schemas.microsoft.com/office/2011/relationships/chartStyle" Target="style5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1.xml"/><Relationship Id="rId1" Type="http://schemas.microsoft.com/office/2011/relationships/chartStyle" Target="style5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2.xml"/><Relationship Id="rId1" Type="http://schemas.microsoft.com/office/2011/relationships/chartStyle" Target="style5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3.xml"/><Relationship Id="rId1" Type="http://schemas.microsoft.com/office/2011/relationships/chartStyle" Target="style5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4.xml"/><Relationship Id="rId1" Type="http://schemas.microsoft.com/office/2011/relationships/chartStyle" Target="style5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5.xml"/><Relationship Id="rId1" Type="http://schemas.microsoft.com/office/2011/relationships/chartStyle" Target="style5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6.xml"/><Relationship Id="rId1" Type="http://schemas.microsoft.com/office/2011/relationships/chartStyle" Target="style56.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12.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7.xml"/><Relationship Id="rId1" Type="http://schemas.microsoft.com/office/2011/relationships/chartStyle" Target="style57.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8.xml"/><Relationship Id="rId1" Type="http://schemas.microsoft.com/office/2011/relationships/chartStyle" Target="style58.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9.xml"/><Relationship Id="rId1" Type="http://schemas.microsoft.com/office/2011/relationships/chartStyle" Target="style59.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0.xml"/><Relationship Id="rId1" Type="http://schemas.microsoft.com/office/2011/relationships/chartStyle" Target="style6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1.xml"/><Relationship Id="rId1" Type="http://schemas.microsoft.com/office/2011/relationships/chartStyle" Target="style61.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2.xml"/><Relationship Id="rId1" Type="http://schemas.microsoft.com/office/2011/relationships/chartStyle" Target="style6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63.xml"/><Relationship Id="rId1" Type="http://schemas.microsoft.com/office/2011/relationships/chartStyle" Target="style63.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13.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64.xml"/><Relationship Id="rId1" Type="http://schemas.microsoft.com/office/2011/relationships/chartStyle" Target="style64.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5.xml"/><Relationship Id="rId1" Type="http://schemas.microsoft.com/office/2011/relationships/chartStyle" Target="style65.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6.xml"/><Relationship Id="rId1" Type="http://schemas.microsoft.com/office/2011/relationships/chartStyle" Target="style66.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7.xml"/><Relationship Id="rId1" Type="http://schemas.microsoft.com/office/2011/relationships/chartStyle" Target="style6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8.xml"/><Relationship Id="rId1" Type="http://schemas.microsoft.com/office/2011/relationships/chartStyle" Target="style68.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69.xml"/><Relationship Id="rId1" Type="http://schemas.microsoft.com/office/2011/relationships/chartStyle" Target="style69.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0.xml"/><Relationship Id="rId1" Type="http://schemas.microsoft.com/office/2011/relationships/chartStyle" Target="style70.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1.xml"/><Relationship Id="rId1" Type="http://schemas.microsoft.com/office/2011/relationships/chartStyle" Target="style7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72.xml"/><Relationship Id="rId1" Type="http://schemas.microsoft.com/office/2011/relationships/chartStyle" Target="style72.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14.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73.xml"/><Relationship Id="rId1" Type="http://schemas.microsoft.com/office/2011/relationships/chartStyle" Target="style73.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74.xml"/><Relationship Id="rId1" Type="http://schemas.microsoft.com/office/2011/relationships/chartStyle" Target="style74.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75.xml"/><Relationship Id="rId1" Type="http://schemas.microsoft.com/office/2011/relationships/chartStyle" Target="style7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51843328000332578"/>
          <c:h val="0.88637804311149104"/>
        </c:manualLayout>
      </c:layout>
      <c:barChart>
        <c:barDir val="col"/>
        <c:grouping val="percentStacked"/>
        <c:varyColors val="0"/>
        <c:ser>
          <c:idx val="0"/>
          <c:order val="0"/>
          <c:tx>
            <c:strRef>
              <c:f>Sheet1!$B$1</c:f>
              <c:strCache>
                <c:ptCount val="1"/>
                <c:pt idx="0">
                  <c:v> 18-24 yaş</c:v>
                </c:pt>
              </c:strCache>
            </c:strRef>
          </c:tx>
          <c:spPr>
            <a:solidFill>
              <a:srgbClr val="FF5050"/>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Sheet1!$B$2</c:f>
              <c:numCache>
                <c:formatCode>###0.0</c:formatCode>
                <c:ptCount val="1"/>
                <c:pt idx="0">
                  <c:v>15.3</c:v>
                </c:pt>
              </c:numCache>
            </c:numRef>
          </c:val>
          <c:extLst>
            <c:ext xmlns:c16="http://schemas.microsoft.com/office/drawing/2014/chart" uri="{C3380CC4-5D6E-409C-BE32-E72D297353CC}">
              <c16:uniqueId val="{00000000-BA1A-45AD-8906-B9474790826B}"/>
            </c:ext>
          </c:extLst>
        </c:ser>
        <c:ser>
          <c:idx val="1"/>
          <c:order val="1"/>
          <c:tx>
            <c:strRef>
              <c:f>Sheet1!$C$1</c:f>
              <c:strCache>
                <c:ptCount val="1"/>
                <c:pt idx="0">
                  <c:v> 25-29 yaş</c:v>
                </c:pt>
              </c:strCache>
            </c:strRef>
          </c:tx>
          <c:spPr>
            <a:solidFill>
              <a:schemeClr val="accent2"/>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Sheet1!$C$2</c:f>
              <c:numCache>
                <c:formatCode>###0.0</c:formatCode>
                <c:ptCount val="1"/>
                <c:pt idx="0">
                  <c:v>12.7</c:v>
                </c:pt>
              </c:numCache>
            </c:numRef>
          </c:val>
          <c:extLst>
            <c:ext xmlns:c16="http://schemas.microsoft.com/office/drawing/2014/chart" uri="{C3380CC4-5D6E-409C-BE32-E72D297353CC}">
              <c16:uniqueId val="{00000001-BA1A-45AD-8906-B9474790826B}"/>
            </c:ext>
          </c:extLst>
        </c:ser>
        <c:ser>
          <c:idx val="2"/>
          <c:order val="2"/>
          <c:tx>
            <c:strRef>
              <c:f>Sheet1!$D$1</c:f>
              <c:strCache>
                <c:ptCount val="1"/>
                <c:pt idx="0">
                  <c:v> 30-34 yaş</c:v>
                </c:pt>
              </c:strCache>
            </c:strRef>
          </c:tx>
          <c:spPr>
            <a:solidFill>
              <a:srgbClr val="7EB6DB"/>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Sheet1!$D$2</c:f>
              <c:numCache>
                <c:formatCode>###0.0</c:formatCode>
                <c:ptCount val="1"/>
                <c:pt idx="0">
                  <c:v>12.3</c:v>
                </c:pt>
              </c:numCache>
            </c:numRef>
          </c:val>
          <c:extLst>
            <c:ext xmlns:c16="http://schemas.microsoft.com/office/drawing/2014/chart" uri="{C3380CC4-5D6E-409C-BE32-E72D297353CC}">
              <c16:uniqueId val="{00000002-BA1A-45AD-8906-B9474790826B}"/>
            </c:ext>
          </c:extLst>
        </c:ser>
        <c:ser>
          <c:idx val="3"/>
          <c:order val="3"/>
          <c:tx>
            <c:strRef>
              <c:f>Sheet1!$E$1</c:f>
              <c:strCache>
                <c:ptCount val="1"/>
                <c:pt idx="0">
                  <c:v> 35-39 yaş</c:v>
                </c:pt>
              </c:strCache>
            </c:strRef>
          </c:tx>
          <c:spPr>
            <a:solidFill>
              <a:srgbClr val="63C08A"/>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Sheet1!$E$2</c:f>
              <c:numCache>
                <c:formatCode>###0.0</c:formatCode>
                <c:ptCount val="1"/>
                <c:pt idx="0">
                  <c:v>12.3</c:v>
                </c:pt>
              </c:numCache>
            </c:numRef>
          </c:val>
          <c:extLst>
            <c:ext xmlns:c16="http://schemas.microsoft.com/office/drawing/2014/chart" uri="{C3380CC4-5D6E-409C-BE32-E72D297353CC}">
              <c16:uniqueId val="{00000003-BA1A-45AD-8906-B9474790826B}"/>
            </c:ext>
          </c:extLst>
        </c:ser>
        <c:ser>
          <c:idx val="4"/>
          <c:order val="4"/>
          <c:tx>
            <c:strRef>
              <c:f>Sheet1!$F$1</c:f>
              <c:strCache>
                <c:ptCount val="1"/>
                <c:pt idx="0">
                  <c:v> 40-44 yaş</c:v>
                </c:pt>
              </c:strCache>
            </c:strRef>
          </c:tx>
          <c:spPr>
            <a:solidFill>
              <a:srgbClr val="8ED75E"/>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Sheet1!$F$2</c:f>
              <c:numCache>
                <c:formatCode>###0.0</c:formatCode>
                <c:ptCount val="1"/>
                <c:pt idx="0">
                  <c:v>11.4</c:v>
                </c:pt>
              </c:numCache>
            </c:numRef>
          </c:val>
          <c:extLst>
            <c:ext xmlns:c16="http://schemas.microsoft.com/office/drawing/2014/chart" uri="{C3380CC4-5D6E-409C-BE32-E72D297353CC}">
              <c16:uniqueId val="{00000004-BA1A-45AD-8906-B9474790826B}"/>
            </c:ext>
          </c:extLst>
        </c:ser>
        <c:ser>
          <c:idx val="5"/>
          <c:order val="5"/>
          <c:tx>
            <c:strRef>
              <c:f>Sheet1!$G$1</c:f>
              <c:strCache>
                <c:ptCount val="1"/>
                <c:pt idx="0">
                  <c:v> 45-49 yaş</c:v>
                </c:pt>
              </c:strCache>
            </c:strRef>
          </c:tx>
          <c:spPr>
            <a:solidFill>
              <a:srgbClr val="A1D5B4"/>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Sheet1!$G$2</c:f>
              <c:numCache>
                <c:formatCode>###0.0</c:formatCode>
                <c:ptCount val="1"/>
                <c:pt idx="0">
                  <c:v>11</c:v>
                </c:pt>
              </c:numCache>
            </c:numRef>
          </c:val>
          <c:extLst>
            <c:ext xmlns:c16="http://schemas.microsoft.com/office/drawing/2014/chart" uri="{C3380CC4-5D6E-409C-BE32-E72D297353CC}">
              <c16:uniqueId val="{00000005-BA1A-45AD-8906-B9474790826B}"/>
            </c:ext>
          </c:extLst>
        </c:ser>
        <c:ser>
          <c:idx val="6"/>
          <c:order val="6"/>
          <c:tx>
            <c:strRef>
              <c:f>Sheet1!$H$1</c:f>
              <c:strCache>
                <c:ptCount val="1"/>
                <c:pt idx="0">
                  <c:v> 50-54 yaş</c:v>
                </c:pt>
              </c:strCache>
            </c:strRef>
          </c:tx>
          <c:spPr>
            <a:solidFill>
              <a:srgbClr val="8AC6C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Sheet1!$H$2</c:f>
              <c:numCache>
                <c:formatCode>###0.0</c:formatCode>
                <c:ptCount val="1"/>
                <c:pt idx="0">
                  <c:v>9.4</c:v>
                </c:pt>
              </c:numCache>
            </c:numRef>
          </c:val>
          <c:extLst>
            <c:ext xmlns:c16="http://schemas.microsoft.com/office/drawing/2014/chart" uri="{C3380CC4-5D6E-409C-BE32-E72D297353CC}">
              <c16:uniqueId val="{00000000-2F52-4D02-9C3F-72C3D096FFE7}"/>
            </c:ext>
          </c:extLst>
        </c:ser>
        <c:ser>
          <c:idx val="7"/>
          <c:order val="7"/>
          <c:tx>
            <c:strRef>
              <c:f>Sheet1!$I$1</c:f>
              <c:strCache>
                <c:ptCount val="1"/>
                <c:pt idx="0">
                  <c:v> 55-59 yaş</c:v>
                </c:pt>
              </c:strCache>
            </c:strRef>
          </c:tx>
          <c:spPr>
            <a:solidFill>
              <a:srgbClr val="FFFFFF">
                <a:lumMod val="75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Sheet1!$I$2</c:f>
              <c:numCache>
                <c:formatCode>###0.0</c:formatCode>
                <c:ptCount val="1"/>
                <c:pt idx="0">
                  <c:v>8.5</c:v>
                </c:pt>
              </c:numCache>
            </c:numRef>
          </c:val>
          <c:extLst>
            <c:ext xmlns:c16="http://schemas.microsoft.com/office/drawing/2014/chart" uri="{C3380CC4-5D6E-409C-BE32-E72D297353CC}">
              <c16:uniqueId val="{00000001-2F52-4D02-9C3F-72C3D096FFE7}"/>
            </c:ext>
          </c:extLst>
        </c:ser>
        <c:ser>
          <c:idx val="8"/>
          <c:order val="8"/>
          <c:tx>
            <c:strRef>
              <c:f>Sheet1!$J$1</c:f>
              <c:strCache>
                <c:ptCount val="1"/>
                <c:pt idx="0">
                  <c:v> 60–64 yaş</c:v>
                </c:pt>
              </c:strCache>
            </c:strRef>
          </c:tx>
          <c:spPr>
            <a:solidFill>
              <a:srgbClr val="FFFFFF">
                <a:lumMod val="65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Sheet1!$J$2</c:f>
              <c:numCache>
                <c:formatCode>###0.0</c:formatCode>
                <c:ptCount val="1"/>
                <c:pt idx="0">
                  <c:v>7.1</c:v>
                </c:pt>
              </c:numCache>
            </c:numRef>
          </c:val>
          <c:extLst>
            <c:ext xmlns:c16="http://schemas.microsoft.com/office/drawing/2014/chart" uri="{C3380CC4-5D6E-409C-BE32-E72D297353CC}">
              <c16:uniqueId val="{00000002-2F52-4D02-9C3F-72C3D096FFE7}"/>
            </c:ext>
          </c:extLst>
        </c:ser>
        <c:dLbls>
          <c:showLegendKey val="0"/>
          <c:showVal val="0"/>
          <c:showCatName val="0"/>
          <c:showSerName val="0"/>
          <c:showPercent val="0"/>
          <c:showBubbleSize val="0"/>
        </c:dLbls>
        <c:gapWidth val="150"/>
        <c:overlap val="100"/>
        <c:axId val="229698456"/>
        <c:axId val="229698848"/>
      </c:barChart>
      <c:catAx>
        <c:axId val="229698456"/>
        <c:scaling>
          <c:orientation val="minMax"/>
        </c:scaling>
        <c:delete val="1"/>
        <c:axPos val="b"/>
        <c:majorGridlines>
          <c:spPr>
            <a:ln>
              <a:solidFill>
                <a:schemeClr val="bg1">
                  <a:lumMod val="75000"/>
                </a:schemeClr>
              </a:solidFill>
            </a:ln>
          </c:spPr>
        </c:majorGridlines>
        <c:numFmt formatCode="General" sourceLinked="0"/>
        <c:majorTickMark val="out"/>
        <c:minorTickMark val="none"/>
        <c:tickLblPos val="nextTo"/>
        <c:crossAx val="229698848"/>
        <c:crosses val="autoZero"/>
        <c:auto val="1"/>
        <c:lblAlgn val="ctr"/>
        <c:lblOffset val="100"/>
        <c:noMultiLvlLbl val="0"/>
      </c:catAx>
      <c:valAx>
        <c:axId val="229698848"/>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698456"/>
        <c:crosses val="autoZero"/>
        <c:crossBetween val="between"/>
      </c:valAx>
    </c:plotArea>
    <c:legend>
      <c:legendPos val="r"/>
      <c:layout>
        <c:manualLayout>
          <c:xMode val="edge"/>
          <c:yMode val="edge"/>
          <c:x val="0.48133893920461962"/>
          <c:y val="3.9249482781000246E-2"/>
          <c:w val="0.3131096431562459"/>
          <c:h val="0.91039373986202199"/>
        </c:manualLayout>
      </c:layout>
      <c:overlay val="0"/>
      <c:spPr>
        <a:solidFill>
          <a:srgbClr val="FFFFFF"/>
        </a:solidFill>
      </c:spPr>
      <c:txPr>
        <a:bodyPr/>
        <a:lstStyle/>
        <a:p>
          <a:pPr>
            <a:defRPr sz="11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showDLblsOverMax val="0"/>
  </c:chart>
  <c:txPr>
    <a:bodyPr/>
    <a:lstStyle/>
    <a:p>
      <a:pPr>
        <a:defRPr sz="1100">
          <a:solidFill>
            <a:schemeClr val="bg1">
              <a:lumMod val="50000"/>
            </a:schemeClr>
          </a:solidFill>
        </a:defRPr>
      </a:pPr>
      <a:endParaRPr lang="en-T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E7-4CA2-99A4-BBAB3640142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Yunanistan</c:v>
                </c:pt>
                <c:pt idx="1">
                  <c:v>Almanya</c:v>
                </c:pt>
                <c:pt idx="2">
                  <c:v>Bulgaristan</c:v>
                </c:pt>
                <c:pt idx="3">
                  <c:v>İtalya</c:v>
                </c:pt>
                <c:pt idx="4">
                  <c:v>Fransa</c:v>
                </c:pt>
                <c:pt idx="5">
                  <c:v>İngiltere</c:v>
                </c:pt>
                <c:pt idx="6">
                  <c:v>Danimarka</c:v>
                </c:pt>
                <c:pt idx="7">
                  <c:v>Finlandiya</c:v>
                </c:pt>
                <c:pt idx="8">
                  <c:v>Belçika</c:v>
                </c:pt>
                <c:pt idx="9">
                  <c:v>Avusturya</c:v>
                </c:pt>
                <c:pt idx="10">
                  <c:v>Hollanda</c:v>
                </c:pt>
                <c:pt idx="11">
                  <c:v>İspanya</c:v>
                </c:pt>
              </c:strCache>
            </c:strRef>
          </c:cat>
          <c:val>
            <c:numRef>
              <c:f>Sheet1!$B$2:$B$13</c:f>
              <c:numCache>
                <c:formatCode>0.0</c:formatCode>
                <c:ptCount val="12"/>
                <c:pt idx="0">
                  <c:v>35.9</c:v>
                </c:pt>
                <c:pt idx="1">
                  <c:v>23.3</c:v>
                </c:pt>
                <c:pt idx="2">
                  <c:v>22.2</c:v>
                </c:pt>
                <c:pt idx="3">
                  <c:v>6.9</c:v>
                </c:pt>
                <c:pt idx="4">
                  <c:v>2.4</c:v>
                </c:pt>
                <c:pt idx="5">
                  <c:v>1.9</c:v>
                </c:pt>
                <c:pt idx="6">
                  <c:v>1.7</c:v>
                </c:pt>
                <c:pt idx="7">
                  <c:v>1.6</c:v>
                </c:pt>
                <c:pt idx="8">
                  <c:v>1</c:v>
                </c:pt>
                <c:pt idx="9">
                  <c:v>0.7</c:v>
                </c:pt>
                <c:pt idx="10">
                  <c:v>0.7</c:v>
                </c:pt>
                <c:pt idx="11">
                  <c:v>0.7</c:v>
                </c:pt>
              </c:numCache>
            </c:numRef>
          </c:val>
          <c:extLst>
            <c:ext xmlns:c16="http://schemas.microsoft.com/office/drawing/2014/chart" uri="{C3380CC4-5D6E-409C-BE32-E72D297353CC}">
              <c16:uniqueId val="{00000001-DCE7-4CA2-99A4-BBAB36401420}"/>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'[Alm. Grafikler Dosyasının Kopyası.xlsx]Sayfa1'!$A$50:$A$59</c:f>
              <c:strCache>
                <c:ptCount val="10"/>
                <c:pt idx="0">
                  <c:v>Bulgaristan</c:v>
                </c:pt>
                <c:pt idx="1">
                  <c:v>Yunanistan</c:v>
                </c:pt>
                <c:pt idx="2">
                  <c:v>Almanya</c:v>
                </c:pt>
                <c:pt idx="3">
                  <c:v>İtalya</c:v>
                </c:pt>
                <c:pt idx="4">
                  <c:v>Avusturya</c:v>
                </c:pt>
                <c:pt idx="5">
                  <c:v>Fransa</c:v>
                </c:pt>
                <c:pt idx="6">
                  <c:v>Belçika</c:v>
                </c:pt>
                <c:pt idx="7">
                  <c:v>Hollanda</c:v>
                </c:pt>
                <c:pt idx="8">
                  <c:v>İsviçre</c:v>
                </c:pt>
                <c:pt idx="9">
                  <c:v>İngiltere</c:v>
                </c:pt>
              </c:strCache>
            </c:strRef>
          </c:cat>
          <c:val>
            <c:numRef>
              <c:f>'[Alm. Grafikler Dosyasının Kopyası.xlsx]Sayfa1'!$B$50:$B$59</c:f>
              <c:numCache>
                <c:formatCode>0.000</c:formatCode>
                <c:ptCount val="10"/>
                <c:pt idx="0">
                  <c:v>1083.1500000000001</c:v>
                </c:pt>
                <c:pt idx="1">
                  <c:v>789.32</c:v>
                </c:pt>
                <c:pt idx="2">
                  <c:v>412.22</c:v>
                </c:pt>
                <c:pt idx="3">
                  <c:v>220.26</c:v>
                </c:pt>
                <c:pt idx="4">
                  <c:v>90.03</c:v>
                </c:pt>
                <c:pt idx="5">
                  <c:v>86</c:v>
                </c:pt>
                <c:pt idx="6">
                  <c:v>45.24</c:v>
                </c:pt>
                <c:pt idx="7">
                  <c:v>44.67</c:v>
                </c:pt>
                <c:pt idx="8">
                  <c:v>41.43</c:v>
                </c:pt>
                <c:pt idx="9">
                  <c:v>24.99</c:v>
                </c:pt>
              </c:numCache>
            </c:numRef>
          </c:val>
          <c:extLst>
            <c:ext xmlns:c16="http://schemas.microsoft.com/office/drawing/2014/chart" uri="{C3380CC4-5D6E-409C-BE32-E72D297353CC}">
              <c16:uniqueId val="{00000000-9C0E-4C6C-AD40-CC8223E06FEB}"/>
            </c:ext>
          </c:extLst>
        </c:ser>
        <c:dLbls>
          <c:showLegendKey val="0"/>
          <c:showVal val="0"/>
          <c:showCatName val="0"/>
          <c:showSerName val="0"/>
          <c:showPercent val="0"/>
          <c:showBubbleSize val="0"/>
        </c:dLbls>
        <c:gapWidth val="219"/>
        <c:overlap val="-27"/>
        <c:axId val="63718800"/>
        <c:axId val="63715472"/>
      </c:barChart>
      <c:catAx>
        <c:axId val="6371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63715472"/>
        <c:crosses val="autoZero"/>
        <c:auto val="1"/>
        <c:lblAlgn val="ctr"/>
        <c:lblOffset val="100"/>
        <c:noMultiLvlLbl val="0"/>
      </c:catAx>
      <c:valAx>
        <c:axId val="6371547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6371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B8-4F4F-8A26-F7249F580AF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Almanya</c:v>
                </c:pt>
                <c:pt idx="1">
                  <c:v>Bulgaristan</c:v>
                </c:pt>
                <c:pt idx="2">
                  <c:v>İngiltere</c:v>
                </c:pt>
                <c:pt idx="3">
                  <c:v>Fransa</c:v>
                </c:pt>
                <c:pt idx="4">
                  <c:v>Hollanda</c:v>
                </c:pt>
                <c:pt idx="5">
                  <c:v>Yunanistan</c:v>
                </c:pt>
                <c:pt idx="6">
                  <c:v>Belçika</c:v>
                </c:pt>
                <c:pt idx="7">
                  <c:v>İtalya</c:v>
                </c:pt>
                <c:pt idx="8">
                  <c:v>Avusturya</c:v>
                </c:pt>
                <c:pt idx="9">
                  <c:v>Danimarka</c:v>
                </c:pt>
                <c:pt idx="10">
                  <c:v>İspanya</c:v>
                </c:pt>
                <c:pt idx="11">
                  <c:v>İsveç</c:v>
                </c:pt>
              </c:strCache>
            </c:strRef>
          </c:cat>
          <c:val>
            <c:numRef>
              <c:f>Sheet1!$B$2:$B$13</c:f>
              <c:numCache>
                <c:formatCode>###0.0</c:formatCode>
                <c:ptCount val="12"/>
                <c:pt idx="0">
                  <c:v>38</c:v>
                </c:pt>
                <c:pt idx="1">
                  <c:v>30.6</c:v>
                </c:pt>
                <c:pt idx="2">
                  <c:v>9.9</c:v>
                </c:pt>
                <c:pt idx="3">
                  <c:v>6.4</c:v>
                </c:pt>
                <c:pt idx="4">
                  <c:v>6.1</c:v>
                </c:pt>
                <c:pt idx="5">
                  <c:v>2.7</c:v>
                </c:pt>
                <c:pt idx="6">
                  <c:v>1.7</c:v>
                </c:pt>
                <c:pt idx="7">
                  <c:v>1.5</c:v>
                </c:pt>
                <c:pt idx="8">
                  <c:v>1.2</c:v>
                </c:pt>
                <c:pt idx="9">
                  <c:v>0.9</c:v>
                </c:pt>
                <c:pt idx="10">
                  <c:v>0.5</c:v>
                </c:pt>
                <c:pt idx="11">
                  <c:v>0.2</c:v>
                </c:pt>
              </c:numCache>
            </c:numRef>
          </c:val>
          <c:extLst>
            <c:ext xmlns:c16="http://schemas.microsoft.com/office/drawing/2014/chart" uri="{C3380CC4-5D6E-409C-BE32-E72D297353CC}">
              <c16:uniqueId val="{00000001-B4B8-4F4F-8A26-F7249F580AFA}"/>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TR"/>
        </a:p>
      </c:txPr>
    </c:title>
    <c:autoTitleDeleted val="0"/>
    <c:plotArea>
      <c:layout/>
      <c:barChart>
        <c:barDir val="col"/>
        <c:grouping val="clustered"/>
        <c:varyColors val="0"/>
        <c:ser>
          <c:idx val="0"/>
          <c:order val="0"/>
          <c:spPr>
            <a:solidFill>
              <a:schemeClr val="accent6"/>
            </a:solidFill>
            <a:ln>
              <a:noFill/>
            </a:ln>
            <a:effectLst/>
          </c:spPr>
          <c:invertIfNegative val="0"/>
          <c:dLbls>
            <c:dLbl>
              <c:idx val="1"/>
              <c:layout>
                <c:manualLayout>
                  <c:x val="-1.1111111111111136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E1-4FBD-8055-15FF69233872}"/>
                </c:ext>
              </c:extLst>
            </c:dLbl>
            <c:dLbl>
              <c:idx val="2"/>
              <c:layout>
                <c:manualLayout>
                  <c:x val="-2.7777777777778286E-3"/>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E1-4FBD-8055-15FF69233872}"/>
                </c:ext>
              </c:extLst>
            </c:dLbl>
            <c:dLbl>
              <c:idx val="5"/>
              <c:layout>
                <c:manualLayout>
                  <c:x val="1.11111111111111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E1-4FBD-8055-15FF6923387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Sayfa1!$A$35:$A$44</c:f>
              <c:strCache>
                <c:ptCount val="10"/>
                <c:pt idx="0">
                  <c:v>Almanya</c:v>
                </c:pt>
                <c:pt idx="1">
                  <c:v>Bulgaristan</c:v>
                </c:pt>
                <c:pt idx="2">
                  <c:v>Romanya</c:v>
                </c:pt>
                <c:pt idx="3">
                  <c:v>Fransa</c:v>
                </c:pt>
                <c:pt idx="4">
                  <c:v>Hollanda</c:v>
                </c:pt>
                <c:pt idx="5">
                  <c:v>İngiltere</c:v>
                </c:pt>
                <c:pt idx="6">
                  <c:v>Belçika</c:v>
                </c:pt>
                <c:pt idx="7">
                  <c:v>Avusturya</c:v>
                </c:pt>
                <c:pt idx="8">
                  <c:v>İsviçre</c:v>
                </c:pt>
                <c:pt idx="9">
                  <c:v>İsveç</c:v>
                </c:pt>
              </c:strCache>
            </c:strRef>
          </c:cat>
          <c:val>
            <c:numRef>
              <c:f>Sayfa1!$B$35:$B$44</c:f>
              <c:numCache>
                <c:formatCode>#,##0</c:formatCode>
                <c:ptCount val="10"/>
                <c:pt idx="0">
                  <c:v>185032</c:v>
                </c:pt>
                <c:pt idx="1">
                  <c:v>159653</c:v>
                </c:pt>
                <c:pt idx="2">
                  <c:v>56029</c:v>
                </c:pt>
                <c:pt idx="3">
                  <c:v>55371</c:v>
                </c:pt>
                <c:pt idx="4">
                  <c:v>52080</c:v>
                </c:pt>
                <c:pt idx="5">
                  <c:v>30448</c:v>
                </c:pt>
                <c:pt idx="6">
                  <c:v>23359</c:v>
                </c:pt>
                <c:pt idx="7">
                  <c:v>22453</c:v>
                </c:pt>
                <c:pt idx="8">
                  <c:v>21086</c:v>
                </c:pt>
                <c:pt idx="9">
                  <c:v>19368</c:v>
                </c:pt>
              </c:numCache>
            </c:numRef>
          </c:val>
          <c:extLst>
            <c:ext xmlns:c16="http://schemas.microsoft.com/office/drawing/2014/chart" uri="{C3380CC4-5D6E-409C-BE32-E72D297353CC}">
              <c16:uniqueId val="{00000003-DBE1-4FBD-8055-15FF69233872}"/>
            </c:ext>
          </c:extLst>
        </c:ser>
        <c:dLbls>
          <c:dLblPos val="outEnd"/>
          <c:showLegendKey val="0"/>
          <c:showVal val="1"/>
          <c:showCatName val="0"/>
          <c:showSerName val="0"/>
          <c:showPercent val="0"/>
          <c:showBubbleSize val="0"/>
        </c:dLbls>
        <c:gapWidth val="219"/>
        <c:overlap val="-27"/>
        <c:axId val="1423458400"/>
        <c:axId val="1423467968"/>
      </c:barChart>
      <c:catAx>
        <c:axId val="14234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423467968"/>
        <c:crosses val="autoZero"/>
        <c:auto val="1"/>
        <c:lblAlgn val="ctr"/>
        <c:lblOffset val="100"/>
        <c:noMultiLvlLbl val="0"/>
      </c:catAx>
      <c:valAx>
        <c:axId val="1423467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42345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2D-44FB-958B-7E9FFB00EFB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Almanya</c:v>
                </c:pt>
                <c:pt idx="1">
                  <c:v>Hollanda</c:v>
                </c:pt>
                <c:pt idx="2">
                  <c:v>Fransa</c:v>
                </c:pt>
                <c:pt idx="3">
                  <c:v>İngiltere</c:v>
                </c:pt>
                <c:pt idx="4">
                  <c:v>Avusturya</c:v>
                </c:pt>
                <c:pt idx="5">
                  <c:v>Bulgaristan</c:v>
                </c:pt>
                <c:pt idx="6">
                  <c:v>İsviçre</c:v>
                </c:pt>
                <c:pt idx="7">
                  <c:v>Çin</c:v>
                </c:pt>
                <c:pt idx="8">
                  <c:v>Belçika</c:v>
                </c:pt>
                <c:pt idx="9">
                  <c:v>Danimarka</c:v>
                </c:pt>
                <c:pt idx="10">
                  <c:v>İtalya</c:v>
                </c:pt>
                <c:pt idx="11">
                  <c:v>İspanya</c:v>
                </c:pt>
              </c:strCache>
            </c:strRef>
          </c:cat>
          <c:val>
            <c:numRef>
              <c:f>Sheet1!$B$2:$B$13</c:f>
              <c:numCache>
                <c:formatCode>###0.0</c:formatCode>
                <c:ptCount val="12"/>
                <c:pt idx="0">
                  <c:v>46.8</c:v>
                </c:pt>
                <c:pt idx="1">
                  <c:v>8.3000000000000007</c:v>
                </c:pt>
                <c:pt idx="2">
                  <c:v>6.9</c:v>
                </c:pt>
                <c:pt idx="3">
                  <c:v>6.9</c:v>
                </c:pt>
                <c:pt idx="4">
                  <c:v>4.8</c:v>
                </c:pt>
                <c:pt idx="5">
                  <c:v>3.6</c:v>
                </c:pt>
                <c:pt idx="6">
                  <c:v>3.3</c:v>
                </c:pt>
                <c:pt idx="7">
                  <c:v>3.1</c:v>
                </c:pt>
                <c:pt idx="8">
                  <c:v>2.7</c:v>
                </c:pt>
                <c:pt idx="9">
                  <c:v>2.5</c:v>
                </c:pt>
                <c:pt idx="10">
                  <c:v>1.7</c:v>
                </c:pt>
                <c:pt idx="11">
                  <c:v>1.5</c:v>
                </c:pt>
              </c:numCache>
            </c:numRef>
          </c:val>
          <c:extLst>
            <c:ext xmlns:c16="http://schemas.microsoft.com/office/drawing/2014/chart" uri="{C3380CC4-5D6E-409C-BE32-E72D297353CC}">
              <c16:uniqueId val="{00000001-E72D-44FB-958B-7E9FFB00EFBD}"/>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32-485D-87A6-B07E4713209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Almanya</c:v>
                </c:pt>
                <c:pt idx="1">
                  <c:v>İngiltere</c:v>
                </c:pt>
                <c:pt idx="2">
                  <c:v>Fransa</c:v>
                </c:pt>
                <c:pt idx="3">
                  <c:v>Hollanda</c:v>
                </c:pt>
                <c:pt idx="4">
                  <c:v>Bulgaristan</c:v>
                </c:pt>
                <c:pt idx="5">
                  <c:v>İsviçre</c:v>
                </c:pt>
                <c:pt idx="6">
                  <c:v>İtalya</c:v>
                </c:pt>
                <c:pt idx="7">
                  <c:v>Avusturya</c:v>
                </c:pt>
                <c:pt idx="8">
                  <c:v>Belçika</c:v>
                </c:pt>
                <c:pt idx="9">
                  <c:v>Danimarka</c:v>
                </c:pt>
                <c:pt idx="10">
                  <c:v>İspanya</c:v>
                </c:pt>
              </c:strCache>
            </c:strRef>
          </c:cat>
          <c:val>
            <c:numRef>
              <c:f>Sheet1!$B$2:$B$12</c:f>
              <c:numCache>
                <c:formatCode>###0.0</c:formatCode>
                <c:ptCount val="11"/>
                <c:pt idx="0">
                  <c:v>39.5</c:v>
                </c:pt>
                <c:pt idx="1">
                  <c:v>7.7</c:v>
                </c:pt>
                <c:pt idx="2">
                  <c:v>7.5</c:v>
                </c:pt>
                <c:pt idx="3">
                  <c:v>5.6</c:v>
                </c:pt>
                <c:pt idx="4">
                  <c:v>4.5999999999999996</c:v>
                </c:pt>
                <c:pt idx="5">
                  <c:v>4.3</c:v>
                </c:pt>
                <c:pt idx="6">
                  <c:v>4.0999999999999996</c:v>
                </c:pt>
                <c:pt idx="7">
                  <c:v>3.9</c:v>
                </c:pt>
                <c:pt idx="8">
                  <c:v>3.5</c:v>
                </c:pt>
                <c:pt idx="9">
                  <c:v>2.4</c:v>
                </c:pt>
                <c:pt idx="10">
                  <c:v>2.2999999999999998</c:v>
                </c:pt>
              </c:numCache>
            </c:numRef>
          </c:val>
          <c:extLst>
            <c:ext xmlns:c16="http://schemas.microsoft.com/office/drawing/2014/chart" uri="{C3380CC4-5D6E-409C-BE32-E72D297353CC}">
              <c16:uniqueId val="{00000001-6C32-485D-87A6-B07E47132090}"/>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D2-44E4-AFD5-B562CD61C65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Almanya</c:v>
                </c:pt>
                <c:pt idx="1">
                  <c:v>Fransa</c:v>
                </c:pt>
                <c:pt idx="2">
                  <c:v>İngiltere</c:v>
                </c:pt>
                <c:pt idx="3">
                  <c:v>Hollanda</c:v>
                </c:pt>
                <c:pt idx="4">
                  <c:v>Avusturya</c:v>
                </c:pt>
                <c:pt idx="5">
                  <c:v>Norveç</c:v>
                </c:pt>
                <c:pt idx="6">
                  <c:v>İsviçre</c:v>
                </c:pt>
                <c:pt idx="7">
                  <c:v>Belçika</c:v>
                </c:pt>
                <c:pt idx="8">
                  <c:v>Bulgaristan</c:v>
                </c:pt>
                <c:pt idx="9">
                  <c:v>İtalya</c:v>
                </c:pt>
                <c:pt idx="10">
                  <c:v>Yunanistan</c:v>
                </c:pt>
                <c:pt idx="11">
                  <c:v>Danimarka</c:v>
                </c:pt>
              </c:strCache>
            </c:strRef>
          </c:cat>
          <c:val>
            <c:numRef>
              <c:f>Sheet1!$B$2:$B$13</c:f>
              <c:numCache>
                <c:formatCode>0.0</c:formatCode>
                <c:ptCount val="12"/>
                <c:pt idx="0">
                  <c:v>53.2</c:v>
                </c:pt>
                <c:pt idx="1">
                  <c:v>5.4</c:v>
                </c:pt>
                <c:pt idx="2">
                  <c:v>5.4</c:v>
                </c:pt>
                <c:pt idx="3">
                  <c:v>5.3</c:v>
                </c:pt>
                <c:pt idx="4">
                  <c:v>4.2</c:v>
                </c:pt>
                <c:pt idx="5">
                  <c:v>3.4</c:v>
                </c:pt>
                <c:pt idx="6">
                  <c:v>3.1</c:v>
                </c:pt>
                <c:pt idx="7">
                  <c:v>2.5</c:v>
                </c:pt>
                <c:pt idx="8">
                  <c:v>2.5</c:v>
                </c:pt>
                <c:pt idx="9">
                  <c:v>2.2000000000000002</c:v>
                </c:pt>
                <c:pt idx="10">
                  <c:v>2.2000000000000002</c:v>
                </c:pt>
                <c:pt idx="11">
                  <c:v>2.1</c:v>
                </c:pt>
              </c:numCache>
            </c:numRef>
          </c:val>
          <c:extLst>
            <c:ext xmlns:c16="http://schemas.microsoft.com/office/drawing/2014/chart" uri="{C3380CC4-5D6E-409C-BE32-E72D297353CC}">
              <c16:uniqueId val="{00000001-5AD2-44E4-AFD5-B562CD61C65A}"/>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91-4A88-8A9B-07D415F76AA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Almanya</c:v>
                </c:pt>
                <c:pt idx="1">
                  <c:v>İngiltere</c:v>
                </c:pt>
                <c:pt idx="2">
                  <c:v>Hollanda</c:v>
                </c:pt>
                <c:pt idx="3">
                  <c:v>Avusturya</c:v>
                </c:pt>
                <c:pt idx="4">
                  <c:v>Fransa</c:v>
                </c:pt>
                <c:pt idx="5">
                  <c:v>İtalya</c:v>
                </c:pt>
                <c:pt idx="6">
                  <c:v>Bulgaristan</c:v>
                </c:pt>
                <c:pt idx="7">
                  <c:v>Belçika</c:v>
                </c:pt>
                <c:pt idx="8">
                  <c:v>Danimarka</c:v>
                </c:pt>
                <c:pt idx="9">
                  <c:v>İsviçre</c:v>
                </c:pt>
                <c:pt idx="10">
                  <c:v>Polonya</c:v>
                </c:pt>
              </c:strCache>
            </c:strRef>
          </c:cat>
          <c:val>
            <c:numRef>
              <c:f>Sheet1!$B$2:$B$12</c:f>
              <c:numCache>
                <c:formatCode>###0.0</c:formatCode>
                <c:ptCount val="11"/>
                <c:pt idx="0">
                  <c:v>49.3</c:v>
                </c:pt>
                <c:pt idx="1">
                  <c:v>7</c:v>
                </c:pt>
                <c:pt idx="2">
                  <c:v>5.2</c:v>
                </c:pt>
                <c:pt idx="3">
                  <c:v>5</c:v>
                </c:pt>
                <c:pt idx="4">
                  <c:v>4.7</c:v>
                </c:pt>
                <c:pt idx="5">
                  <c:v>4</c:v>
                </c:pt>
                <c:pt idx="6">
                  <c:v>3.3</c:v>
                </c:pt>
                <c:pt idx="7">
                  <c:v>2.9</c:v>
                </c:pt>
                <c:pt idx="8">
                  <c:v>2.6</c:v>
                </c:pt>
                <c:pt idx="9">
                  <c:v>2.2999999999999998</c:v>
                </c:pt>
                <c:pt idx="10">
                  <c:v>2.2999999999999998</c:v>
                </c:pt>
              </c:numCache>
            </c:numRef>
          </c:val>
          <c:extLst>
            <c:ext xmlns:c16="http://schemas.microsoft.com/office/drawing/2014/chart" uri="{C3380CC4-5D6E-409C-BE32-E72D297353CC}">
              <c16:uniqueId val="{00000001-2291-4A88-8A9B-07D415F76AA3}"/>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7-425A-8684-CDC161DDA0A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 ABD</c:v>
                </c:pt>
                <c:pt idx="1">
                  <c:v> Çin</c:v>
                </c:pt>
                <c:pt idx="2">
                  <c:v> Güney Kore</c:v>
                </c:pt>
                <c:pt idx="3">
                  <c:v> Almanya</c:v>
                </c:pt>
                <c:pt idx="4">
                  <c:v> Japonya</c:v>
                </c:pt>
                <c:pt idx="5">
                  <c:v> Rusya</c:v>
                </c:pt>
                <c:pt idx="6">
                  <c:v> Fransa</c:v>
                </c:pt>
                <c:pt idx="7">
                  <c:v> İngiltere</c:v>
                </c:pt>
                <c:pt idx="8">
                  <c:v> İtalya</c:v>
                </c:pt>
                <c:pt idx="9">
                  <c:v> Meksika</c:v>
                </c:pt>
                <c:pt idx="10">
                  <c:v> İspanya</c:v>
                </c:pt>
                <c:pt idx="11">
                  <c:v> Hindistan</c:v>
                </c:pt>
              </c:strCache>
            </c:strRef>
          </c:cat>
          <c:val>
            <c:numRef>
              <c:f>Sheet1!$B$2:$B$13</c:f>
              <c:numCache>
                <c:formatCode>###0.0</c:formatCode>
                <c:ptCount val="12"/>
                <c:pt idx="0">
                  <c:v>22</c:v>
                </c:pt>
                <c:pt idx="1">
                  <c:v>18.5</c:v>
                </c:pt>
                <c:pt idx="2">
                  <c:v>16.600000000000001</c:v>
                </c:pt>
                <c:pt idx="3">
                  <c:v>15.8</c:v>
                </c:pt>
                <c:pt idx="4">
                  <c:v>10.7</c:v>
                </c:pt>
                <c:pt idx="5">
                  <c:v>4.9000000000000004</c:v>
                </c:pt>
                <c:pt idx="6">
                  <c:v>3.1</c:v>
                </c:pt>
                <c:pt idx="7">
                  <c:v>2.2000000000000002</c:v>
                </c:pt>
                <c:pt idx="8">
                  <c:v>2.2000000000000002</c:v>
                </c:pt>
                <c:pt idx="9">
                  <c:v>1.6</c:v>
                </c:pt>
                <c:pt idx="10">
                  <c:v>1.3</c:v>
                </c:pt>
                <c:pt idx="11">
                  <c:v>0.8</c:v>
                </c:pt>
              </c:numCache>
            </c:numRef>
          </c:val>
          <c:extLst>
            <c:ext xmlns:c16="http://schemas.microsoft.com/office/drawing/2014/chart" uri="{C3380CC4-5D6E-409C-BE32-E72D297353CC}">
              <c16:uniqueId val="{00000001-2B97-425A-8684-CDC161DDA0A1}"/>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B9-4B4B-912E-929C7746C7E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Almanya</c:v>
                </c:pt>
                <c:pt idx="1">
                  <c:v>ABD</c:v>
                </c:pt>
                <c:pt idx="2">
                  <c:v>Japonya</c:v>
                </c:pt>
                <c:pt idx="3">
                  <c:v>Çin</c:v>
                </c:pt>
                <c:pt idx="4">
                  <c:v>İtalya</c:v>
                </c:pt>
                <c:pt idx="5">
                  <c:v>Fransa</c:v>
                </c:pt>
                <c:pt idx="6">
                  <c:v>Güney Kore</c:v>
                </c:pt>
                <c:pt idx="7">
                  <c:v>Rusya</c:v>
                </c:pt>
                <c:pt idx="8">
                  <c:v>İngiltere</c:v>
                </c:pt>
                <c:pt idx="9">
                  <c:v>Meksika</c:v>
                </c:pt>
                <c:pt idx="10">
                  <c:v>Hindistan</c:v>
                </c:pt>
              </c:strCache>
            </c:strRef>
          </c:cat>
          <c:val>
            <c:numRef>
              <c:f>Sheet1!$B$2:$B$12</c:f>
              <c:numCache>
                <c:formatCode>###0.0</c:formatCode>
                <c:ptCount val="11"/>
                <c:pt idx="0">
                  <c:v>41.7</c:v>
                </c:pt>
                <c:pt idx="1">
                  <c:v>13.3</c:v>
                </c:pt>
                <c:pt idx="2">
                  <c:v>8.4</c:v>
                </c:pt>
                <c:pt idx="3">
                  <c:v>7.2</c:v>
                </c:pt>
                <c:pt idx="4">
                  <c:v>6.2</c:v>
                </c:pt>
                <c:pt idx="5">
                  <c:v>4.8</c:v>
                </c:pt>
                <c:pt idx="6">
                  <c:v>4.7</c:v>
                </c:pt>
                <c:pt idx="7">
                  <c:v>4.7</c:v>
                </c:pt>
                <c:pt idx="8">
                  <c:v>3.9</c:v>
                </c:pt>
                <c:pt idx="9">
                  <c:v>1.8</c:v>
                </c:pt>
                <c:pt idx="10">
                  <c:v>1.3</c:v>
                </c:pt>
              </c:numCache>
            </c:numRef>
          </c:val>
          <c:extLst>
            <c:ext xmlns:c16="http://schemas.microsoft.com/office/drawing/2014/chart" uri="{C3380CC4-5D6E-409C-BE32-E72D297353CC}">
              <c16:uniqueId val="{00000001-0EB9-4B4B-912E-929C7746C7E4}"/>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6155824184303"/>
          <c:y val="0.12057905779929003"/>
          <c:w val="0.62527726450974364"/>
          <c:h val="0.83007868066964663"/>
        </c:manualLayout>
      </c:layout>
      <c:doughnutChart>
        <c:varyColors val="1"/>
        <c:ser>
          <c:idx val="0"/>
          <c:order val="0"/>
          <c:tx>
            <c:strRef>
              <c:f>Sheet1!$B$1</c:f>
              <c:strCache>
                <c:ptCount val="1"/>
                <c:pt idx="0">
                  <c:v>Medeni Durum</c:v>
                </c:pt>
              </c:strCache>
            </c:strRef>
          </c:tx>
          <c:spPr>
            <a:ln>
              <a:solidFill>
                <a:srgbClr val="FFFFFF"/>
              </a:solidFill>
            </a:ln>
          </c:spPr>
          <c:dPt>
            <c:idx val="0"/>
            <c:bubble3D val="0"/>
            <c:spPr>
              <a:solidFill>
                <a:schemeClr val="accent1"/>
              </a:solidFill>
              <a:ln w="19050">
                <a:solidFill>
                  <a:srgbClr val="FFFFFF"/>
                </a:solidFill>
              </a:ln>
              <a:effectLst/>
            </c:spPr>
            <c:extLst>
              <c:ext xmlns:c16="http://schemas.microsoft.com/office/drawing/2014/chart" uri="{C3380CC4-5D6E-409C-BE32-E72D297353CC}">
                <c16:uniqueId val="{00000001-C6E4-41D3-A214-F729583279C1}"/>
              </c:ext>
            </c:extLst>
          </c:dPt>
          <c:dPt>
            <c:idx val="1"/>
            <c:bubble3D val="0"/>
            <c:spPr>
              <a:solidFill>
                <a:schemeClr val="accent4">
                  <a:lumMod val="75000"/>
                </a:schemeClr>
              </a:solidFill>
              <a:ln w="19050">
                <a:solidFill>
                  <a:srgbClr val="FFFFFF"/>
                </a:solidFill>
              </a:ln>
              <a:effectLst/>
            </c:spPr>
            <c:extLst>
              <c:ext xmlns:c16="http://schemas.microsoft.com/office/drawing/2014/chart" uri="{C3380CC4-5D6E-409C-BE32-E72D297353CC}">
                <c16:uniqueId val="{00000003-C6E4-41D3-A214-F729583279C1}"/>
              </c:ext>
            </c:extLst>
          </c:dPt>
          <c:dPt>
            <c:idx val="2"/>
            <c:bubble3D val="0"/>
            <c:spPr>
              <a:solidFill>
                <a:srgbClr val="FFFFFF">
                  <a:lumMod val="50000"/>
                </a:srgbClr>
              </a:solidFill>
              <a:ln w="19050">
                <a:solidFill>
                  <a:srgbClr val="FFFFFF"/>
                </a:solidFill>
              </a:ln>
              <a:effectLst/>
            </c:spPr>
            <c:extLst>
              <c:ext xmlns:c16="http://schemas.microsoft.com/office/drawing/2014/chart" uri="{C3380CC4-5D6E-409C-BE32-E72D297353CC}">
                <c16:uniqueId val="{00000005-C6E4-41D3-A214-F729583279C1}"/>
              </c:ext>
            </c:extLst>
          </c:dPt>
          <c:dPt>
            <c:idx val="3"/>
            <c:bubble3D val="0"/>
            <c:spPr>
              <a:solidFill>
                <a:schemeClr val="accent4"/>
              </a:solidFill>
              <a:ln w="19050">
                <a:solidFill>
                  <a:srgbClr val="FFFFFF"/>
                </a:solidFill>
              </a:ln>
              <a:effectLst/>
            </c:spPr>
            <c:extLst>
              <c:ext xmlns:c16="http://schemas.microsoft.com/office/drawing/2014/chart" uri="{C3380CC4-5D6E-409C-BE32-E72D297353CC}">
                <c16:uniqueId val="{00000007-C6E4-41D3-A214-F729583279C1}"/>
              </c:ext>
            </c:extLst>
          </c:dPt>
          <c:dPt>
            <c:idx val="4"/>
            <c:bubble3D val="0"/>
            <c:spPr>
              <a:solidFill>
                <a:schemeClr val="accent5"/>
              </a:solidFill>
              <a:ln w="19050">
                <a:solidFill>
                  <a:srgbClr val="FFFFFF"/>
                </a:solidFill>
              </a:ln>
              <a:effectLst/>
            </c:spPr>
            <c:extLst>
              <c:ext xmlns:c16="http://schemas.microsoft.com/office/drawing/2014/chart" uri="{C3380CC4-5D6E-409C-BE32-E72D297353CC}">
                <c16:uniqueId val="{00000009-C6E4-41D3-A214-F729583279C1}"/>
              </c:ext>
            </c:extLst>
          </c:dPt>
          <c:dLbls>
            <c:dLbl>
              <c:idx val="0"/>
              <c:layout>
                <c:manualLayout>
                  <c:x val="-0.12749490908426325"/>
                  <c:y val="-9.1388894458911976E-2"/>
                </c:manualLayout>
              </c:layout>
              <c:showLegendKey val="0"/>
              <c:showVal val="0"/>
              <c:showCatName val="1"/>
              <c:showSerName val="0"/>
              <c:showPercent val="1"/>
              <c:showBubbleSize val="0"/>
              <c:extLst>
                <c:ext xmlns:c15="http://schemas.microsoft.com/office/drawing/2012/chart" uri="{CE6537A1-D6FC-4f65-9D91-7224C49458BB}">
                  <c15:layout>
                    <c:manualLayout>
                      <c:w val="0.21193576810084067"/>
                      <c:h val="0.17881663067463052"/>
                    </c:manualLayout>
                  </c15:layout>
                </c:ext>
                <c:ext xmlns:c16="http://schemas.microsoft.com/office/drawing/2014/chart" uri="{C3380CC4-5D6E-409C-BE32-E72D297353CC}">
                  <c16:uniqueId val="{00000001-C6E4-41D3-A214-F729583279C1}"/>
                </c:ext>
              </c:extLst>
            </c:dLbl>
            <c:dLbl>
              <c:idx val="1"/>
              <c:layout>
                <c:manualLayout>
                  <c:x val="0.15201303212650324"/>
                  <c:y val="4.9825285328065107E-2"/>
                </c:manualLayout>
              </c:layout>
              <c:showLegendKey val="0"/>
              <c:showVal val="0"/>
              <c:showCatName val="1"/>
              <c:showSerName val="0"/>
              <c:showPercent val="1"/>
              <c:showBubbleSize val="0"/>
              <c:extLst>
                <c:ext xmlns:c15="http://schemas.microsoft.com/office/drawing/2012/chart" uri="{CE6537A1-D6FC-4f65-9D91-7224C49458BB}">
                  <c15:layout>
                    <c:manualLayout>
                      <c:w val="0.17121925340443322"/>
                      <c:h val="0.17881663067463052"/>
                    </c:manualLayout>
                  </c15:layout>
                </c:ext>
                <c:ext xmlns:c16="http://schemas.microsoft.com/office/drawing/2014/chart" uri="{C3380CC4-5D6E-409C-BE32-E72D297353CC}">
                  <c16:uniqueId val="{00000003-C6E4-41D3-A214-F729583279C1}"/>
                </c:ext>
              </c:extLst>
            </c:dLbl>
            <c:dLbl>
              <c:idx val="2"/>
              <c:layout>
                <c:manualLayout>
                  <c:x val="9.8073006987894812E-2"/>
                  <c:y val="0.105186253338018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6E4-41D3-A214-F729583279C1}"/>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Evli</c:v>
                </c:pt>
                <c:pt idx="1">
                  <c:v>Bekar</c:v>
                </c:pt>
                <c:pt idx="2">
                  <c:v>Diğer</c:v>
                </c:pt>
              </c:strCache>
            </c:strRef>
          </c:cat>
          <c:val>
            <c:numRef>
              <c:f>Sheet1!$B$2:$B$4</c:f>
              <c:numCache>
                <c:formatCode>###0.0</c:formatCode>
                <c:ptCount val="3"/>
                <c:pt idx="0">
                  <c:v>41.9</c:v>
                </c:pt>
                <c:pt idx="1">
                  <c:v>53.6</c:v>
                </c:pt>
                <c:pt idx="2" formatCode="General">
                  <c:v>4.5</c:v>
                </c:pt>
              </c:numCache>
            </c:numRef>
          </c:val>
          <c:extLst>
            <c:ext xmlns:c16="http://schemas.microsoft.com/office/drawing/2014/chart" uri="{C3380CC4-5D6E-409C-BE32-E72D297353CC}">
              <c16:uniqueId val="{0000000A-C6E4-41D3-A214-F729583279C1}"/>
            </c:ext>
          </c:extLst>
        </c:ser>
        <c:dLbls>
          <c:showLegendKey val="0"/>
          <c:showVal val="1"/>
          <c:showCatName val="0"/>
          <c:showSerName val="0"/>
          <c:showPercent val="0"/>
          <c:showBubbleSize val="0"/>
          <c:showLeaderLines val="0"/>
        </c:dLbls>
        <c:firstSliceAng val="151"/>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T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9B-4923-88CD-B5B9DE41AD6E}"/>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 Almanya</c:v>
                </c:pt>
                <c:pt idx="1">
                  <c:v> ABD</c:v>
                </c:pt>
                <c:pt idx="2">
                  <c:v> Japonya</c:v>
                </c:pt>
                <c:pt idx="3">
                  <c:v> Rusya</c:v>
                </c:pt>
                <c:pt idx="4">
                  <c:v> Çin</c:v>
                </c:pt>
                <c:pt idx="5">
                  <c:v> Fransa</c:v>
                </c:pt>
                <c:pt idx="6">
                  <c:v> İtalya</c:v>
                </c:pt>
                <c:pt idx="7">
                  <c:v> Meksika</c:v>
                </c:pt>
                <c:pt idx="8">
                  <c:v> İngiltere</c:v>
                </c:pt>
                <c:pt idx="9">
                  <c:v> İspanya</c:v>
                </c:pt>
                <c:pt idx="10">
                  <c:v> Güney Kore</c:v>
                </c:pt>
              </c:strCache>
            </c:strRef>
          </c:cat>
          <c:val>
            <c:numRef>
              <c:f>Sheet1!$B$2:$B$12</c:f>
              <c:numCache>
                <c:formatCode>###0.0</c:formatCode>
                <c:ptCount val="11"/>
                <c:pt idx="0">
                  <c:v>39.4</c:v>
                </c:pt>
                <c:pt idx="1">
                  <c:v>23.8</c:v>
                </c:pt>
                <c:pt idx="2">
                  <c:v>10.5</c:v>
                </c:pt>
                <c:pt idx="3">
                  <c:v>6.6</c:v>
                </c:pt>
                <c:pt idx="4">
                  <c:v>4.9000000000000004</c:v>
                </c:pt>
                <c:pt idx="5">
                  <c:v>4.3</c:v>
                </c:pt>
                <c:pt idx="6">
                  <c:v>3.4</c:v>
                </c:pt>
                <c:pt idx="7">
                  <c:v>1.9</c:v>
                </c:pt>
                <c:pt idx="8">
                  <c:v>1.7</c:v>
                </c:pt>
                <c:pt idx="9">
                  <c:v>1.2</c:v>
                </c:pt>
                <c:pt idx="10">
                  <c:v>1.1000000000000001</c:v>
                </c:pt>
              </c:numCache>
            </c:numRef>
          </c:val>
          <c:extLst>
            <c:ext xmlns:c16="http://schemas.microsoft.com/office/drawing/2014/chart" uri="{C3380CC4-5D6E-409C-BE32-E72D297353CC}">
              <c16:uniqueId val="{00000001-1E9B-4923-88CD-B5B9DE41AD6E}"/>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B-4EFF-8D3D-3F100DE1BC1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Almanya</c:v>
                </c:pt>
                <c:pt idx="1">
                  <c:v>ABD</c:v>
                </c:pt>
                <c:pt idx="2">
                  <c:v>Japonya</c:v>
                </c:pt>
                <c:pt idx="3">
                  <c:v>Çin</c:v>
                </c:pt>
                <c:pt idx="4">
                  <c:v>Rusya</c:v>
                </c:pt>
                <c:pt idx="5">
                  <c:v>İtalya</c:v>
                </c:pt>
                <c:pt idx="6">
                  <c:v>Fransa</c:v>
                </c:pt>
                <c:pt idx="7">
                  <c:v>İngiltere</c:v>
                </c:pt>
                <c:pt idx="8">
                  <c:v>Güney Kore</c:v>
                </c:pt>
                <c:pt idx="9">
                  <c:v>Hindistan</c:v>
                </c:pt>
                <c:pt idx="10">
                  <c:v>Meksika</c:v>
                </c:pt>
                <c:pt idx="11">
                  <c:v>İspanya</c:v>
                </c:pt>
              </c:strCache>
            </c:strRef>
          </c:cat>
          <c:val>
            <c:numRef>
              <c:f>Sheet1!$B$2:$B$13</c:f>
              <c:numCache>
                <c:formatCode>###0.0</c:formatCode>
                <c:ptCount val="12"/>
                <c:pt idx="0">
                  <c:v>27.6</c:v>
                </c:pt>
                <c:pt idx="1">
                  <c:v>14.3</c:v>
                </c:pt>
                <c:pt idx="2">
                  <c:v>13.4</c:v>
                </c:pt>
                <c:pt idx="3">
                  <c:v>13</c:v>
                </c:pt>
                <c:pt idx="4">
                  <c:v>8.3000000000000007</c:v>
                </c:pt>
                <c:pt idx="5">
                  <c:v>4.9000000000000004</c:v>
                </c:pt>
                <c:pt idx="6">
                  <c:v>4.8</c:v>
                </c:pt>
                <c:pt idx="7">
                  <c:v>3.8</c:v>
                </c:pt>
                <c:pt idx="8">
                  <c:v>3.5</c:v>
                </c:pt>
                <c:pt idx="9">
                  <c:v>2.2000000000000002</c:v>
                </c:pt>
                <c:pt idx="10">
                  <c:v>1.9</c:v>
                </c:pt>
                <c:pt idx="11">
                  <c:v>1.8</c:v>
                </c:pt>
              </c:numCache>
            </c:numRef>
          </c:val>
          <c:extLst>
            <c:ext xmlns:c16="http://schemas.microsoft.com/office/drawing/2014/chart" uri="{C3380CC4-5D6E-409C-BE32-E72D297353CC}">
              <c16:uniqueId val="{00000001-CF6B-4EFF-8D3D-3F100DE1BC12}"/>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5162525801219"/>
          <c:y val="1.2601177168823413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5F-46EC-B4EB-E3B39BC09B1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Otomobil</c:v>
                </c:pt>
                <c:pt idx="1">
                  <c:v>Nitelikli ürünler</c:v>
                </c:pt>
                <c:pt idx="2">
                  <c:v>İyi ekonomi</c:v>
                </c:pt>
                <c:pt idx="3">
                  <c:v> Üretim kalitesi</c:v>
                </c:pt>
                <c:pt idx="4">
                  <c:v> Disiplin</c:v>
                </c:pt>
                <c:pt idx="5">
                  <c:v> Angele Merkel</c:v>
                </c:pt>
                <c:pt idx="6">
                  <c:v> Güvenilirlik</c:v>
                </c:pt>
                <c:pt idx="7">
                  <c:v> Teknolojik ürünler</c:v>
                </c:pt>
                <c:pt idx="8">
                  <c:v> Çikolata</c:v>
                </c:pt>
                <c:pt idx="9">
                  <c:v> Gelişmiş ülke</c:v>
                </c:pt>
                <c:pt idx="10">
                  <c:v> Sağlamlık</c:v>
                </c:pt>
                <c:pt idx="11">
                  <c:v> İstihdam sağlaması</c:v>
                </c:pt>
              </c:strCache>
            </c:strRef>
          </c:cat>
          <c:val>
            <c:numRef>
              <c:f>Sheet1!$B$2:$B$13</c:f>
              <c:numCache>
                <c:formatCode>0.0</c:formatCode>
                <c:ptCount val="12"/>
                <c:pt idx="0">
                  <c:v>8.9</c:v>
                </c:pt>
                <c:pt idx="1">
                  <c:v>6.2</c:v>
                </c:pt>
                <c:pt idx="2">
                  <c:v>5.5</c:v>
                </c:pt>
                <c:pt idx="3">
                  <c:v>5.0999999999999996</c:v>
                </c:pt>
                <c:pt idx="4">
                  <c:v>5</c:v>
                </c:pt>
                <c:pt idx="5">
                  <c:v>4.0999999999999996</c:v>
                </c:pt>
                <c:pt idx="6">
                  <c:v>3.4000000000000004</c:v>
                </c:pt>
                <c:pt idx="7">
                  <c:v>2.1999999999999997</c:v>
                </c:pt>
                <c:pt idx="8">
                  <c:v>2.1</c:v>
                </c:pt>
                <c:pt idx="9">
                  <c:v>2.1</c:v>
                </c:pt>
                <c:pt idx="10">
                  <c:v>2</c:v>
                </c:pt>
                <c:pt idx="11">
                  <c:v>2</c:v>
                </c:pt>
              </c:numCache>
            </c:numRef>
          </c:val>
          <c:extLst>
            <c:ext xmlns:c16="http://schemas.microsoft.com/office/drawing/2014/chart" uri="{C3380CC4-5D6E-409C-BE32-E72D297353CC}">
              <c16:uniqueId val="{00000001-685F-46EC-B4EB-E3B39BC09B19}"/>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81CC-4BCE-8000-4276D4E21D0E}"/>
              </c:ext>
            </c:extLst>
          </c:dPt>
          <c:dPt>
            <c:idx val="1"/>
            <c:invertIfNegative val="0"/>
            <c:bubble3D val="0"/>
            <c:spPr>
              <a:solidFill>
                <a:srgbClr val="FF6161"/>
              </a:solidFill>
              <a:ln>
                <a:noFill/>
              </a:ln>
              <a:effectLst/>
            </c:spPr>
            <c:extLst>
              <c:ext xmlns:c16="http://schemas.microsoft.com/office/drawing/2014/chart" uri="{C3380CC4-5D6E-409C-BE32-E72D297353CC}">
                <c16:uniqueId val="{00000003-81CC-4BCE-8000-4276D4E21D0E}"/>
              </c:ext>
            </c:extLst>
          </c:dPt>
          <c:dPt>
            <c:idx val="2"/>
            <c:invertIfNegative val="0"/>
            <c:bubble3D val="0"/>
            <c:spPr>
              <a:solidFill>
                <a:srgbClr val="A6A6A6"/>
              </a:solidFill>
              <a:ln>
                <a:noFill/>
              </a:ln>
              <a:effectLst/>
            </c:spPr>
            <c:extLst>
              <c:ext xmlns:c16="http://schemas.microsoft.com/office/drawing/2014/chart" uri="{C3380CC4-5D6E-409C-BE32-E72D297353CC}">
                <c16:uniqueId val="{00000005-81CC-4BCE-8000-4276D4E21D0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1CC-4BCE-8000-4276D4E21D0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1CC-4BCE-8000-4276D4E21D0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Hiç beğenmiyorum </c:v>
                </c:pt>
                <c:pt idx="1">
                  <c:v>Beğenmiyorum </c:v>
                </c:pt>
                <c:pt idx="2">
                  <c:v>Ne beğeniyorum ne beğenmiyorum </c:v>
                </c:pt>
                <c:pt idx="3">
                  <c:v>Beğeniyorum </c:v>
                </c:pt>
                <c:pt idx="4">
                  <c:v>Çok beğeniyorum </c:v>
                </c:pt>
              </c:strCache>
            </c:strRef>
          </c:cat>
          <c:val>
            <c:numRef>
              <c:f>Sheet1!$B$2:$B$6</c:f>
              <c:numCache>
                <c:formatCode>0.0</c:formatCode>
                <c:ptCount val="5"/>
                <c:pt idx="0">
                  <c:v>0.8</c:v>
                </c:pt>
                <c:pt idx="1">
                  <c:v>2.4</c:v>
                </c:pt>
                <c:pt idx="2">
                  <c:v>30.2</c:v>
                </c:pt>
                <c:pt idx="3">
                  <c:v>33.799999999999997</c:v>
                </c:pt>
                <c:pt idx="4">
                  <c:v>32.799999999999997</c:v>
                </c:pt>
              </c:numCache>
            </c:numRef>
          </c:val>
          <c:extLst>
            <c:ext xmlns:c16="http://schemas.microsoft.com/office/drawing/2014/chart" uri="{C3380CC4-5D6E-409C-BE32-E72D297353CC}">
              <c16:uniqueId val="{0000000A-81CC-4BCE-8000-4276D4E21D0E}"/>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10304155657614"/>
          <c:y val="0"/>
          <c:w val="0.34301170973103867"/>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F7-4EA2-85C1-3523DF3D429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İyi ekonomi</c:v>
                </c:pt>
                <c:pt idx="1">
                  <c:v>Nitelikli yaşam tarzı </c:v>
                </c:pt>
                <c:pt idx="2">
                  <c:v>Nitelikli üretim </c:v>
                </c:pt>
                <c:pt idx="3">
                  <c:v>Nitelikli ülke </c:v>
                </c:pt>
                <c:pt idx="4">
                  <c:v> Disiplinli</c:v>
                </c:pt>
                <c:pt idx="5">
                  <c:v> İş imkanı </c:v>
                </c:pt>
                <c:pt idx="6">
                  <c:v>Nitelikli ürünler</c:v>
                </c:pt>
                <c:pt idx="7">
                  <c:v>Gelişmiş Ülke</c:v>
                </c:pt>
                <c:pt idx="8">
                  <c:v> Kendisini geliştirmesi</c:v>
                </c:pt>
                <c:pt idx="9">
                  <c:v>Yeterli teknolojik altyapı</c:v>
                </c:pt>
              </c:strCache>
            </c:strRef>
          </c:cat>
          <c:val>
            <c:numRef>
              <c:f>Sheet1!$B$2:$B$11</c:f>
              <c:numCache>
                <c:formatCode>###0.0</c:formatCode>
                <c:ptCount val="10"/>
                <c:pt idx="0">
                  <c:v>13.493253373313344</c:v>
                </c:pt>
                <c:pt idx="1">
                  <c:v>8.2458770614692654</c:v>
                </c:pt>
                <c:pt idx="2">
                  <c:v>6.746626686656672</c:v>
                </c:pt>
                <c:pt idx="3">
                  <c:v>5.6971514242878563</c:v>
                </c:pt>
                <c:pt idx="4">
                  <c:v>4.9475262368815596</c:v>
                </c:pt>
                <c:pt idx="5" formatCode="0.0">
                  <c:v>4.497751124437781</c:v>
                </c:pt>
                <c:pt idx="6" formatCode="0.0">
                  <c:v>4.497751124437781</c:v>
                </c:pt>
                <c:pt idx="7" formatCode="0.0">
                  <c:v>4.3478260869565215</c:v>
                </c:pt>
                <c:pt idx="8" formatCode="0.0">
                  <c:v>2.8485757121439281</c:v>
                </c:pt>
                <c:pt idx="9" formatCode="0.0">
                  <c:v>2.8485757121439281</c:v>
                </c:pt>
              </c:numCache>
            </c:numRef>
          </c:val>
          <c:extLst>
            <c:ext xmlns:c16="http://schemas.microsoft.com/office/drawing/2014/chart" uri="{C3380CC4-5D6E-409C-BE32-E72D297353CC}">
              <c16:uniqueId val="{00000001-32F7-4EA2-85C1-3523DF3D429F}"/>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5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95546795815453"/>
          <c:y val="0"/>
          <c:w val="0.34301170973103867"/>
          <c:h val="0.96927021816628312"/>
        </c:manualLayout>
      </c:layout>
      <c:barChart>
        <c:barDir val="bar"/>
        <c:grouping val="clustered"/>
        <c:varyColors val="0"/>
        <c:ser>
          <c:idx val="0"/>
          <c:order val="0"/>
          <c:spPr>
            <a:solidFill>
              <a:srgbClr val="FF6161">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A1-4EF2-BCCB-C98A61FCEDB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Türkiye'ye Karşı Tutumu</c:v>
                </c:pt>
                <c:pt idx="1">
                  <c:v>Almanya Kültürü</c:v>
                </c:pt>
                <c:pt idx="2">
                  <c:v>Alman Halkı </c:v>
                </c:pt>
                <c:pt idx="3">
                  <c:v> Irkçılık </c:v>
                </c:pt>
                <c:pt idx="4">
                  <c:v>Üretilen Ürünler</c:v>
                </c:pt>
                <c:pt idx="5">
                  <c:v>Almanca </c:v>
                </c:pt>
                <c:pt idx="6">
                  <c:v>Ekonomik Gelişmesini Paylaşmaması</c:v>
                </c:pt>
                <c:pt idx="7">
                  <c:v> Dış dünyaya açık olmaması</c:v>
                </c:pt>
              </c:strCache>
            </c:strRef>
          </c:cat>
          <c:val>
            <c:numRef>
              <c:f>Sheet1!$B$2:$B$9</c:f>
              <c:numCache>
                <c:formatCode>###0.0</c:formatCode>
                <c:ptCount val="8"/>
                <c:pt idx="0">
                  <c:v>9.375</c:v>
                </c:pt>
                <c:pt idx="1">
                  <c:v>6.25</c:v>
                </c:pt>
                <c:pt idx="2">
                  <c:v>6.25</c:v>
                </c:pt>
                <c:pt idx="3">
                  <c:v>6.25</c:v>
                </c:pt>
                <c:pt idx="4">
                  <c:v>3.125</c:v>
                </c:pt>
                <c:pt idx="5">
                  <c:v>3.125</c:v>
                </c:pt>
                <c:pt idx="6">
                  <c:v>3.125</c:v>
                </c:pt>
                <c:pt idx="7">
                  <c:v>3.125</c:v>
                </c:pt>
              </c:numCache>
            </c:numRef>
          </c:val>
          <c:extLst>
            <c:ext xmlns:c16="http://schemas.microsoft.com/office/drawing/2014/chart" uri="{C3380CC4-5D6E-409C-BE32-E72D297353CC}">
              <c16:uniqueId val="{00000001-23A1-4EF2-BCCB-C98A61FCEDB7}"/>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1D5C-4077-A9D9-AD8D2E0C7D80}"/>
              </c:ext>
            </c:extLst>
          </c:dPt>
          <c:dPt>
            <c:idx val="1"/>
            <c:invertIfNegative val="0"/>
            <c:bubble3D val="0"/>
            <c:spPr>
              <a:solidFill>
                <a:srgbClr val="FF6161"/>
              </a:solidFill>
              <a:ln>
                <a:noFill/>
              </a:ln>
              <a:effectLst/>
            </c:spPr>
            <c:extLst>
              <c:ext xmlns:c16="http://schemas.microsoft.com/office/drawing/2014/chart" uri="{C3380CC4-5D6E-409C-BE32-E72D297353CC}">
                <c16:uniqueId val="{00000003-1D5C-4077-A9D9-AD8D2E0C7D80}"/>
              </c:ext>
            </c:extLst>
          </c:dPt>
          <c:dPt>
            <c:idx val="2"/>
            <c:invertIfNegative val="0"/>
            <c:bubble3D val="0"/>
            <c:spPr>
              <a:solidFill>
                <a:srgbClr val="A6A6A6"/>
              </a:solidFill>
              <a:ln>
                <a:noFill/>
              </a:ln>
              <a:effectLst/>
            </c:spPr>
            <c:extLst>
              <c:ext xmlns:c16="http://schemas.microsoft.com/office/drawing/2014/chart" uri="{C3380CC4-5D6E-409C-BE32-E72D297353CC}">
                <c16:uniqueId val="{00000005-1D5C-4077-A9D9-AD8D2E0C7D80}"/>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1D5C-4077-A9D9-AD8D2E0C7D80}"/>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1D5C-4077-A9D9-AD8D2E0C7D8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Güvenmiyorum</c:v>
                </c:pt>
                <c:pt idx="1">
                  <c:v> Güvenmiyorum</c:v>
                </c:pt>
                <c:pt idx="2">
                  <c:v> Ne güveniyorum ne güvenmiyorum</c:v>
                </c:pt>
                <c:pt idx="3">
                  <c:v> Güveniyorum</c:v>
                </c:pt>
                <c:pt idx="4">
                  <c:v> Çok güveniyorum</c:v>
                </c:pt>
              </c:strCache>
            </c:strRef>
          </c:cat>
          <c:val>
            <c:numRef>
              <c:f>Sheet1!$B$2:$B$6</c:f>
              <c:numCache>
                <c:formatCode>0.0</c:formatCode>
                <c:ptCount val="5"/>
                <c:pt idx="0">
                  <c:v>0.4</c:v>
                </c:pt>
                <c:pt idx="1">
                  <c:v>1.8</c:v>
                </c:pt>
                <c:pt idx="2">
                  <c:v>7.9</c:v>
                </c:pt>
                <c:pt idx="3">
                  <c:v>60.1</c:v>
                </c:pt>
                <c:pt idx="4">
                  <c:v>27.1</c:v>
                </c:pt>
              </c:numCache>
            </c:numRef>
          </c:val>
          <c:extLst>
            <c:ext xmlns:c16="http://schemas.microsoft.com/office/drawing/2014/chart" uri="{C3380CC4-5D6E-409C-BE32-E72D297353CC}">
              <c16:uniqueId val="{0000000A-1D5C-4077-A9D9-AD8D2E0C7D80}"/>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886054586967379"/>
          <c:y val="0"/>
          <c:w val="0.79113945413032616"/>
          <c:h val="0.90095083473701232"/>
        </c:manualLayout>
      </c:layout>
      <c:barChart>
        <c:barDir val="bar"/>
        <c:grouping val="stacked"/>
        <c:varyColors val="0"/>
        <c:ser>
          <c:idx val="0"/>
          <c:order val="0"/>
          <c:tx>
            <c:strRef>
              <c:f>Sheet1!$B$3</c:f>
              <c:strCache>
                <c:ptCount val="1"/>
                <c:pt idx="0">
                  <c:v> Çok gelişmiş</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AE03-4693-AAF0-EA4A737498C8}"/>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03-4693-AAF0-EA4A737498C8}"/>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03-4693-AAF0-EA4A737498C8}"/>
                </c:ext>
              </c:extLst>
            </c:dLbl>
            <c:dLbl>
              <c:idx val="10"/>
              <c:layout>
                <c:manualLayout>
                  <c:x val="7.3487103200788025E-3"/>
                  <c:y val="-8.53353501161709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03-4693-AAF0-EA4A737498C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Eğitim imkanları</c:v>
                </c:pt>
                <c:pt idx="1">
                  <c:v>Sosyal güvenlik</c:v>
                </c:pt>
                <c:pt idx="2">
                  <c:v>Sosyal adalet</c:v>
                </c:pt>
                <c:pt idx="3">
                  <c:v>İnsan hakları</c:v>
                </c:pt>
                <c:pt idx="4">
                  <c:v>Hayvan hakları</c:v>
                </c:pt>
                <c:pt idx="5">
                  <c:v>Toplumsal refah</c:v>
                </c:pt>
                <c:pt idx="6">
                  <c:v>Ekonomi</c:v>
                </c:pt>
                <c:pt idx="7">
                  <c:v>Turizm</c:v>
                </c:pt>
                <c:pt idx="8">
                  <c:v>Çevre bilinci</c:v>
                </c:pt>
                <c:pt idx="9">
                  <c:v>Alt yapı</c:v>
                </c:pt>
                <c:pt idx="10">
                  <c:v>Askeri güç</c:v>
                </c:pt>
                <c:pt idx="11">
                  <c:v>Kültür ve sanat</c:v>
                </c:pt>
                <c:pt idx="12">
                  <c:v>Sağlık imkanları</c:v>
                </c:pt>
                <c:pt idx="13">
                  <c:v>İstihdam olanakları</c:v>
                </c:pt>
              </c:strCache>
            </c:strRef>
          </c:cat>
          <c:val>
            <c:numRef>
              <c:f>Sheet1!$B$4:$B$17</c:f>
              <c:numCache>
                <c:formatCode>0.0</c:formatCode>
                <c:ptCount val="14"/>
                <c:pt idx="0">
                  <c:v>35.1</c:v>
                </c:pt>
                <c:pt idx="1">
                  <c:v>35.200000000000003</c:v>
                </c:pt>
                <c:pt idx="2">
                  <c:v>37.5</c:v>
                </c:pt>
                <c:pt idx="3">
                  <c:v>37.5</c:v>
                </c:pt>
                <c:pt idx="4">
                  <c:v>35.799999999999997</c:v>
                </c:pt>
                <c:pt idx="5">
                  <c:v>33.1</c:v>
                </c:pt>
                <c:pt idx="6">
                  <c:v>33.6</c:v>
                </c:pt>
                <c:pt idx="7">
                  <c:v>31.4</c:v>
                </c:pt>
                <c:pt idx="8">
                  <c:v>34.799999999999997</c:v>
                </c:pt>
                <c:pt idx="9">
                  <c:v>31.4</c:v>
                </c:pt>
                <c:pt idx="10">
                  <c:v>35.700000000000003</c:v>
                </c:pt>
                <c:pt idx="11">
                  <c:v>31.7</c:v>
                </c:pt>
                <c:pt idx="12">
                  <c:v>35.5</c:v>
                </c:pt>
                <c:pt idx="13">
                  <c:v>35.1</c:v>
                </c:pt>
              </c:numCache>
            </c:numRef>
          </c:val>
          <c:extLst>
            <c:ext xmlns:c16="http://schemas.microsoft.com/office/drawing/2014/chart" uri="{C3380CC4-5D6E-409C-BE32-E72D297353CC}">
              <c16:uniqueId val="{00000004-AE03-4693-AAF0-EA4A737498C8}"/>
            </c:ext>
          </c:extLst>
        </c:ser>
        <c:ser>
          <c:idx val="1"/>
          <c:order val="1"/>
          <c:tx>
            <c:strRef>
              <c:f>Sheet1!$C$3</c:f>
              <c:strCache>
                <c:ptCount val="1"/>
                <c:pt idx="0">
                  <c:v> Gelişmiş</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Eğitim imkanları</c:v>
                </c:pt>
                <c:pt idx="1">
                  <c:v>Sosyal güvenlik</c:v>
                </c:pt>
                <c:pt idx="2">
                  <c:v>Sosyal adalet</c:v>
                </c:pt>
                <c:pt idx="3">
                  <c:v>İnsan hakları</c:v>
                </c:pt>
                <c:pt idx="4">
                  <c:v>Hayvan hakları</c:v>
                </c:pt>
                <c:pt idx="5">
                  <c:v>Toplumsal refah</c:v>
                </c:pt>
                <c:pt idx="6">
                  <c:v>Ekonomi</c:v>
                </c:pt>
                <c:pt idx="7">
                  <c:v>Turizm</c:v>
                </c:pt>
                <c:pt idx="8">
                  <c:v>Çevre bilinci</c:v>
                </c:pt>
                <c:pt idx="9">
                  <c:v>Alt yapı</c:v>
                </c:pt>
                <c:pt idx="10">
                  <c:v>Askeri güç</c:v>
                </c:pt>
                <c:pt idx="11">
                  <c:v>Kültür ve sanat</c:v>
                </c:pt>
                <c:pt idx="12">
                  <c:v>Sağlık imkanları</c:v>
                </c:pt>
                <c:pt idx="13">
                  <c:v>İstihdam olanakları</c:v>
                </c:pt>
              </c:strCache>
            </c:strRef>
          </c:cat>
          <c:val>
            <c:numRef>
              <c:f>Sheet1!$C$4:$C$17</c:f>
              <c:numCache>
                <c:formatCode>0.0</c:formatCode>
                <c:ptCount val="14"/>
                <c:pt idx="0">
                  <c:v>53.2</c:v>
                </c:pt>
                <c:pt idx="1">
                  <c:v>51.6</c:v>
                </c:pt>
                <c:pt idx="2">
                  <c:v>48.3</c:v>
                </c:pt>
                <c:pt idx="3">
                  <c:v>48.1</c:v>
                </c:pt>
                <c:pt idx="4">
                  <c:v>49.2</c:v>
                </c:pt>
                <c:pt idx="5">
                  <c:v>51.5</c:v>
                </c:pt>
                <c:pt idx="6">
                  <c:v>51</c:v>
                </c:pt>
                <c:pt idx="7">
                  <c:v>53.1</c:v>
                </c:pt>
                <c:pt idx="8">
                  <c:v>49.7</c:v>
                </c:pt>
                <c:pt idx="9">
                  <c:v>52.1</c:v>
                </c:pt>
                <c:pt idx="10">
                  <c:v>47.8</c:v>
                </c:pt>
                <c:pt idx="11">
                  <c:v>51.6</c:v>
                </c:pt>
                <c:pt idx="12">
                  <c:v>47.2</c:v>
                </c:pt>
                <c:pt idx="13">
                  <c:v>47.2</c:v>
                </c:pt>
              </c:numCache>
            </c:numRef>
          </c:val>
          <c:extLst>
            <c:ext xmlns:c16="http://schemas.microsoft.com/office/drawing/2014/chart" uri="{C3380CC4-5D6E-409C-BE32-E72D297353CC}">
              <c16:uniqueId val="{00000005-AE03-4693-AAF0-EA4A737498C8}"/>
            </c:ext>
          </c:extLst>
        </c:ser>
        <c:ser>
          <c:idx val="2"/>
          <c:order val="2"/>
          <c:tx>
            <c:strRef>
              <c:f>Sheet1!$D$3</c:f>
              <c:strCache>
                <c:ptCount val="1"/>
                <c:pt idx="0">
                  <c:v> Ne gelişmiş Ne gelişmiş değil</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Eğitim imkanları</c:v>
                </c:pt>
                <c:pt idx="1">
                  <c:v>Sosyal güvenlik</c:v>
                </c:pt>
                <c:pt idx="2">
                  <c:v>Sosyal adalet</c:v>
                </c:pt>
                <c:pt idx="3">
                  <c:v>İnsan hakları</c:v>
                </c:pt>
                <c:pt idx="4">
                  <c:v>Hayvan hakları</c:v>
                </c:pt>
                <c:pt idx="5">
                  <c:v>Toplumsal refah</c:v>
                </c:pt>
                <c:pt idx="6">
                  <c:v>Ekonomi</c:v>
                </c:pt>
                <c:pt idx="7">
                  <c:v>Turizm</c:v>
                </c:pt>
                <c:pt idx="8">
                  <c:v>Çevre bilinci</c:v>
                </c:pt>
                <c:pt idx="9">
                  <c:v>Alt yapı</c:v>
                </c:pt>
                <c:pt idx="10">
                  <c:v>Askeri güç</c:v>
                </c:pt>
                <c:pt idx="11">
                  <c:v>Kültür ve sanat</c:v>
                </c:pt>
                <c:pt idx="12">
                  <c:v>Sağlık imkanları</c:v>
                </c:pt>
                <c:pt idx="13">
                  <c:v>İstihdam olanakları</c:v>
                </c:pt>
              </c:strCache>
            </c:strRef>
          </c:cat>
          <c:val>
            <c:numRef>
              <c:f>Sheet1!$D$4:$D$17</c:f>
              <c:numCache>
                <c:formatCode>0.0</c:formatCode>
                <c:ptCount val="14"/>
                <c:pt idx="0">
                  <c:v>9.3000000000000007</c:v>
                </c:pt>
                <c:pt idx="1">
                  <c:v>8.5</c:v>
                </c:pt>
                <c:pt idx="2">
                  <c:v>9.3000000000000007</c:v>
                </c:pt>
                <c:pt idx="3">
                  <c:v>8.6999999999999993</c:v>
                </c:pt>
                <c:pt idx="4">
                  <c:v>10.3</c:v>
                </c:pt>
                <c:pt idx="5">
                  <c:v>10.8</c:v>
                </c:pt>
                <c:pt idx="6">
                  <c:v>11</c:v>
                </c:pt>
                <c:pt idx="7">
                  <c:v>10.8</c:v>
                </c:pt>
                <c:pt idx="8">
                  <c:v>10</c:v>
                </c:pt>
                <c:pt idx="9">
                  <c:v>11.3</c:v>
                </c:pt>
                <c:pt idx="10">
                  <c:v>10.4</c:v>
                </c:pt>
                <c:pt idx="11">
                  <c:v>11.8</c:v>
                </c:pt>
                <c:pt idx="12">
                  <c:v>14.3</c:v>
                </c:pt>
                <c:pt idx="13">
                  <c:v>10.4</c:v>
                </c:pt>
              </c:numCache>
            </c:numRef>
          </c:val>
          <c:extLst>
            <c:ext xmlns:c16="http://schemas.microsoft.com/office/drawing/2014/chart" uri="{C3380CC4-5D6E-409C-BE32-E72D297353CC}">
              <c16:uniqueId val="{00000006-AE03-4693-AAF0-EA4A737498C8}"/>
            </c:ext>
          </c:extLst>
        </c:ser>
        <c:ser>
          <c:idx val="3"/>
          <c:order val="3"/>
          <c:tx>
            <c:strRef>
              <c:f>Sheet1!$E$3</c:f>
              <c:strCache>
                <c:ptCount val="1"/>
                <c:pt idx="0">
                  <c:v> Gelişmiş değil</c:v>
                </c:pt>
              </c:strCache>
            </c:strRef>
          </c:tx>
          <c:spPr>
            <a:solidFill>
              <a:srgbClr val="FF7D7D"/>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03-4693-AAF0-EA4A737498C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03-4693-AAF0-EA4A737498C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Eğitim imkanları</c:v>
                </c:pt>
                <c:pt idx="1">
                  <c:v>Sosyal güvenlik</c:v>
                </c:pt>
                <c:pt idx="2">
                  <c:v>Sosyal adalet</c:v>
                </c:pt>
                <c:pt idx="3">
                  <c:v>İnsan hakları</c:v>
                </c:pt>
                <c:pt idx="4">
                  <c:v>Hayvan hakları</c:v>
                </c:pt>
                <c:pt idx="5">
                  <c:v>Toplumsal refah</c:v>
                </c:pt>
                <c:pt idx="6">
                  <c:v>Ekonomi</c:v>
                </c:pt>
                <c:pt idx="7">
                  <c:v>Turizm</c:v>
                </c:pt>
                <c:pt idx="8">
                  <c:v>Çevre bilinci</c:v>
                </c:pt>
                <c:pt idx="9">
                  <c:v>Alt yapı</c:v>
                </c:pt>
                <c:pt idx="10">
                  <c:v>Askeri güç</c:v>
                </c:pt>
                <c:pt idx="11">
                  <c:v>Kültür ve sanat</c:v>
                </c:pt>
                <c:pt idx="12">
                  <c:v>Sağlık imkanları</c:v>
                </c:pt>
                <c:pt idx="13">
                  <c:v>İstihdam olanakları</c:v>
                </c:pt>
              </c:strCache>
            </c:strRef>
          </c:cat>
          <c:val>
            <c:numRef>
              <c:f>Sheet1!$E$4:$E$17</c:f>
              <c:numCache>
                <c:formatCode>0.0</c:formatCode>
                <c:ptCount val="14"/>
                <c:pt idx="0">
                  <c:v>1.9</c:v>
                </c:pt>
                <c:pt idx="1">
                  <c:v>2.1</c:v>
                </c:pt>
                <c:pt idx="2">
                  <c:v>2.1</c:v>
                </c:pt>
                <c:pt idx="3">
                  <c:v>2.5</c:v>
                </c:pt>
                <c:pt idx="4">
                  <c:v>2.4</c:v>
                </c:pt>
                <c:pt idx="5">
                  <c:v>2.2000000000000002</c:v>
                </c:pt>
                <c:pt idx="6">
                  <c:v>2.2999999999999998</c:v>
                </c:pt>
                <c:pt idx="7">
                  <c:v>2.4</c:v>
                </c:pt>
                <c:pt idx="8">
                  <c:v>2.7</c:v>
                </c:pt>
                <c:pt idx="9">
                  <c:v>2.2999999999999998</c:v>
                </c:pt>
                <c:pt idx="10">
                  <c:v>2.5</c:v>
                </c:pt>
                <c:pt idx="11">
                  <c:v>2</c:v>
                </c:pt>
                <c:pt idx="12">
                  <c:v>1.8</c:v>
                </c:pt>
                <c:pt idx="13">
                  <c:v>2</c:v>
                </c:pt>
              </c:numCache>
            </c:numRef>
          </c:val>
          <c:extLst>
            <c:ext xmlns:c16="http://schemas.microsoft.com/office/drawing/2014/chart" uri="{C3380CC4-5D6E-409C-BE32-E72D297353CC}">
              <c16:uniqueId val="{00000009-AE03-4693-AAF0-EA4A737498C8}"/>
            </c:ext>
          </c:extLst>
        </c:ser>
        <c:ser>
          <c:idx val="4"/>
          <c:order val="4"/>
          <c:tx>
            <c:strRef>
              <c:f>Sheet1!$F$3</c:f>
              <c:strCache>
                <c:ptCount val="1"/>
                <c:pt idx="0">
                  <c:v> Hiç gelişmiş değil</c:v>
                </c:pt>
              </c:strCache>
            </c:strRef>
          </c:tx>
          <c:spPr>
            <a:solidFill>
              <a:srgbClr val="FF5050"/>
            </a:solidFill>
          </c:spPr>
          <c:invertIfNegative val="0"/>
          <c:dLbls>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03-4693-AAF0-EA4A737498C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Sheet1!$A$4:$A$17</c:f>
              <c:strCache>
                <c:ptCount val="14"/>
                <c:pt idx="0">
                  <c:v>Eğitim imkanları</c:v>
                </c:pt>
                <c:pt idx="1">
                  <c:v>Sosyal güvenlik</c:v>
                </c:pt>
                <c:pt idx="2">
                  <c:v>Sosyal adalet</c:v>
                </c:pt>
                <c:pt idx="3">
                  <c:v>İnsan hakları</c:v>
                </c:pt>
                <c:pt idx="4">
                  <c:v>Hayvan hakları</c:v>
                </c:pt>
                <c:pt idx="5">
                  <c:v>Toplumsal refah</c:v>
                </c:pt>
                <c:pt idx="6">
                  <c:v>Ekonomi</c:v>
                </c:pt>
                <c:pt idx="7">
                  <c:v>Turizm</c:v>
                </c:pt>
                <c:pt idx="8">
                  <c:v>Çevre bilinci</c:v>
                </c:pt>
                <c:pt idx="9">
                  <c:v>Alt yapı</c:v>
                </c:pt>
                <c:pt idx="10">
                  <c:v>Askeri güç</c:v>
                </c:pt>
                <c:pt idx="11">
                  <c:v>Kültür ve sanat</c:v>
                </c:pt>
                <c:pt idx="12">
                  <c:v>Sağlık imkanları</c:v>
                </c:pt>
                <c:pt idx="13">
                  <c:v>İstihdam olanakları</c:v>
                </c:pt>
              </c:strCache>
            </c:strRef>
          </c:cat>
          <c:val>
            <c:numRef>
              <c:f>Sheet1!$F$4:$F$17</c:f>
              <c:numCache>
                <c:formatCode>0.0</c:formatCode>
                <c:ptCount val="14"/>
                <c:pt idx="0">
                  <c:v>0.1</c:v>
                </c:pt>
                <c:pt idx="1">
                  <c:v>0.1</c:v>
                </c:pt>
                <c:pt idx="2">
                  <c:v>0.1</c:v>
                </c:pt>
                <c:pt idx="3">
                  <c:v>0.4</c:v>
                </c:pt>
                <c:pt idx="4">
                  <c:v>0.5</c:v>
                </c:pt>
                <c:pt idx="5">
                  <c:v>0.1</c:v>
                </c:pt>
                <c:pt idx="6">
                  <c:v>0.1</c:v>
                </c:pt>
                <c:pt idx="7">
                  <c:v>0.1</c:v>
                </c:pt>
                <c:pt idx="8">
                  <c:v>0.3</c:v>
                </c:pt>
                <c:pt idx="10">
                  <c:v>0.4</c:v>
                </c:pt>
                <c:pt idx="11">
                  <c:v>0.3</c:v>
                </c:pt>
                <c:pt idx="12">
                  <c:v>0.2</c:v>
                </c:pt>
                <c:pt idx="13">
                  <c:v>0.1</c:v>
                </c:pt>
              </c:numCache>
            </c:numRef>
          </c:val>
          <c:extLst>
            <c:ext xmlns:c16="http://schemas.microsoft.com/office/drawing/2014/chart" uri="{C3380CC4-5D6E-409C-BE32-E72D297353CC}">
              <c16:uniqueId val="{0000000D-AE03-4693-AAF0-EA4A737498C8}"/>
            </c:ext>
          </c:extLst>
        </c:ser>
        <c:ser>
          <c:idx val="5"/>
          <c:order val="5"/>
          <c:tx>
            <c:strRef>
              <c:f>Sheet1!$G$3</c:f>
              <c:strCache>
                <c:ptCount val="1"/>
                <c:pt idx="0">
                  <c:v> Fikrim yok</c:v>
                </c:pt>
              </c:strCache>
            </c:strRef>
          </c:tx>
          <c:spPr>
            <a:solidFill>
              <a:srgbClr val="FFFFFF">
                <a:lumMod val="75000"/>
              </a:srgbClr>
            </a:solidFill>
          </c:spPr>
          <c:invertIfNegative val="0"/>
          <c:dLbls>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E03-4693-AAF0-EA4A737498C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Sheet1!$A$4:$A$17</c:f>
              <c:strCache>
                <c:ptCount val="14"/>
                <c:pt idx="0">
                  <c:v>Eğitim imkanları</c:v>
                </c:pt>
                <c:pt idx="1">
                  <c:v>Sosyal güvenlik</c:v>
                </c:pt>
                <c:pt idx="2">
                  <c:v>Sosyal adalet</c:v>
                </c:pt>
                <c:pt idx="3">
                  <c:v>İnsan hakları</c:v>
                </c:pt>
                <c:pt idx="4">
                  <c:v>Hayvan hakları</c:v>
                </c:pt>
                <c:pt idx="5">
                  <c:v>Toplumsal refah</c:v>
                </c:pt>
                <c:pt idx="6">
                  <c:v>Ekonomi</c:v>
                </c:pt>
                <c:pt idx="7">
                  <c:v>Turizm</c:v>
                </c:pt>
                <c:pt idx="8">
                  <c:v>Çevre bilinci</c:v>
                </c:pt>
                <c:pt idx="9">
                  <c:v>Alt yapı</c:v>
                </c:pt>
                <c:pt idx="10">
                  <c:v>Askeri güç</c:v>
                </c:pt>
                <c:pt idx="11">
                  <c:v>Kültür ve sanat</c:v>
                </c:pt>
                <c:pt idx="12">
                  <c:v>Sağlık imkanları</c:v>
                </c:pt>
                <c:pt idx="13">
                  <c:v>İstihdam olanakları</c:v>
                </c:pt>
              </c:strCache>
            </c:strRef>
          </c:cat>
          <c:val>
            <c:numRef>
              <c:f>Sheet1!$G$4:$G$17</c:f>
              <c:numCache>
                <c:formatCode>0.0</c:formatCode>
                <c:ptCount val="14"/>
                <c:pt idx="0">
                  <c:v>0.4</c:v>
                </c:pt>
                <c:pt idx="1">
                  <c:v>2.5</c:v>
                </c:pt>
                <c:pt idx="2">
                  <c:v>2.7</c:v>
                </c:pt>
                <c:pt idx="3">
                  <c:v>2.8</c:v>
                </c:pt>
                <c:pt idx="4">
                  <c:v>1.8</c:v>
                </c:pt>
                <c:pt idx="5">
                  <c:v>2.2999999999999998</c:v>
                </c:pt>
                <c:pt idx="6">
                  <c:v>2</c:v>
                </c:pt>
                <c:pt idx="7">
                  <c:v>2.2000000000000002</c:v>
                </c:pt>
                <c:pt idx="8">
                  <c:v>2.5</c:v>
                </c:pt>
                <c:pt idx="9">
                  <c:v>2.9</c:v>
                </c:pt>
                <c:pt idx="10">
                  <c:v>3.2</c:v>
                </c:pt>
                <c:pt idx="11">
                  <c:v>2.6</c:v>
                </c:pt>
                <c:pt idx="12">
                  <c:v>1</c:v>
                </c:pt>
                <c:pt idx="13">
                  <c:v>5.2</c:v>
                </c:pt>
              </c:numCache>
            </c:numRef>
          </c:val>
          <c:extLst>
            <c:ext xmlns:c16="http://schemas.microsoft.com/office/drawing/2014/chart" uri="{C3380CC4-5D6E-409C-BE32-E72D297353CC}">
              <c16:uniqueId val="{00000013-AE03-4693-AAF0-EA4A737498C8}"/>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0029847495194669"/>
          <c:y val="0.90525268840258621"/>
          <c:w val="0.7954230897161545"/>
          <c:h val="9.47473115974138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832049524719159"/>
          <c:y val="0"/>
          <c:w val="0.67167950475280847"/>
          <c:h val="0.93543896142925453"/>
        </c:manualLayout>
      </c:layout>
      <c:barChart>
        <c:barDir val="bar"/>
        <c:grouping val="stacked"/>
        <c:varyColors val="0"/>
        <c:ser>
          <c:idx val="0"/>
          <c:order val="0"/>
          <c:tx>
            <c:strRef>
              <c:f>Sheet1!$B$3</c:f>
              <c:strCache>
                <c:ptCount val="1"/>
                <c:pt idx="0">
                  <c:v> Kesinlikle Katılıyorum</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1153-4909-BB9F-3E58F8AC71FF}"/>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53-4909-BB9F-3E58F8AC71FF}"/>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53-4909-BB9F-3E58F8AC71FF}"/>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53-4909-BB9F-3E58F8AC71FF}"/>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Sheet1!$A$4:$A$10</c:f>
              <c:strCache>
                <c:ptCount val="7"/>
                <c:pt idx="0">
                  <c:v>Almanya gezip görmek istediğim bir ülkedir</c:v>
                </c:pt>
                <c:pt idx="1">
                  <c:v>Almanya ile her türlü toplumsal faaliyeti desteklerim</c:v>
                </c:pt>
                <c:pt idx="2">
                  <c:v>Almanya kökenli insanlarla aynı iş yerinde çalışmayı isterim</c:v>
                </c:pt>
                <c:pt idx="3">
                  <c:v>Almanya kökenli insanlarla aynı apartmanda yaşamayı isterim</c:v>
                </c:pt>
                <c:pt idx="4">
                  <c:v>Almanya ile her türlü ticari faaliyeti desteklerim</c:v>
                </c:pt>
                <c:pt idx="5">
                  <c:v>İmkân olsa, Almanya’da yaşamayı isterim</c:v>
                </c:pt>
                <c:pt idx="6">
                  <c:v>Aileden birinin Almanya kökenli biri ile evlenmesinde sakınca görmem</c:v>
                </c:pt>
              </c:strCache>
            </c:strRef>
          </c:cat>
          <c:val>
            <c:numRef>
              <c:f>Sheet1!$B$4:$B$10</c:f>
              <c:numCache>
                <c:formatCode>###0.0</c:formatCode>
                <c:ptCount val="7"/>
                <c:pt idx="0">
                  <c:v>31.093279839518555</c:v>
                </c:pt>
                <c:pt idx="1">
                  <c:v>33.233233233233236</c:v>
                </c:pt>
                <c:pt idx="2">
                  <c:v>31.362725450901802</c:v>
                </c:pt>
                <c:pt idx="3">
                  <c:v>34.23694779116466</c:v>
                </c:pt>
                <c:pt idx="4">
                  <c:v>30.692076228686059</c:v>
                </c:pt>
                <c:pt idx="5">
                  <c:v>30.653266331658291</c:v>
                </c:pt>
                <c:pt idx="6">
                  <c:v>29.258517034068138</c:v>
                </c:pt>
              </c:numCache>
            </c:numRef>
          </c:val>
          <c:extLst>
            <c:ext xmlns:c16="http://schemas.microsoft.com/office/drawing/2014/chart" uri="{C3380CC4-5D6E-409C-BE32-E72D297353CC}">
              <c16:uniqueId val="{00000004-1153-4909-BB9F-3E58F8AC71FF}"/>
            </c:ext>
          </c:extLst>
        </c:ser>
        <c:ser>
          <c:idx val="1"/>
          <c:order val="1"/>
          <c:tx>
            <c:strRef>
              <c:f>Sheet1!$C$3</c:f>
              <c:strCache>
                <c:ptCount val="1"/>
                <c:pt idx="0">
                  <c:v> Katılıyorum</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Sheet1!$A$4:$A$10</c:f>
              <c:strCache>
                <c:ptCount val="7"/>
                <c:pt idx="0">
                  <c:v>Almanya gezip görmek istediğim bir ülkedir</c:v>
                </c:pt>
                <c:pt idx="1">
                  <c:v>Almanya ile her türlü toplumsal faaliyeti desteklerim</c:v>
                </c:pt>
                <c:pt idx="2">
                  <c:v>Almanya kökenli insanlarla aynı iş yerinde çalışmayı isterim</c:v>
                </c:pt>
                <c:pt idx="3">
                  <c:v>Almanya kökenli insanlarla aynı apartmanda yaşamayı isterim</c:v>
                </c:pt>
                <c:pt idx="4">
                  <c:v>Almanya ile her türlü ticari faaliyeti desteklerim</c:v>
                </c:pt>
                <c:pt idx="5">
                  <c:v>İmkân olsa, Almanya’da yaşamayı isterim</c:v>
                </c:pt>
                <c:pt idx="6">
                  <c:v>Aileden birinin Almanya kökenli biri ile evlenmesinde sakınca görmem</c:v>
                </c:pt>
              </c:strCache>
            </c:strRef>
          </c:cat>
          <c:val>
            <c:numRef>
              <c:f>Sheet1!$C$4:$C$10</c:f>
              <c:numCache>
                <c:formatCode>###0.0</c:formatCode>
                <c:ptCount val="7"/>
                <c:pt idx="0">
                  <c:v>59.979939819458373</c:v>
                </c:pt>
                <c:pt idx="1">
                  <c:v>56.656656656656658</c:v>
                </c:pt>
                <c:pt idx="2">
                  <c:v>58.316633266533067</c:v>
                </c:pt>
                <c:pt idx="3">
                  <c:v>55.120481927710841</c:v>
                </c:pt>
                <c:pt idx="4">
                  <c:v>57.973921765295884</c:v>
                </c:pt>
                <c:pt idx="5">
                  <c:v>57.48743718592965</c:v>
                </c:pt>
                <c:pt idx="6">
                  <c:v>56.012024048096194</c:v>
                </c:pt>
              </c:numCache>
            </c:numRef>
          </c:val>
          <c:extLst>
            <c:ext xmlns:c16="http://schemas.microsoft.com/office/drawing/2014/chart" uri="{C3380CC4-5D6E-409C-BE32-E72D297353CC}">
              <c16:uniqueId val="{00000005-1153-4909-BB9F-3E58F8AC71FF}"/>
            </c:ext>
          </c:extLst>
        </c:ser>
        <c:ser>
          <c:idx val="2"/>
          <c:order val="2"/>
          <c:tx>
            <c:strRef>
              <c:f>Sheet1!$D$3</c:f>
              <c:strCache>
                <c:ptCount val="1"/>
                <c:pt idx="0">
                  <c:v> Katılmıyorum</c:v>
                </c:pt>
              </c:strCache>
            </c:strRef>
          </c:tx>
          <c:spPr>
            <a:solidFill>
              <a:srgbClr val="FF7D7D"/>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Sheet1!$A$4:$A$10</c:f>
              <c:strCache>
                <c:ptCount val="7"/>
                <c:pt idx="0">
                  <c:v>Almanya gezip görmek istediğim bir ülkedir</c:v>
                </c:pt>
                <c:pt idx="1">
                  <c:v>Almanya ile her türlü toplumsal faaliyeti desteklerim</c:v>
                </c:pt>
                <c:pt idx="2">
                  <c:v>Almanya kökenli insanlarla aynı iş yerinde çalışmayı isterim</c:v>
                </c:pt>
                <c:pt idx="3">
                  <c:v>Almanya kökenli insanlarla aynı apartmanda yaşamayı isterim</c:v>
                </c:pt>
                <c:pt idx="4">
                  <c:v>Almanya ile her türlü ticari faaliyeti desteklerim</c:v>
                </c:pt>
                <c:pt idx="5">
                  <c:v>İmkân olsa, Almanya’da yaşamayı isterim</c:v>
                </c:pt>
                <c:pt idx="6">
                  <c:v>Aileden birinin Almanya kökenli biri ile evlenmesinde sakınca görmem</c:v>
                </c:pt>
              </c:strCache>
            </c:strRef>
          </c:cat>
          <c:val>
            <c:numRef>
              <c:f>Sheet1!$D$4:$D$10</c:f>
              <c:numCache>
                <c:formatCode>###0.0</c:formatCode>
                <c:ptCount val="7"/>
                <c:pt idx="0">
                  <c:v>8.224674022066198</c:v>
                </c:pt>
                <c:pt idx="1">
                  <c:v>9.8098098098098099</c:v>
                </c:pt>
                <c:pt idx="2">
                  <c:v>9.8196392785571138</c:v>
                </c:pt>
                <c:pt idx="3">
                  <c:v>10.240963855421686</c:v>
                </c:pt>
                <c:pt idx="4">
                  <c:v>10.732196589769307</c:v>
                </c:pt>
                <c:pt idx="5">
                  <c:v>10.452261306532664</c:v>
                </c:pt>
                <c:pt idx="6">
                  <c:v>14.02805611222445</c:v>
                </c:pt>
              </c:numCache>
            </c:numRef>
          </c:val>
          <c:extLst>
            <c:ext xmlns:c16="http://schemas.microsoft.com/office/drawing/2014/chart" uri="{C3380CC4-5D6E-409C-BE32-E72D297353CC}">
              <c16:uniqueId val="{00000006-1153-4909-BB9F-3E58F8AC71FF}"/>
            </c:ext>
          </c:extLst>
        </c:ser>
        <c:ser>
          <c:idx val="3"/>
          <c:order val="3"/>
          <c:tx>
            <c:strRef>
              <c:f>Sheet1!$E$3</c:f>
              <c:strCache>
                <c:ptCount val="1"/>
                <c:pt idx="0">
                  <c:v> Hiç Katılmıyorum</c:v>
                </c:pt>
              </c:strCache>
            </c:strRef>
          </c:tx>
          <c:spPr>
            <a:solidFill>
              <a:srgbClr val="FF5050"/>
            </a:solidFill>
          </c:spPr>
          <c:invertIfNegative val="0"/>
          <c:dLbls>
            <c:delete val="1"/>
          </c:dLbls>
          <c:cat>
            <c:strRef>
              <c:f>Sheet1!$A$4:$A$10</c:f>
              <c:strCache>
                <c:ptCount val="7"/>
                <c:pt idx="0">
                  <c:v>Almanya gezip görmek istediğim bir ülkedir</c:v>
                </c:pt>
                <c:pt idx="1">
                  <c:v>Almanya ile her türlü toplumsal faaliyeti desteklerim</c:v>
                </c:pt>
                <c:pt idx="2">
                  <c:v>Almanya kökenli insanlarla aynı iş yerinde çalışmayı isterim</c:v>
                </c:pt>
                <c:pt idx="3">
                  <c:v>Almanya kökenli insanlarla aynı apartmanda yaşamayı isterim</c:v>
                </c:pt>
                <c:pt idx="4">
                  <c:v>Almanya ile her türlü ticari faaliyeti desteklerim</c:v>
                </c:pt>
                <c:pt idx="5">
                  <c:v>İmkân olsa, Almanya’da yaşamayı isterim</c:v>
                </c:pt>
                <c:pt idx="6">
                  <c:v>Aileden birinin Almanya kökenli biri ile evlenmesinde sakınca görmem</c:v>
                </c:pt>
              </c:strCache>
            </c:strRef>
          </c:cat>
          <c:val>
            <c:numRef>
              <c:f>Sheet1!$E$4:$E$10</c:f>
              <c:numCache>
                <c:formatCode>###0.0</c:formatCode>
                <c:ptCount val="7"/>
                <c:pt idx="0">
                  <c:v>0.70210631895687059</c:v>
                </c:pt>
                <c:pt idx="1">
                  <c:v>0.3003003003003003</c:v>
                </c:pt>
                <c:pt idx="2">
                  <c:v>0.50100200400801598</c:v>
                </c:pt>
                <c:pt idx="3">
                  <c:v>0.40160642570281124</c:v>
                </c:pt>
                <c:pt idx="4">
                  <c:v>0.60180541624874628</c:v>
                </c:pt>
                <c:pt idx="5">
                  <c:v>1.4070351758793971</c:v>
                </c:pt>
                <c:pt idx="6">
                  <c:v>0.70140280561122248</c:v>
                </c:pt>
              </c:numCache>
            </c:numRef>
          </c:val>
          <c:extLst>
            <c:ext xmlns:c16="http://schemas.microsoft.com/office/drawing/2014/chart" uri="{C3380CC4-5D6E-409C-BE32-E72D297353CC}">
              <c16:uniqueId val="{00000008-1153-4909-BB9F-3E58F8AC71FF}"/>
            </c:ext>
          </c:extLst>
        </c:ser>
        <c:dLbls>
          <c:dLblPos val="ctr"/>
          <c:showLegendKey val="0"/>
          <c:showVal val="1"/>
          <c:showCatName val="0"/>
          <c:showSerName val="0"/>
          <c:showPercent val="0"/>
          <c:showBubbleSize val="0"/>
        </c:dLbls>
        <c:gapWidth val="50"/>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9942252169402994"/>
          <c:y val="0.93399268011022607"/>
          <c:w val="0.69629901844325848"/>
          <c:h val="6.6007319889773944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3C8C93"/>
              </a:solidFill>
              <a:ln w="19050">
                <a:solidFill>
                  <a:schemeClr val="lt1"/>
                </a:solidFill>
              </a:ln>
              <a:effectLst/>
            </c:spPr>
            <c:extLst>
              <c:ext xmlns:c16="http://schemas.microsoft.com/office/drawing/2014/chart" uri="{C3380CC4-5D6E-409C-BE32-E72D297353CC}">
                <c16:uniqueId val="{00000001-6EDC-4DCF-8BD0-34A835B862AB}"/>
              </c:ext>
            </c:extLst>
          </c:dPt>
          <c:dPt>
            <c:idx val="1"/>
            <c:bubble3D val="0"/>
            <c:spPr>
              <a:solidFill>
                <a:srgbClr val="FF8181"/>
              </a:solidFill>
              <a:ln w="19050">
                <a:solidFill>
                  <a:schemeClr val="lt1"/>
                </a:solidFill>
              </a:ln>
              <a:effectLst/>
            </c:spPr>
            <c:extLst>
              <c:ext xmlns:c16="http://schemas.microsoft.com/office/drawing/2014/chart" uri="{C3380CC4-5D6E-409C-BE32-E72D297353CC}">
                <c16:uniqueId val="{00000003-6EDC-4DCF-8BD0-34A835B862AB}"/>
              </c:ext>
            </c:extLst>
          </c:dPt>
          <c:dPt>
            <c:idx val="2"/>
            <c:bubble3D val="0"/>
            <c:spPr>
              <a:solidFill>
                <a:srgbClr val="FF6161">
                  <a:alpha val="80000"/>
                </a:srgbClr>
              </a:solidFill>
              <a:ln w="19050">
                <a:solidFill>
                  <a:schemeClr val="lt1"/>
                </a:solidFill>
              </a:ln>
              <a:effectLst/>
            </c:spPr>
            <c:extLst>
              <c:ext xmlns:c16="http://schemas.microsoft.com/office/drawing/2014/chart" uri="{C3380CC4-5D6E-409C-BE32-E72D297353CC}">
                <c16:uniqueId val="{00000005-6EDC-4DCF-8BD0-34A835B862AB}"/>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6EDC-4DCF-8BD0-34A835B862AB}"/>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6EDC-4DCF-8BD0-34A835B862AB}"/>
              </c:ext>
            </c:extLst>
          </c:dPt>
          <c:dLbls>
            <c:dLbl>
              <c:idx val="0"/>
              <c:layout>
                <c:manualLayout>
                  <c:x val="0.124445036454185"/>
                  <c:y val="1.0778880188447481E-2"/>
                </c:manualLayout>
              </c:layout>
              <c:showLegendKey val="0"/>
              <c:showVal val="1"/>
              <c:showCatName val="1"/>
              <c:showSerName val="0"/>
              <c:showPercent val="0"/>
              <c:showBubbleSize val="0"/>
              <c:extLst>
                <c:ext xmlns:c15="http://schemas.microsoft.com/office/drawing/2012/chart" uri="{CE6537A1-D6FC-4f65-9D91-7224C49458BB}">
                  <c15:layout>
                    <c:manualLayout>
                      <c:w val="0.24966740479462246"/>
                      <c:h val="0.15977386538764557"/>
                    </c:manualLayout>
                  </c15:layout>
                </c:ext>
                <c:ext xmlns:c16="http://schemas.microsoft.com/office/drawing/2014/chart" uri="{C3380CC4-5D6E-409C-BE32-E72D297353CC}">
                  <c16:uniqueId val="{00000001-6EDC-4DCF-8BD0-34A835B862AB}"/>
                </c:ext>
              </c:extLst>
            </c:dLbl>
            <c:dLbl>
              <c:idx val="1"/>
              <c:layout>
                <c:manualLayout>
                  <c:x val="-7.3846118920290943E-2"/>
                  <c:y val="-0.20476783006615945"/>
                </c:manualLayout>
              </c:layout>
              <c:showLegendKey val="0"/>
              <c:showVal val="1"/>
              <c:showCatName val="1"/>
              <c:showSerName val="0"/>
              <c:showPercent val="0"/>
              <c:showBubbleSize val="0"/>
              <c:extLst>
                <c:ext xmlns:c15="http://schemas.microsoft.com/office/drawing/2012/chart" uri="{CE6537A1-D6FC-4f65-9D91-7224C49458BB}">
                  <c15:layout>
                    <c:manualLayout>
                      <c:w val="0.25702361207145541"/>
                      <c:h val="0.15533347701034741"/>
                    </c:manualLayout>
                  </c15:layout>
                </c:ext>
                <c:ext xmlns:c16="http://schemas.microsoft.com/office/drawing/2014/chart" uri="{C3380CC4-5D6E-409C-BE32-E72D297353CC}">
                  <c16:uniqueId val="{00000003-6EDC-4DCF-8BD0-34A835B862AB}"/>
                </c:ext>
              </c:extLst>
            </c:dLbl>
            <c:dLbl>
              <c:idx val="2"/>
              <c:layout>
                <c:manualLayout>
                  <c:x val="0.1169757303965759"/>
                  <c:y val="-0.18307097496679317"/>
                </c:manualLayout>
              </c:layout>
              <c:showLegendKey val="0"/>
              <c:showVal val="1"/>
              <c:showCatName val="1"/>
              <c:showSerName val="0"/>
              <c:showPercent val="0"/>
              <c:showBubbleSize val="0"/>
              <c:extLst>
                <c:ext xmlns:c15="http://schemas.microsoft.com/office/drawing/2012/chart" uri="{CE6537A1-D6FC-4f65-9D91-7224C49458BB}">
                  <c15:layout>
                    <c:manualLayout>
                      <c:w val="0.38841376156424773"/>
                      <c:h val="0.22628981900539435"/>
                    </c:manualLayout>
                  </c15:layout>
                </c:ext>
                <c:ext xmlns:c16="http://schemas.microsoft.com/office/drawing/2014/chart" uri="{C3380CC4-5D6E-409C-BE32-E72D297353CC}">
                  <c16:uniqueId val="{00000005-6EDC-4DCF-8BD0-34A835B862AB}"/>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6EDC-4DCF-8BD0-34A835B862AB}"/>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6EDC-4DCF-8BD0-34A835B862A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Evet</c:v>
                </c:pt>
                <c:pt idx="1">
                  <c:v>Hayır</c:v>
                </c:pt>
              </c:strCache>
            </c:strRef>
          </c:cat>
          <c:val>
            <c:numRef>
              <c:f>Sheet1!$B$2:$B$6</c:f>
              <c:numCache>
                <c:formatCode>###0.0</c:formatCode>
                <c:ptCount val="5"/>
                <c:pt idx="0">
                  <c:v>3.1</c:v>
                </c:pt>
                <c:pt idx="1">
                  <c:v>96.9</c:v>
                </c:pt>
              </c:numCache>
            </c:numRef>
          </c:val>
          <c:extLst>
            <c:ext xmlns:c16="http://schemas.microsoft.com/office/drawing/2014/chart" uri="{C3380CC4-5D6E-409C-BE32-E72D297353CC}">
              <c16:uniqueId val="{0000000A-6EDC-4DCF-8BD0-34A835B862AB}"/>
            </c:ext>
          </c:extLst>
        </c:ser>
        <c:dLbls>
          <c:showLegendKey val="0"/>
          <c:showVal val="0"/>
          <c:showCatName val="0"/>
          <c:showSerName val="0"/>
          <c:showPercent val="0"/>
          <c:showBubbleSize val="0"/>
          <c:showLeaderLines val="0"/>
        </c:dLbls>
        <c:firstSliceAng val="9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51843328000332578"/>
          <c:h val="0.88637804311149104"/>
        </c:manualLayout>
      </c:layout>
      <c:barChart>
        <c:barDir val="col"/>
        <c:grouping val="percentStacked"/>
        <c:varyColors val="0"/>
        <c:ser>
          <c:idx val="0"/>
          <c:order val="0"/>
          <c:tx>
            <c:strRef>
              <c:f>Sheet1!$B$1</c:f>
              <c:strCache>
                <c:ptCount val="1"/>
                <c:pt idx="0">
                  <c:v>1</c:v>
                </c:pt>
              </c:strCache>
            </c:strRef>
          </c:tx>
          <c:spPr>
            <a:solidFill>
              <a:srgbClr val="FF5050"/>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###0.0</c:formatCode>
                <c:ptCount val="1"/>
                <c:pt idx="0">
                  <c:v>12.7</c:v>
                </c:pt>
              </c:numCache>
            </c:numRef>
          </c:val>
          <c:extLst>
            <c:ext xmlns:c16="http://schemas.microsoft.com/office/drawing/2014/chart" uri="{C3380CC4-5D6E-409C-BE32-E72D297353CC}">
              <c16:uniqueId val="{00000000-7DE0-4714-9940-A1736B097A60}"/>
            </c:ext>
          </c:extLst>
        </c:ser>
        <c:ser>
          <c:idx val="1"/>
          <c:order val="1"/>
          <c:tx>
            <c:strRef>
              <c:f>Sheet1!$C$1</c:f>
              <c:strCache>
                <c:ptCount val="1"/>
                <c:pt idx="0">
                  <c:v>2</c:v>
                </c:pt>
              </c:strCache>
            </c:strRef>
          </c:tx>
          <c:spPr>
            <a:solidFill>
              <a:srgbClr val="37A7B6"/>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###0.0</c:formatCode>
                <c:ptCount val="1"/>
                <c:pt idx="0">
                  <c:v>22.3</c:v>
                </c:pt>
              </c:numCache>
            </c:numRef>
          </c:val>
          <c:extLst>
            <c:ext xmlns:c16="http://schemas.microsoft.com/office/drawing/2014/chart" uri="{C3380CC4-5D6E-409C-BE32-E72D297353CC}">
              <c16:uniqueId val="{00000001-7DE0-4714-9940-A1736B097A60}"/>
            </c:ext>
          </c:extLst>
        </c:ser>
        <c:ser>
          <c:idx val="2"/>
          <c:order val="2"/>
          <c:tx>
            <c:strRef>
              <c:f>Sheet1!$D$1</c:f>
              <c:strCache>
                <c:ptCount val="1"/>
                <c:pt idx="0">
                  <c:v>3</c:v>
                </c:pt>
              </c:strCache>
            </c:strRef>
          </c:tx>
          <c:spPr>
            <a:solidFill>
              <a:schemeClr val="accent3"/>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###0.0</c:formatCode>
                <c:ptCount val="1"/>
                <c:pt idx="0">
                  <c:v>29.799999999999997</c:v>
                </c:pt>
              </c:numCache>
            </c:numRef>
          </c:val>
          <c:extLst>
            <c:ext xmlns:c16="http://schemas.microsoft.com/office/drawing/2014/chart" uri="{C3380CC4-5D6E-409C-BE32-E72D297353CC}">
              <c16:uniqueId val="{00000002-7DE0-4714-9940-A1736B097A60}"/>
            </c:ext>
          </c:extLst>
        </c:ser>
        <c:ser>
          <c:idx val="3"/>
          <c:order val="3"/>
          <c:tx>
            <c:strRef>
              <c:f>Sheet1!$E$1</c:f>
              <c:strCache>
                <c:ptCount val="1"/>
                <c:pt idx="0">
                  <c:v>4</c:v>
                </c:pt>
              </c:strCache>
            </c:strRef>
          </c:tx>
          <c:spPr>
            <a:solidFill>
              <a:schemeClr val="accent4"/>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###0.0</c:formatCode>
                <c:ptCount val="1"/>
                <c:pt idx="0">
                  <c:v>25</c:v>
                </c:pt>
              </c:numCache>
            </c:numRef>
          </c:val>
          <c:extLst>
            <c:ext xmlns:c16="http://schemas.microsoft.com/office/drawing/2014/chart" uri="{C3380CC4-5D6E-409C-BE32-E72D297353CC}">
              <c16:uniqueId val="{00000003-7DE0-4714-9940-A1736B097A60}"/>
            </c:ext>
          </c:extLst>
        </c:ser>
        <c:ser>
          <c:idx val="4"/>
          <c:order val="4"/>
          <c:tx>
            <c:strRef>
              <c:f>Sheet1!$F$1</c:f>
              <c:strCache>
                <c:ptCount val="1"/>
                <c:pt idx="0">
                  <c:v>5 ve üzeri</c:v>
                </c:pt>
              </c:strCache>
            </c:strRef>
          </c:tx>
          <c:spPr>
            <a:solidFill>
              <a:srgbClr val="8AC6CD"/>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###0.0</c:formatCode>
                <c:ptCount val="1"/>
                <c:pt idx="0">
                  <c:v>10.199999999999999</c:v>
                </c:pt>
              </c:numCache>
            </c:numRef>
          </c:val>
          <c:extLst>
            <c:ext xmlns:c16="http://schemas.microsoft.com/office/drawing/2014/chart" uri="{C3380CC4-5D6E-409C-BE32-E72D297353CC}">
              <c16:uniqueId val="{00000004-7DE0-4714-9940-A1736B097A60}"/>
            </c:ext>
          </c:extLst>
        </c:ser>
        <c:dLbls>
          <c:showLegendKey val="0"/>
          <c:showVal val="0"/>
          <c:showCatName val="0"/>
          <c:showSerName val="0"/>
          <c:showPercent val="0"/>
          <c:showBubbleSize val="0"/>
        </c:dLbls>
        <c:gapWidth val="150"/>
        <c:overlap val="100"/>
        <c:axId val="229700024"/>
        <c:axId val="229700416"/>
      </c:barChart>
      <c:catAx>
        <c:axId val="229700024"/>
        <c:scaling>
          <c:orientation val="minMax"/>
        </c:scaling>
        <c:delete val="1"/>
        <c:axPos val="b"/>
        <c:numFmt formatCode="General" sourceLinked="0"/>
        <c:majorTickMark val="out"/>
        <c:minorTickMark val="none"/>
        <c:tickLblPos val="nextTo"/>
        <c:crossAx val="229700416"/>
        <c:crosses val="autoZero"/>
        <c:auto val="1"/>
        <c:lblAlgn val="ctr"/>
        <c:lblOffset val="100"/>
        <c:noMultiLvlLbl val="0"/>
      </c:catAx>
      <c:valAx>
        <c:axId val="229700416"/>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sz="1100">
                <a:solidFill>
                  <a:schemeClr val="tx1"/>
                </a:solidFill>
              </a:defRPr>
            </a:pPr>
            <a:endParaRPr lang="en-TR"/>
          </a:p>
        </c:txPr>
        <c:crossAx val="229700024"/>
        <c:crosses val="autoZero"/>
        <c:crossBetween val="between"/>
      </c:valAx>
    </c:plotArea>
    <c:legend>
      <c:legendPos val="r"/>
      <c:layout>
        <c:manualLayout>
          <c:xMode val="edge"/>
          <c:yMode val="edge"/>
          <c:x val="0.484441721532267"/>
          <c:y val="4.1159548751986574E-2"/>
          <c:w val="0.25550040095617238"/>
          <c:h val="0.90047450964028763"/>
        </c:manualLayout>
      </c:layout>
      <c:overlay val="0"/>
      <c:spPr>
        <a:solidFill>
          <a:srgbClr val="FFFFFF"/>
        </a:solidFill>
      </c:spPr>
      <c:txPr>
        <a:bodyPr/>
        <a:lstStyle/>
        <a:p>
          <a:pPr>
            <a:defRPr sz="1100">
              <a:solidFill>
                <a:schemeClr val="tx1"/>
              </a:solidFill>
            </a:defRPr>
          </a:pPr>
          <a:endParaRPr lang="en-TR"/>
        </a:p>
      </c:txPr>
    </c:legend>
    <c:plotVisOnly val="1"/>
    <c:dispBlanksAs val="gap"/>
    <c:showDLblsOverMax val="0"/>
  </c:chart>
  <c:txPr>
    <a:bodyPr/>
    <a:lstStyle/>
    <a:p>
      <a:pPr>
        <a:defRPr sz="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pPr>
      <a:endParaRPr lang="en-TR"/>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393973295340021"/>
          <c:y val="1.0194072536784546E-2"/>
          <c:w val="0.43315226127905915"/>
          <c:h val="0.96927021816628312"/>
        </c:manualLayout>
      </c:layout>
      <c:barChart>
        <c:barDir val="bar"/>
        <c:grouping val="clustered"/>
        <c:varyColors val="0"/>
        <c:ser>
          <c:idx val="0"/>
          <c:order val="0"/>
          <c:spPr>
            <a:solidFill>
              <a:srgbClr val="3C8C93"/>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41-4666-AA81-103E7AD83F6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 Irkçılık </c:v>
                </c:pt>
                <c:pt idx="1">
                  <c:v>Yetersiz askeri gücü</c:v>
                </c:pt>
                <c:pt idx="2">
                  <c:v> Türkiye'ye karışması</c:v>
                </c:pt>
                <c:pt idx="3">
                  <c:v> Fetöyü desteklemesi</c:v>
                </c:pt>
                <c:pt idx="4">
                  <c:v> Çıkarcı </c:v>
                </c:pt>
                <c:pt idx="5">
                  <c:v>Vatandaşlık koşullarının zor olması</c:v>
                </c:pt>
                <c:pt idx="6">
                  <c:v>Türkiye'nin gelişimine engel olması</c:v>
                </c:pt>
                <c:pt idx="7">
                  <c:v> Emperyalist</c:v>
                </c:pt>
                <c:pt idx="8">
                  <c:v> Türkiye'ye yakın olmaması</c:v>
                </c:pt>
                <c:pt idx="9">
                  <c:v> Ayrımcılık yapması</c:v>
                </c:pt>
                <c:pt idx="10">
                  <c:v> Avrupa birliğine girmemizi desteklememesi</c:v>
                </c:pt>
                <c:pt idx="11">
                  <c:v> Almanya'yı sevmemesi</c:v>
                </c:pt>
                <c:pt idx="12">
                  <c:v> Kültürel farklılık</c:v>
                </c:pt>
              </c:strCache>
            </c:strRef>
          </c:cat>
          <c:val>
            <c:numRef>
              <c:f>Sheet1!$B$2:$B$14</c:f>
              <c:numCache>
                <c:formatCode>###0.0</c:formatCode>
                <c:ptCount val="13"/>
                <c:pt idx="0">
                  <c:v>29.032258064516128</c:v>
                </c:pt>
                <c:pt idx="1">
                  <c:v>16.129032258064516</c:v>
                </c:pt>
                <c:pt idx="2">
                  <c:v>12.903225806451612</c:v>
                </c:pt>
                <c:pt idx="3">
                  <c:v>9.67741935483871</c:v>
                </c:pt>
                <c:pt idx="4">
                  <c:v>6.4516129032258061</c:v>
                </c:pt>
                <c:pt idx="5">
                  <c:v>3.225806451612903</c:v>
                </c:pt>
                <c:pt idx="6">
                  <c:v>3.225806451612903</c:v>
                </c:pt>
                <c:pt idx="7">
                  <c:v>3.225806451612903</c:v>
                </c:pt>
                <c:pt idx="8">
                  <c:v>3.225806451612903</c:v>
                </c:pt>
                <c:pt idx="9">
                  <c:v>3.225806451612903</c:v>
                </c:pt>
                <c:pt idx="10">
                  <c:v>3.225806451612903</c:v>
                </c:pt>
                <c:pt idx="11">
                  <c:v>3.225806451612903</c:v>
                </c:pt>
                <c:pt idx="12">
                  <c:v>3.225806451612903</c:v>
                </c:pt>
              </c:numCache>
            </c:numRef>
          </c:val>
          <c:extLst>
            <c:ext xmlns:c16="http://schemas.microsoft.com/office/drawing/2014/chart" uri="{C3380CC4-5D6E-409C-BE32-E72D297353CC}">
              <c16:uniqueId val="{00000001-FC41-4666-AA81-103E7AD83F6B}"/>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5162525801219"/>
          <c:y val="1.2601177168823413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1C-4A36-9137-077DAED768D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 Arkadaş çevresi</c:v>
                </c:pt>
                <c:pt idx="1">
                  <c:v> TV programları</c:v>
                </c:pt>
                <c:pt idx="2">
                  <c:v> Sosyal medya yorumları</c:v>
                </c:pt>
                <c:pt idx="3">
                  <c:v> Gazete haberleri</c:v>
                </c:pt>
                <c:pt idx="4">
                  <c:v> Almanya’da yaşayan akraba/komşu</c:v>
                </c:pt>
                <c:pt idx="5">
                  <c:v> Almanya’da yaşama/bulunma</c:v>
                </c:pt>
                <c:pt idx="6">
                  <c:v> Almanya hakkında kitaplardan okuma</c:v>
                </c:pt>
                <c:pt idx="7">
                  <c:v> Almanya kökenli şirketlerin faaliyetleri</c:v>
                </c:pt>
                <c:pt idx="8">
                  <c:v> Almanya kökenli vakıfların faaliyetleri</c:v>
                </c:pt>
                <c:pt idx="9">
                  <c:v> Almanya devleti ile ilişkili büyükelçilik gibi kurumların faaliyetleri</c:v>
                </c:pt>
              </c:strCache>
            </c:strRef>
          </c:cat>
          <c:val>
            <c:numRef>
              <c:f>Sheet1!$B$2:$B$11</c:f>
              <c:numCache>
                <c:formatCode>0.0</c:formatCode>
                <c:ptCount val="10"/>
                <c:pt idx="0">
                  <c:v>66.5</c:v>
                </c:pt>
                <c:pt idx="1">
                  <c:v>65.400000000000006</c:v>
                </c:pt>
                <c:pt idx="2">
                  <c:v>59.9</c:v>
                </c:pt>
                <c:pt idx="3">
                  <c:v>50</c:v>
                </c:pt>
                <c:pt idx="4">
                  <c:v>21.8</c:v>
                </c:pt>
                <c:pt idx="5">
                  <c:v>6.2</c:v>
                </c:pt>
                <c:pt idx="6">
                  <c:v>2.4</c:v>
                </c:pt>
                <c:pt idx="7">
                  <c:v>2.1</c:v>
                </c:pt>
                <c:pt idx="8">
                  <c:v>1.6</c:v>
                </c:pt>
                <c:pt idx="9">
                  <c:v>1.0999999999999999</c:v>
                </c:pt>
              </c:numCache>
            </c:numRef>
          </c:val>
          <c:extLst>
            <c:ext xmlns:c16="http://schemas.microsoft.com/office/drawing/2014/chart" uri="{C3380CC4-5D6E-409C-BE32-E72D297353CC}">
              <c16:uniqueId val="{00000001-8C1C-4A36-9137-077DAED768DD}"/>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7169384044639769"/>
          <c:y val="0"/>
          <c:w val="0.62830615955360225"/>
          <c:h val="0.90095083473701232"/>
        </c:manualLayout>
      </c:layout>
      <c:barChart>
        <c:barDir val="bar"/>
        <c:grouping val="stacked"/>
        <c:varyColors val="0"/>
        <c:ser>
          <c:idx val="0"/>
          <c:order val="0"/>
          <c:tx>
            <c:strRef>
              <c:f>Sheet1!$B$3</c:f>
              <c:strCache>
                <c:ptCount val="1"/>
                <c:pt idx="0">
                  <c:v> Kesinlikle Katılıyorum</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86EE-49AD-AADF-28FE2CB7FDCD}"/>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EE-49AD-AADF-28FE2CB7FDCD}"/>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EE-49AD-AADF-28FE2CB7FDCD}"/>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EE-49AD-AADF-28FE2CB7FDCD}"/>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Avrupa Birliği’nin siyasi açıdan en etkili ülkesidir</c:v>
                </c:pt>
                <c:pt idx="1">
                  <c:v>Avrupa’da Türkiye için önemli bir siyasi ortaktır</c:v>
                </c:pt>
                <c:pt idx="2">
                  <c:v>Uluslararası ilişkilerinde barışçı bir ülkedir</c:v>
                </c:pt>
                <c:pt idx="3">
                  <c:v>Türkiye ekonomisi için önemlidir</c:v>
                </c:pt>
                <c:pt idx="4">
                  <c:v>Demokratik bir ülkedir</c:v>
                </c:pt>
                <c:pt idx="5">
                  <c:v>Dünyada iklim ve çevre konularında öncülük eder</c:v>
                </c:pt>
                <c:pt idx="6">
                  <c:v>Türkiye’nin tarihi dostudur</c:v>
                </c:pt>
                <c:pt idx="7">
                  <c:v>İnsan haklarına saygılıdır</c:v>
                </c:pt>
                <c:pt idx="8">
                  <c:v>Mülteci haklarına saygılıdır</c:v>
                </c:pt>
                <c:pt idx="9">
                  <c:v>Azınlık haklarına saygılıdır</c:v>
                </c:pt>
                <c:pt idx="10">
                  <c:v>Türkiye’nin çıkarları için zararlıdır</c:v>
                </c:pt>
                <c:pt idx="11">
                  <c:v>Türkiye’nin güvenliğine tehdit oluşturmaktadır</c:v>
                </c:pt>
              </c:strCache>
            </c:strRef>
          </c:cat>
          <c:val>
            <c:numRef>
              <c:f>Sheet1!$B$4:$B$15</c:f>
              <c:numCache>
                <c:formatCode>###0.0</c:formatCode>
                <c:ptCount val="12"/>
                <c:pt idx="0">
                  <c:v>33.1</c:v>
                </c:pt>
                <c:pt idx="1">
                  <c:v>26.9</c:v>
                </c:pt>
                <c:pt idx="2">
                  <c:v>33.5</c:v>
                </c:pt>
                <c:pt idx="3">
                  <c:v>30.3</c:v>
                </c:pt>
                <c:pt idx="4">
                  <c:v>27.8</c:v>
                </c:pt>
                <c:pt idx="5">
                  <c:v>34.700000000000003</c:v>
                </c:pt>
                <c:pt idx="6">
                  <c:v>25.3</c:v>
                </c:pt>
                <c:pt idx="7">
                  <c:v>27.5</c:v>
                </c:pt>
                <c:pt idx="8">
                  <c:v>25.6</c:v>
                </c:pt>
                <c:pt idx="9">
                  <c:v>25.7</c:v>
                </c:pt>
                <c:pt idx="10">
                  <c:v>25.4</c:v>
                </c:pt>
                <c:pt idx="11">
                  <c:v>30.1</c:v>
                </c:pt>
              </c:numCache>
            </c:numRef>
          </c:val>
          <c:extLst>
            <c:ext xmlns:c16="http://schemas.microsoft.com/office/drawing/2014/chart" uri="{C3380CC4-5D6E-409C-BE32-E72D297353CC}">
              <c16:uniqueId val="{00000004-86EE-49AD-AADF-28FE2CB7FDCD}"/>
            </c:ext>
          </c:extLst>
        </c:ser>
        <c:ser>
          <c:idx val="1"/>
          <c:order val="1"/>
          <c:tx>
            <c:strRef>
              <c:f>Sheet1!$C$3</c:f>
              <c:strCache>
                <c:ptCount val="1"/>
                <c:pt idx="0">
                  <c:v> Katılıyorum</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Avrupa Birliği’nin siyasi açıdan en etkili ülkesidir</c:v>
                </c:pt>
                <c:pt idx="1">
                  <c:v>Avrupa’da Türkiye için önemli bir siyasi ortaktır</c:v>
                </c:pt>
                <c:pt idx="2">
                  <c:v>Uluslararası ilişkilerinde barışçı bir ülkedir</c:v>
                </c:pt>
                <c:pt idx="3">
                  <c:v>Türkiye ekonomisi için önemlidir</c:v>
                </c:pt>
                <c:pt idx="4">
                  <c:v>Demokratik bir ülkedir</c:v>
                </c:pt>
                <c:pt idx="5">
                  <c:v>Dünyada iklim ve çevre konularında öncülük eder</c:v>
                </c:pt>
                <c:pt idx="6">
                  <c:v>Türkiye’nin tarihi dostudur</c:v>
                </c:pt>
                <c:pt idx="7">
                  <c:v>İnsan haklarına saygılıdır</c:v>
                </c:pt>
                <c:pt idx="8">
                  <c:v>Mülteci haklarına saygılıdır</c:v>
                </c:pt>
                <c:pt idx="9">
                  <c:v>Azınlık haklarına saygılıdır</c:v>
                </c:pt>
                <c:pt idx="10">
                  <c:v>Türkiye’nin çıkarları için zararlıdır</c:v>
                </c:pt>
                <c:pt idx="11">
                  <c:v>Türkiye’nin güvenliğine tehdit oluşturmaktadır</c:v>
                </c:pt>
              </c:strCache>
            </c:strRef>
          </c:cat>
          <c:val>
            <c:numRef>
              <c:f>Sheet1!$C$4:$C$15</c:f>
              <c:numCache>
                <c:formatCode>###0.0</c:formatCode>
                <c:ptCount val="12"/>
                <c:pt idx="0">
                  <c:v>49.4</c:v>
                </c:pt>
                <c:pt idx="1">
                  <c:v>52.9</c:v>
                </c:pt>
                <c:pt idx="2">
                  <c:v>45.2</c:v>
                </c:pt>
                <c:pt idx="3">
                  <c:v>47.9</c:v>
                </c:pt>
                <c:pt idx="4">
                  <c:v>50.2</c:v>
                </c:pt>
                <c:pt idx="5">
                  <c:v>43.2</c:v>
                </c:pt>
                <c:pt idx="6">
                  <c:v>51.8</c:v>
                </c:pt>
                <c:pt idx="7">
                  <c:v>45.6</c:v>
                </c:pt>
                <c:pt idx="8">
                  <c:v>43.5</c:v>
                </c:pt>
                <c:pt idx="9">
                  <c:v>43.3</c:v>
                </c:pt>
                <c:pt idx="10">
                  <c:v>41.4</c:v>
                </c:pt>
                <c:pt idx="11">
                  <c:v>35.299999999999997</c:v>
                </c:pt>
              </c:numCache>
            </c:numRef>
          </c:val>
          <c:extLst>
            <c:ext xmlns:c16="http://schemas.microsoft.com/office/drawing/2014/chart" uri="{C3380CC4-5D6E-409C-BE32-E72D297353CC}">
              <c16:uniqueId val="{00000005-86EE-49AD-AADF-28FE2CB7FDCD}"/>
            </c:ext>
          </c:extLst>
        </c:ser>
        <c:ser>
          <c:idx val="2"/>
          <c:order val="2"/>
          <c:tx>
            <c:strRef>
              <c:f>Sheet1!$D$3</c:f>
              <c:strCache>
                <c:ptCount val="1"/>
                <c:pt idx="0">
                  <c:v> Ne Katılıyorum Ne Katılmıyorum</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Avrupa Birliği’nin siyasi açıdan en etkili ülkesidir</c:v>
                </c:pt>
                <c:pt idx="1">
                  <c:v>Avrupa’da Türkiye için önemli bir siyasi ortaktır</c:v>
                </c:pt>
                <c:pt idx="2">
                  <c:v>Uluslararası ilişkilerinde barışçı bir ülkedir</c:v>
                </c:pt>
                <c:pt idx="3">
                  <c:v>Türkiye ekonomisi için önemlidir</c:v>
                </c:pt>
                <c:pt idx="4">
                  <c:v>Demokratik bir ülkedir</c:v>
                </c:pt>
                <c:pt idx="5">
                  <c:v>Dünyada iklim ve çevre konularında öncülük eder</c:v>
                </c:pt>
                <c:pt idx="6">
                  <c:v>Türkiye’nin tarihi dostudur</c:v>
                </c:pt>
                <c:pt idx="7">
                  <c:v>İnsan haklarına saygılıdır</c:v>
                </c:pt>
                <c:pt idx="8">
                  <c:v>Mülteci haklarına saygılıdır</c:v>
                </c:pt>
                <c:pt idx="9">
                  <c:v>Azınlık haklarına saygılıdır</c:v>
                </c:pt>
                <c:pt idx="10">
                  <c:v>Türkiye’nin çıkarları için zararlıdır</c:v>
                </c:pt>
                <c:pt idx="11">
                  <c:v>Türkiye’nin güvenliğine tehdit oluşturmaktadır</c:v>
                </c:pt>
              </c:strCache>
            </c:strRef>
          </c:cat>
          <c:val>
            <c:numRef>
              <c:f>Sheet1!$D$4:$D$15</c:f>
              <c:numCache>
                <c:formatCode>###0.0</c:formatCode>
                <c:ptCount val="12"/>
                <c:pt idx="0">
                  <c:v>13.7</c:v>
                </c:pt>
                <c:pt idx="1">
                  <c:v>16</c:v>
                </c:pt>
                <c:pt idx="2">
                  <c:v>16.5</c:v>
                </c:pt>
                <c:pt idx="3">
                  <c:v>17.5</c:v>
                </c:pt>
                <c:pt idx="4">
                  <c:v>16.600000000000001</c:v>
                </c:pt>
                <c:pt idx="5">
                  <c:v>16.2</c:v>
                </c:pt>
                <c:pt idx="6">
                  <c:v>15.1</c:v>
                </c:pt>
                <c:pt idx="7">
                  <c:v>17.600000000000001</c:v>
                </c:pt>
                <c:pt idx="8">
                  <c:v>19.8</c:v>
                </c:pt>
                <c:pt idx="9">
                  <c:v>19.899999999999999</c:v>
                </c:pt>
                <c:pt idx="10">
                  <c:v>16</c:v>
                </c:pt>
                <c:pt idx="11">
                  <c:v>16.100000000000001</c:v>
                </c:pt>
              </c:numCache>
            </c:numRef>
          </c:val>
          <c:extLst>
            <c:ext xmlns:c16="http://schemas.microsoft.com/office/drawing/2014/chart" uri="{C3380CC4-5D6E-409C-BE32-E72D297353CC}">
              <c16:uniqueId val="{00000006-86EE-49AD-AADF-28FE2CB7FDCD}"/>
            </c:ext>
          </c:extLst>
        </c:ser>
        <c:ser>
          <c:idx val="3"/>
          <c:order val="3"/>
          <c:tx>
            <c:strRef>
              <c:f>Sheet1!$E$3</c:f>
              <c:strCache>
                <c:ptCount val="1"/>
                <c:pt idx="0">
                  <c:v> Katılmıyorum</c:v>
                </c:pt>
              </c:strCache>
            </c:strRef>
          </c:tx>
          <c:spPr>
            <a:solidFill>
              <a:srgbClr val="FF7D7D"/>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13-86EE-49AD-AADF-28FE2CB7FDCD}"/>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Avrupa Birliği’nin siyasi açıdan en etkili ülkesidir</c:v>
                </c:pt>
                <c:pt idx="1">
                  <c:v>Avrupa’da Türkiye için önemli bir siyasi ortaktır</c:v>
                </c:pt>
                <c:pt idx="2">
                  <c:v>Uluslararası ilişkilerinde barışçı bir ülkedir</c:v>
                </c:pt>
                <c:pt idx="3">
                  <c:v>Türkiye ekonomisi için önemlidir</c:v>
                </c:pt>
                <c:pt idx="4">
                  <c:v>Demokratik bir ülkedir</c:v>
                </c:pt>
                <c:pt idx="5">
                  <c:v>Dünyada iklim ve çevre konularında öncülük eder</c:v>
                </c:pt>
                <c:pt idx="6">
                  <c:v>Türkiye’nin tarihi dostudur</c:v>
                </c:pt>
                <c:pt idx="7">
                  <c:v>İnsan haklarına saygılıdır</c:v>
                </c:pt>
                <c:pt idx="8">
                  <c:v>Mülteci haklarına saygılıdır</c:v>
                </c:pt>
                <c:pt idx="9">
                  <c:v>Azınlık haklarına saygılıdır</c:v>
                </c:pt>
                <c:pt idx="10">
                  <c:v>Türkiye’nin çıkarları için zararlıdır</c:v>
                </c:pt>
                <c:pt idx="11">
                  <c:v>Türkiye’nin güvenliğine tehdit oluşturmaktadır</c:v>
                </c:pt>
              </c:strCache>
            </c:strRef>
          </c:cat>
          <c:val>
            <c:numRef>
              <c:f>Sheet1!$E$4:$E$15</c:f>
              <c:numCache>
                <c:formatCode>###0.0</c:formatCode>
                <c:ptCount val="12"/>
                <c:pt idx="0">
                  <c:v>1.7</c:v>
                </c:pt>
                <c:pt idx="1">
                  <c:v>1.3</c:v>
                </c:pt>
                <c:pt idx="2">
                  <c:v>2.4</c:v>
                </c:pt>
                <c:pt idx="3" formatCode="####.0">
                  <c:v>0.8</c:v>
                </c:pt>
                <c:pt idx="4">
                  <c:v>2</c:v>
                </c:pt>
                <c:pt idx="5">
                  <c:v>2.2999999999999998</c:v>
                </c:pt>
                <c:pt idx="6">
                  <c:v>2.4</c:v>
                </c:pt>
                <c:pt idx="7">
                  <c:v>4.5999999999999996</c:v>
                </c:pt>
                <c:pt idx="8">
                  <c:v>6.1</c:v>
                </c:pt>
                <c:pt idx="9">
                  <c:v>7.1</c:v>
                </c:pt>
                <c:pt idx="10">
                  <c:v>12.8</c:v>
                </c:pt>
                <c:pt idx="11">
                  <c:v>13</c:v>
                </c:pt>
              </c:numCache>
            </c:numRef>
          </c:val>
          <c:extLst>
            <c:ext xmlns:c16="http://schemas.microsoft.com/office/drawing/2014/chart" uri="{C3380CC4-5D6E-409C-BE32-E72D297353CC}">
              <c16:uniqueId val="{00000007-86EE-49AD-AADF-28FE2CB7FDCD}"/>
            </c:ext>
          </c:extLst>
        </c:ser>
        <c:ser>
          <c:idx val="4"/>
          <c:order val="4"/>
          <c:tx>
            <c:strRef>
              <c:f>Sheet1!$F$3</c:f>
              <c:strCache>
                <c:ptCount val="1"/>
                <c:pt idx="0">
                  <c:v> Hiç Katılmıyorum</c:v>
                </c:pt>
              </c:strCache>
            </c:strRef>
          </c:tx>
          <c:spPr>
            <a:solidFill>
              <a:srgbClr val="FF5050"/>
            </a:solidFill>
          </c:spPr>
          <c:invertIfNegative val="0"/>
          <c:dLbls>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6EE-49AD-AADF-28FE2CB7FDCD}"/>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Sheet1!$A$4:$A$15</c:f>
              <c:strCache>
                <c:ptCount val="12"/>
                <c:pt idx="0">
                  <c:v>Avrupa Birliği’nin siyasi açıdan en etkili ülkesidir</c:v>
                </c:pt>
                <c:pt idx="1">
                  <c:v>Avrupa’da Türkiye için önemli bir siyasi ortaktır</c:v>
                </c:pt>
                <c:pt idx="2">
                  <c:v>Uluslararası ilişkilerinde barışçı bir ülkedir</c:v>
                </c:pt>
                <c:pt idx="3">
                  <c:v>Türkiye ekonomisi için önemlidir</c:v>
                </c:pt>
                <c:pt idx="4">
                  <c:v>Demokratik bir ülkedir</c:v>
                </c:pt>
                <c:pt idx="5">
                  <c:v>Dünyada iklim ve çevre konularında öncülük eder</c:v>
                </c:pt>
                <c:pt idx="6">
                  <c:v>Türkiye’nin tarihi dostudur</c:v>
                </c:pt>
                <c:pt idx="7">
                  <c:v>İnsan haklarına saygılıdır</c:v>
                </c:pt>
                <c:pt idx="8">
                  <c:v>Mülteci haklarına saygılıdır</c:v>
                </c:pt>
                <c:pt idx="9">
                  <c:v>Azınlık haklarına saygılıdır</c:v>
                </c:pt>
                <c:pt idx="10">
                  <c:v>Türkiye’nin çıkarları için zararlıdır</c:v>
                </c:pt>
                <c:pt idx="11">
                  <c:v>Türkiye’nin güvenliğine tehdit oluşturmaktadır</c:v>
                </c:pt>
              </c:strCache>
            </c:strRef>
          </c:cat>
          <c:val>
            <c:numRef>
              <c:f>Sheet1!$F$4:$F$15</c:f>
              <c:numCache>
                <c:formatCode>####.0</c:formatCode>
                <c:ptCount val="12"/>
                <c:pt idx="0">
                  <c:v>0.3</c:v>
                </c:pt>
                <c:pt idx="1">
                  <c:v>0.3</c:v>
                </c:pt>
                <c:pt idx="2">
                  <c:v>0.3</c:v>
                </c:pt>
                <c:pt idx="3">
                  <c:v>0.7</c:v>
                </c:pt>
                <c:pt idx="4">
                  <c:v>0.3</c:v>
                </c:pt>
                <c:pt idx="5">
                  <c:v>0.3</c:v>
                </c:pt>
                <c:pt idx="6" formatCode="###0.0">
                  <c:v>1.1000000000000001</c:v>
                </c:pt>
                <c:pt idx="7">
                  <c:v>0.4</c:v>
                </c:pt>
                <c:pt idx="8" formatCode="###0.0">
                  <c:v>1.6</c:v>
                </c:pt>
                <c:pt idx="9" formatCode="###0.0">
                  <c:v>1.1000000000000001</c:v>
                </c:pt>
                <c:pt idx="10" formatCode="###0.0">
                  <c:v>2.6</c:v>
                </c:pt>
                <c:pt idx="11" formatCode="###0.0">
                  <c:v>3</c:v>
                </c:pt>
              </c:numCache>
            </c:numRef>
          </c:val>
          <c:extLst>
            <c:ext xmlns:c16="http://schemas.microsoft.com/office/drawing/2014/chart" uri="{C3380CC4-5D6E-409C-BE32-E72D297353CC}">
              <c16:uniqueId val="{00000008-86EE-49AD-AADF-28FE2CB7FDCD}"/>
            </c:ext>
          </c:extLst>
        </c:ser>
        <c:ser>
          <c:idx val="5"/>
          <c:order val="5"/>
          <c:tx>
            <c:strRef>
              <c:f>Sheet1!$G$3</c:f>
              <c:strCache>
                <c:ptCount val="1"/>
                <c:pt idx="0">
                  <c:v> Fikrim yok</c:v>
                </c:pt>
              </c:strCache>
            </c:strRef>
          </c:tx>
          <c:spPr>
            <a:solidFill>
              <a:srgbClr val="FFFFFF">
                <a:lumMod val="75000"/>
              </a:srgb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6EE-49AD-AADF-28FE2CB7FDCD}"/>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6EE-49AD-AADF-28FE2CB7FDCD}"/>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6EE-49AD-AADF-28FE2CB7FDCD}"/>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EE-49AD-AADF-28FE2CB7FDCD}"/>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6EE-49AD-AADF-28FE2CB7FDCD}"/>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6EE-49AD-AADF-28FE2CB7FDCD}"/>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Sheet1!$A$4:$A$15</c:f>
              <c:strCache>
                <c:ptCount val="12"/>
                <c:pt idx="0">
                  <c:v>Avrupa Birliği’nin siyasi açıdan en etkili ülkesidir</c:v>
                </c:pt>
                <c:pt idx="1">
                  <c:v>Avrupa’da Türkiye için önemli bir siyasi ortaktır</c:v>
                </c:pt>
                <c:pt idx="2">
                  <c:v>Uluslararası ilişkilerinde barışçı bir ülkedir</c:v>
                </c:pt>
                <c:pt idx="3">
                  <c:v>Türkiye ekonomisi için önemlidir</c:v>
                </c:pt>
                <c:pt idx="4">
                  <c:v>Demokratik bir ülkedir</c:v>
                </c:pt>
                <c:pt idx="5">
                  <c:v>Dünyada iklim ve çevre konularında öncülük eder</c:v>
                </c:pt>
                <c:pt idx="6">
                  <c:v>Türkiye’nin tarihi dostudur</c:v>
                </c:pt>
                <c:pt idx="7">
                  <c:v>İnsan haklarına saygılıdır</c:v>
                </c:pt>
                <c:pt idx="8">
                  <c:v>Mülteci haklarına saygılıdır</c:v>
                </c:pt>
                <c:pt idx="9">
                  <c:v>Azınlık haklarına saygılıdır</c:v>
                </c:pt>
                <c:pt idx="10">
                  <c:v>Türkiye’nin çıkarları için zararlıdır</c:v>
                </c:pt>
                <c:pt idx="11">
                  <c:v>Türkiye’nin güvenliğine tehdit oluşturmaktadır</c:v>
                </c:pt>
              </c:strCache>
            </c:strRef>
          </c:cat>
          <c:val>
            <c:numRef>
              <c:f>Sheet1!$G$4:$G$15</c:f>
              <c:numCache>
                <c:formatCode>###0.0</c:formatCode>
                <c:ptCount val="12"/>
                <c:pt idx="0">
                  <c:v>1.8</c:v>
                </c:pt>
                <c:pt idx="1">
                  <c:v>2.6</c:v>
                </c:pt>
                <c:pt idx="2">
                  <c:v>2.1</c:v>
                </c:pt>
                <c:pt idx="3">
                  <c:v>2.8</c:v>
                </c:pt>
                <c:pt idx="4">
                  <c:v>3.1</c:v>
                </c:pt>
                <c:pt idx="5">
                  <c:v>3.3</c:v>
                </c:pt>
                <c:pt idx="6">
                  <c:v>4.3</c:v>
                </c:pt>
                <c:pt idx="7">
                  <c:v>4.3</c:v>
                </c:pt>
                <c:pt idx="8">
                  <c:v>3.4</c:v>
                </c:pt>
                <c:pt idx="9">
                  <c:v>2.9</c:v>
                </c:pt>
                <c:pt idx="10">
                  <c:v>1.8</c:v>
                </c:pt>
                <c:pt idx="11">
                  <c:v>2.5</c:v>
                </c:pt>
              </c:numCache>
            </c:numRef>
          </c:val>
          <c:extLst>
            <c:ext xmlns:c16="http://schemas.microsoft.com/office/drawing/2014/chart" uri="{C3380CC4-5D6E-409C-BE32-E72D297353CC}">
              <c16:uniqueId val="{00000009-86EE-49AD-AADF-28FE2CB7FDCD}"/>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baseline="0">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3.2075131845914671E-2"/>
          <c:y val="0.90525268840258621"/>
          <c:w val="0.96364641712853727"/>
          <c:h val="9.47473115974138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5F90-4E24-ADE7-2885C2762839}"/>
              </c:ext>
            </c:extLst>
          </c:dPt>
          <c:dPt>
            <c:idx val="1"/>
            <c:invertIfNegative val="0"/>
            <c:bubble3D val="0"/>
            <c:spPr>
              <a:solidFill>
                <a:srgbClr val="FF6161"/>
              </a:solidFill>
              <a:ln>
                <a:noFill/>
              </a:ln>
              <a:effectLst/>
            </c:spPr>
            <c:extLst>
              <c:ext xmlns:c16="http://schemas.microsoft.com/office/drawing/2014/chart" uri="{C3380CC4-5D6E-409C-BE32-E72D297353CC}">
                <c16:uniqueId val="{00000003-5F90-4E24-ADE7-2885C2762839}"/>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5F90-4E24-ADE7-2885C2762839}"/>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5F90-4E24-ADE7-2885C2762839}"/>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5F90-4E24-ADE7-2885C276283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Çok Başarısız</c:v>
                </c:pt>
                <c:pt idx="1">
                  <c:v> Başarısız</c:v>
                </c:pt>
                <c:pt idx="2">
                  <c:v> Ne Başarılı Ne Başarısız</c:v>
                </c:pt>
                <c:pt idx="3">
                  <c:v> Başarılı</c:v>
                </c:pt>
                <c:pt idx="4">
                  <c:v> Çok Başarılı</c:v>
                </c:pt>
              </c:strCache>
            </c:strRef>
          </c:cat>
          <c:val>
            <c:numRef>
              <c:f>Sheet1!$B$2:$B$6</c:f>
              <c:numCache>
                <c:formatCode>0.0</c:formatCode>
                <c:ptCount val="5"/>
                <c:pt idx="0">
                  <c:v>0.6</c:v>
                </c:pt>
                <c:pt idx="1">
                  <c:v>2.8</c:v>
                </c:pt>
                <c:pt idx="2">
                  <c:v>10.8</c:v>
                </c:pt>
                <c:pt idx="3">
                  <c:v>59</c:v>
                </c:pt>
                <c:pt idx="4">
                  <c:v>24.2</c:v>
                </c:pt>
              </c:numCache>
            </c:numRef>
          </c:val>
          <c:extLst>
            <c:ext xmlns:c16="http://schemas.microsoft.com/office/drawing/2014/chart" uri="{C3380CC4-5D6E-409C-BE32-E72D297353CC}">
              <c16:uniqueId val="{0000000A-5F90-4E24-ADE7-2885C2762839}"/>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47332223949114821"/>
          <c:h val="0.90302183697456651"/>
        </c:manualLayout>
      </c:layout>
      <c:barChart>
        <c:barDir val="col"/>
        <c:grouping val="percentStacked"/>
        <c:varyColors val="0"/>
        <c:ser>
          <c:idx val="0"/>
          <c:order val="0"/>
          <c:tx>
            <c:strRef>
              <c:f>Sheet1!$B$1</c:f>
              <c:strCache>
                <c:ptCount val="1"/>
                <c:pt idx="0">
                  <c:v>0-1000</c:v>
                </c:pt>
              </c:strCache>
            </c:strRef>
          </c:tx>
          <c:spPr>
            <a:solidFill>
              <a:srgbClr val="FF5050"/>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Sheet1!$B$2</c:f>
              <c:numCache>
                <c:formatCode>###0.0</c:formatCode>
                <c:ptCount val="1"/>
                <c:pt idx="0">
                  <c:v>20.2</c:v>
                </c:pt>
              </c:numCache>
            </c:numRef>
          </c:val>
          <c:extLst>
            <c:ext xmlns:c16="http://schemas.microsoft.com/office/drawing/2014/chart" uri="{C3380CC4-5D6E-409C-BE32-E72D297353CC}">
              <c16:uniqueId val="{00000000-3559-4091-B125-472C109EA0D1}"/>
            </c:ext>
          </c:extLst>
        </c:ser>
        <c:ser>
          <c:idx val="1"/>
          <c:order val="1"/>
          <c:tx>
            <c:strRef>
              <c:f>Sheet1!$C$1</c:f>
              <c:strCache>
                <c:ptCount val="1"/>
                <c:pt idx="0">
                  <c:v>1.001-3.000</c:v>
                </c:pt>
              </c:strCache>
            </c:strRef>
          </c:tx>
          <c:spPr>
            <a:solidFill>
              <a:schemeClr val="accent2"/>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Sheet1!$C$2</c:f>
              <c:numCache>
                <c:formatCode>###0.0</c:formatCode>
                <c:ptCount val="1"/>
                <c:pt idx="0">
                  <c:v>16.2</c:v>
                </c:pt>
              </c:numCache>
            </c:numRef>
          </c:val>
          <c:extLst>
            <c:ext xmlns:c16="http://schemas.microsoft.com/office/drawing/2014/chart" uri="{C3380CC4-5D6E-409C-BE32-E72D297353CC}">
              <c16:uniqueId val="{00000001-3559-4091-B125-472C109EA0D1}"/>
            </c:ext>
          </c:extLst>
        </c:ser>
        <c:ser>
          <c:idx val="2"/>
          <c:order val="2"/>
          <c:tx>
            <c:strRef>
              <c:f>Sheet1!$D$1</c:f>
              <c:strCache>
                <c:ptCount val="1"/>
                <c:pt idx="0">
                  <c:v>3.001-5.000</c:v>
                </c:pt>
              </c:strCache>
            </c:strRef>
          </c:tx>
          <c:spPr>
            <a:solidFill>
              <a:schemeClr val="accent3"/>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Sheet1!$D$2</c:f>
              <c:numCache>
                <c:formatCode>###0.0</c:formatCode>
                <c:ptCount val="1"/>
                <c:pt idx="0">
                  <c:v>18.2</c:v>
                </c:pt>
              </c:numCache>
            </c:numRef>
          </c:val>
          <c:extLst>
            <c:ext xmlns:c16="http://schemas.microsoft.com/office/drawing/2014/chart" uri="{C3380CC4-5D6E-409C-BE32-E72D297353CC}">
              <c16:uniqueId val="{00000002-3559-4091-B125-472C109EA0D1}"/>
            </c:ext>
          </c:extLst>
        </c:ser>
        <c:ser>
          <c:idx val="3"/>
          <c:order val="3"/>
          <c:tx>
            <c:strRef>
              <c:f>Sheet1!$E$1</c:f>
              <c:strCache>
                <c:ptCount val="1"/>
                <c:pt idx="0">
                  <c:v>5001-10.000</c:v>
                </c:pt>
              </c:strCache>
            </c:strRef>
          </c:tx>
          <c:spPr>
            <a:solidFill>
              <a:schemeClr val="accent4"/>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Sheet1!$E$2</c:f>
              <c:numCache>
                <c:formatCode>###0.0</c:formatCode>
                <c:ptCount val="1"/>
                <c:pt idx="0">
                  <c:v>14.1</c:v>
                </c:pt>
              </c:numCache>
            </c:numRef>
          </c:val>
          <c:extLst>
            <c:ext xmlns:c16="http://schemas.microsoft.com/office/drawing/2014/chart" uri="{C3380CC4-5D6E-409C-BE32-E72D297353CC}">
              <c16:uniqueId val="{00000003-3559-4091-B125-472C109EA0D1}"/>
            </c:ext>
          </c:extLst>
        </c:ser>
        <c:ser>
          <c:idx val="4"/>
          <c:order val="4"/>
          <c:tx>
            <c:strRef>
              <c:f>Sheet1!$F$1</c:f>
              <c:strCache>
                <c:ptCount val="1"/>
                <c:pt idx="0">
                  <c:v>10.001-150.000</c:v>
                </c:pt>
              </c:strCache>
            </c:strRef>
          </c:tx>
          <c:spPr>
            <a:solidFill>
              <a:srgbClr val="FFFFFF">
                <a:lumMod val="85000"/>
              </a:srgbClr>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Sheet1!$F$2</c:f>
              <c:numCache>
                <c:formatCode>###0.0</c:formatCode>
                <c:ptCount val="1"/>
                <c:pt idx="0">
                  <c:v>16.399999999999999</c:v>
                </c:pt>
              </c:numCache>
            </c:numRef>
          </c:val>
          <c:extLst>
            <c:ext xmlns:c16="http://schemas.microsoft.com/office/drawing/2014/chart" uri="{C3380CC4-5D6E-409C-BE32-E72D297353CC}">
              <c16:uniqueId val="{00000004-3559-4091-B125-472C109EA0D1}"/>
            </c:ext>
          </c:extLst>
        </c:ser>
        <c:ser>
          <c:idx val="5"/>
          <c:order val="5"/>
          <c:tx>
            <c:strRef>
              <c:f>Sheet1!$G$1</c:f>
              <c:strCache>
                <c:ptCount val="1"/>
                <c:pt idx="0">
                  <c:v>150.001 ve üstü</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59-4091-B125-472C109EA0D1}"/>
                </c:ext>
              </c:extLst>
            </c:dLbl>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c:f>
              <c:strCache>
                <c:ptCount val="1"/>
                <c:pt idx="0">
                  <c:v>Column1</c:v>
                </c:pt>
              </c:strCache>
            </c:strRef>
          </c:cat>
          <c:val>
            <c:numRef>
              <c:f>Sheet1!$G$2</c:f>
              <c:numCache>
                <c:formatCode>###0.0</c:formatCode>
                <c:ptCount val="1"/>
                <c:pt idx="0">
                  <c:v>14.9</c:v>
                </c:pt>
              </c:numCache>
            </c:numRef>
          </c:val>
          <c:extLst>
            <c:ext xmlns:c16="http://schemas.microsoft.com/office/drawing/2014/chart" uri="{C3380CC4-5D6E-409C-BE32-E72D297353CC}">
              <c16:uniqueId val="{00000005-3559-4091-B125-472C109EA0D1}"/>
            </c:ext>
          </c:extLst>
        </c:ser>
        <c:dLbls>
          <c:showLegendKey val="0"/>
          <c:showVal val="0"/>
          <c:showCatName val="0"/>
          <c:showSerName val="0"/>
          <c:showPercent val="0"/>
          <c:showBubbleSize val="0"/>
        </c:dLbls>
        <c:gapWidth val="150"/>
        <c:overlap val="100"/>
        <c:axId val="271407248"/>
        <c:axId val="271407640"/>
      </c:barChart>
      <c:catAx>
        <c:axId val="271407248"/>
        <c:scaling>
          <c:orientation val="minMax"/>
        </c:scaling>
        <c:delete val="1"/>
        <c:axPos val="b"/>
        <c:majorGridlines>
          <c:spPr>
            <a:ln>
              <a:solidFill>
                <a:schemeClr val="bg1">
                  <a:lumMod val="75000"/>
                </a:schemeClr>
              </a:solidFill>
            </a:ln>
          </c:spPr>
        </c:majorGridlines>
        <c:numFmt formatCode="General" sourceLinked="0"/>
        <c:majorTickMark val="out"/>
        <c:minorTickMark val="none"/>
        <c:tickLblPos val="nextTo"/>
        <c:crossAx val="271407640"/>
        <c:crosses val="autoZero"/>
        <c:auto val="1"/>
        <c:lblAlgn val="ctr"/>
        <c:lblOffset val="100"/>
        <c:noMultiLvlLbl val="0"/>
      </c:catAx>
      <c:valAx>
        <c:axId val="271407640"/>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a:solidFill>
                  <a:schemeClr val="tx1"/>
                </a:solidFill>
              </a:defRPr>
            </a:pPr>
            <a:endParaRPr lang="en-TR"/>
          </a:p>
        </c:txPr>
        <c:crossAx val="271407248"/>
        <c:crosses val="autoZero"/>
        <c:crossBetween val="between"/>
      </c:valAx>
    </c:plotArea>
    <c:legend>
      <c:legendPos val="r"/>
      <c:legendEntry>
        <c:idx val="0"/>
        <c:txPr>
          <a:bodyPr/>
          <a:lstStyle/>
          <a:p>
            <a:pPr>
              <a:defRPr baseline="0">
                <a:solidFill>
                  <a:schemeClr val="tx1"/>
                </a:solidFill>
              </a:defRPr>
            </a:pPr>
            <a:endParaRPr lang="en-TR"/>
          </a:p>
        </c:txPr>
      </c:legendEntry>
      <c:layout>
        <c:manualLayout>
          <c:xMode val="edge"/>
          <c:yMode val="edge"/>
          <c:x val="0.60244870787855553"/>
          <c:y val="6.4001275851171746E-3"/>
          <c:w val="0.29030737659274652"/>
          <c:h val="0.9256329685508573"/>
        </c:manualLayout>
      </c:layout>
      <c:overlay val="0"/>
      <c:txPr>
        <a:bodyPr/>
        <a:lstStyle/>
        <a:p>
          <a:pPr>
            <a:defRPr>
              <a:solidFill>
                <a:schemeClr val="tx1"/>
              </a:solidFill>
            </a:defRPr>
          </a:pPr>
          <a:endParaRPr lang="en-TR"/>
        </a:p>
      </c:txPr>
    </c:legend>
    <c:plotVisOnly val="1"/>
    <c:dispBlanksAs val="gap"/>
    <c:showDLblsOverMax val="0"/>
  </c:chart>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8613-2946-8E49-2D1764E2AAA5}"/>
              </c:ext>
            </c:extLst>
          </c:dPt>
          <c:dPt>
            <c:idx val="1"/>
            <c:invertIfNegative val="0"/>
            <c:bubble3D val="0"/>
            <c:extLst>
              <c:ext xmlns:c16="http://schemas.microsoft.com/office/drawing/2014/chart" uri="{C3380CC4-5D6E-409C-BE32-E72D297353CC}">
                <c16:uniqueId val="{00000003-8613-2946-8E49-2D1764E2AAA5}"/>
              </c:ext>
            </c:extLst>
          </c:dPt>
          <c:dPt>
            <c:idx val="2"/>
            <c:invertIfNegative val="0"/>
            <c:bubble3D val="0"/>
            <c:spPr>
              <a:solidFill>
                <a:srgbClr val="A6A6A6"/>
              </a:solidFill>
              <a:ln>
                <a:noFill/>
              </a:ln>
              <a:effectLst/>
            </c:spPr>
            <c:extLst>
              <c:ext xmlns:c16="http://schemas.microsoft.com/office/drawing/2014/chart" uri="{C3380CC4-5D6E-409C-BE32-E72D297353CC}">
                <c16:uniqueId val="{00000005-8613-2946-8E49-2D1764E2AAA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613-2946-8E49-2D1764E2AAA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613-2946-8E49-2D1764E2AAA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Çok Başarısız</c:v>
                </c:pt>
                <c:pt idx="1">
                  <c:v>Başarısız</c:v>
                </c:pt>
                <c:pt idx="2">
                  <c:v>Ne Başarılı Ne Başarısız</c:v>
                </c:pt>
                <c:pt idx="3">
                  <c:v>Başarılı</c:v>
                </c:pt>
                <c:pt idx="4">
                  <c:v>Çok Başarılı</c:v>
                </c:pt>
              </c:strCache>
            </c:strRef>
          </c:cat>
          <c:val>
            <c:numRef>
              <c:f>Sheet1!$B$2:$B$6</c:f>
              <c:numCache>
                <c:formatCode>###0.0</c:formatCode>
                <c:ptCount val="5"/>
                <c:pt idx="0">
                  <c:v>2.8</c:v>
                </c:pt>
                <c:pt idx="1">
                  <c:v>5.6</c:v>
                </c:pt>
                <c:pt idx="2">
                  <c:v>12.5</c:v>
                </c:pt>
                <c:pt idx="3">
                  <c:v>50.2</c:v>
                </c:pt>
                <c:pt idx="4">
                  <c:v>26.1</c:v>
                </c:pt>
              </c:numCache>
            </c:numRef>
          </c:val>
          <c:extLst>
            <c:ext xmlns:c16="http://schemas.microsoft.com/office/drawing/2014/chart" uri="{C3380CC4-5D6E-409C-BE32-E72D297353CC}">
              <c16:uniqueId val="{0000000A-8613-2946-8E49-2D1764E2AAA5}"/>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3657-4A05-9AB9-CA67972EFF5F}"/>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3657-4A05-9AB9-CA67972EFF5F}"/>
              </c:ext>
            </c:extLst>
          </c:dPt>
          <c:dPt>
            <c:idx val="2"/>
            <c:invertIfNegative val="0"/>
            <c:bubble3D val="0"/>
            <c:spPr>
              <a:solidFill>
                <a:srgbClr val="A6A6A6"/>
              </a:solidFill>
              <a:ln>
                <a:noFill/>
              </a:ln>
              <a:effectLst/>
            </c:spPr>
            <c:extLst>
              <c:ext xmlns:c16="http://schemas.microsoft.com/office/drawing/2014/chart" uri="{C3380CC4-5D6E-409C-BE32-E72D297353CC}">
                <c16:uniqueId val="{00000005-3657-4A05-9AB9-CA67972EFF5F}"/>
              </c:ext>
            </c:extLst>
          </c:dPt>
          <c:dPt>
            <c:idx val="3"/>
            <c:invertIfNegative val="0"/>
            <c:bubble3D val="0"/>
            <c:spPr>
              <a:solidFill>
                <a:srgbClr val="FF6161"/>
              </a:solidFill>
              <a:ln>
                <a:noFill/>
              </a:ln>
              <a:effectLst/>
            </c:spPr>
            <c:extLst>
              <c:ext xmlns:c16="http://schemas.microsoft.com/office/drawing/2014/chart" uri="{C3380CC4-5D6E-409C-BE32-E72D297353CC}">
                <c16:uniqueId val="{00000007-3657-4A05-9AB9-CA67972EFF5F}"/>
              </c:ext>
            </c:extLst>
          </c:dPt>
          <c:dPt>
            <c:idx val="4"/>
            <c:invertIfNegative val="0"/>
            <c:bubble3D val="0"/>
            <c:spPr>
              <a:solidFill>
                <a:srgbClr val="FF6161"/>
              </a:solidFill>
              <a:ln>
                <a:noFill/>
              </a:ln>
              <a:effectLst/>
            </c:spPr>
            <c:extLst>
              <c:ext xmlns:c16="http://schemas.microsoft.com/office/drawing/2014/chart" uri="{C3380CC4-5D6E-409C-BE32-E72D297353CC}">
                <c16:uniqueId val="{00000009-3657-4A05-9AB9-CA67972EFF5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Çok olumlu</c:v>
                </c:pt>
                <c:pt idx="1">
                  <c:v>Olumlu</c:v>
                </c:pt>
                <c:pt idx="2">
                  <c:v>Ne olumlu ne olumsuz</c:v>
                </c:pt>
                <c:pt idx="3">
                  <c:v>Olumsuz</c:v>
                </c:pt>
                <c:pt idx="4">
                  <c:v>Çok Olumsuz</c:v>
                </c:pt>
              </c:strCache>
            </c:strRef>
          </c:cat>
          <c:val>
            <c:numRef>
              <c:f>Sheet1!$B$2:$B$6</c:f>
              <c:numCache>
                <c:formatCode>###0.0</c:formatCode>
                <c:ptCount val="5"/>
                <c:pt idx="0">
                  <c:v>2.2000000000000002</c:v>
                </c:pt>
                <c:pt idx="1">
                  <c:v>6</c:v>
                </c:pt>
                <c:pt idx="2">
                  <c:v>13</c:v>
                </c:pt>
                <c:pt idx="3">
                  <c:v>52.8</c:v>
                </c:pt>
                <c:pt idx="4">
                  <c:v>21.4</c:v>
                </c:pt>
              </c:numCache>
            </c:numRef>
          </c:val>
          <c:extLst>
            <c:ext xmlns:c16="http://schemas.microsoft.com/office/drawing/2014/chart" uri="{C3380CC4-5D6E-409C-BE32-E72D297353CC}">
              <c16:uniqueId val="{0000000A-3657-4A05-9AB9-CA67972EFF5F}"/>
            </c:ext>
          </c:extLst>
        </c:ser>
        <c:dLbls>
          <c:showLegendKey val="0"/>
          <c:showVal val="0"/>
          <c:showCatName val="0"/>
          <c:showSerName val="0"/>
          <c:showPercent val="0"/>
          <c:showBubbleSize val="0"/>
        </c:dLbls>
        <c:gapWidth val="115"/>
        <c:axId val="1875585824"/>
        <c:axId val="1875588544"/>
      </c:barChart>
      <c:catAx>
        <c:axId val="1875585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t"/>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594438626542471"/>
          <c:y val="1.0194155997184162E-2"/>
          <c:w val="0.45611830534656039"/>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B-8644-BFD9-0F0931BBEC25}"/>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Türkiye’ye yetersizse de olsa destek olmuştur</c:v>
                </c:pt>
                <c:pt idx="1">
                  <c:v> AB mülteci politikalarının belirlenmesinde Türkiye’ye en geniş desteği veren ülke olmuştur</c:v>
                </c:pt>
                <c:pt idx="2">
                  <c:v> Türkiye’ye yeterli yardımda bulunmuştur</c:v>
                </c:pt>
                <c:pt idx="3">
                  <c:v> Türkiye’yi yalnız bırakmıştır</c:v>
                </c:pt>
                <c:pt idx="4">
                  <c:v> Bu konuyla hiç ilgilenmemiştir</c:v>
                </c:pt>
              </c:strCache>
            </c:strRef>
          </c:cat>
          <c:val>
            <c:numRef>
              <c:f>Sheet1!$B$2:$B$6</c:f>
              <c:numCache>
                <c:formatCode>###0.0</c:formatCode>
                <c:ptCount val="5"/>
                <c:pt idx="0">
                  <c:v>39.4</c:v>
                </c:pt>
                <c:pt idx="1">
                  <c:v>23.3</c:v>
                </c:pt>
                <c:pt idx="2">
                  <c:v>16.8</c:v>
                </c:pt>
                <c:pt idx="3">
                  <c:v>14.8</c:v>
                </c:pt>
                <c:pt idx="4">
                  <c:v>5.7</c:v>
                </c:pt>
              </c:numCache>
            </c:numRef>
          </c:val>
          <c:extLst>
            <c:ext xmlns:c16="http://schemas.microsoft.com/office/drawing/2014/chart" uri="{C3380CC4-5D6E-409C-BE32-E72D297353CC}">
              <c16:uniqueId val="{00000001-C4BB-8644-BFD9-0F0931BBEC25}"/>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3E1-4BEC-8994-3927A3BE655E}"/>
              </c:ext>
            </c:extLst>
          </c:dPt>
          <c:dPt>
            <c:idx val="1"/>
            <c:invertIfNegative val="0"/>
            <c:bubble3D val="0"/>
            <c:spPr>
              <a:solidFill>
                <a:srgbClr val="FF6161"/>
              </a:solidFill>
              <a:ln>
                <a:noFill/>
              </a:ln>
              <a:effectLst/>
            </c:spPr>
            <c:extLst>
              <c:ext xmlns:c16="http://schemas.microsoft.com/office/drawing/2014/chart" uri="{C3380CC4-5D6E-409C-BE32-E72D297353CC}">
                <c16:uniqueId val="{00000003-A3E1-4BEC-8994-3927A3BE655E}"/>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A3E1-4BEC-8994-3927A3BE655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3E1-4BEC-8994-3927A3BE655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3E1-4BEC-8994-3927A3BE655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1.8</c:v>
                </c:pt>
                <c:pt idx="1">
                  <c:v>3.5</c:v>
                </c:pt>
                <c:pt idx="2">
                  <c:v>17</c:v>
                </c:pt>
                <c:pt idx="3">
                  <c:v>57.9</c:v>
                </c:pt>
                <c:pt idx="4">
                  <c:v>17.2</c:v>
                </c:pt>
              </c:numCache>
            </c:numRef>
          </c:val>
          <c:extLst>
            <c:ext xmlns:c16="http://schemas.microsoft.com/office/drawing/2014/chart" uri="{C3380CC4-5D6E-409C-BE32-E72D297353CC}">
              <c16:uniqueId val="{0000000A-A3E1-4BEC-8994-3927A3BE655E}"/>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2C7C-4DF3-926C-AFAC778CABC2}"/>
              </c:ext>
            </c:extLst>
          </c:dPt>
          <c:dPt>
            <c:idx val="1"/>
            <c:invertIfNegative val="0"/>
            <c:bubble3D val="0"/>
            <c:extLst>
              <c:ext xmlns:c16="http://schemas.microsoft.com/office/drawing/2014/chart" uri="{C3380CC4-5D6E-409C-BE32-E72D297353CC}">
                <c16:uniqueId val="{00000003-2C7C-4DF3-926C-AFAC778CABC2}"/>
              </c:ext>
            </c:extLst>
          </c:dPt>
          <c:dPt>
            <c:idx val="2"/>
            <c:invertIfNegative val="0"/>
            <c:bubble3D val="0"/>
            <c:spPr>
              <a:solidFill>
                <a:srgbClr val="A6A6A6"/>
              </a:solidFill>
              <a:ln>
                <a:noFill/>
              </a:ln>
              <a:effectLst/>
            </c:spPr>
            <c:extLst>
              <c:ext xmlns:c16="http://schemas.microsoft.com/office/drawing/2014/chart" uri="{C3380CC4-5D6E-409C-BE32-E72D297353CC}">
                <c16:uniqueId val="{00000005-2C7C-4DF3-926C-AFAC778CABC2}"/>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2C7C-4DF3-926C-AFAC778CABC2}"/>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2C7C-4DF3-926C-AFAC778CABC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1.1000000000000001</c:v>
                </c:pt>
                <c:pt idx="1">
                  <c:v>3.3</c:v>
                </c:pt>
                <c:pt idx="2">
                  <c:v>15.4</c:v>
                </c:pt>
                <c:pt idx="3">
                  <c:v>47.1</c:v>
                </c:pt>
                <c:pt idx="4">
                  <c:v>29.5</c:v>
                </c:pt>
              </c:numCache>
            </c:numRef>
          </c:val>
          <c:extLst>
            <c:ext xmlns:c16="http://schemas.microsoft.com/office/drawing/2014/chart" uri="{C3380CC4-5D6E-409C-BE32-E72D297353CC}">
              <c16:uniqueId val="{0000000A-2C7C-4DF3-926C-AFAC778CABC2}"/>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51843328000332578"/>
          <c:h val="0.88637804311149104"/>
        </c:manualLayout>
      </c:layout>
      <c:barChart>
        <c:barDir val="col"/>
        <c:grouping val="percentStacked"/>
        <c:varyColors val="0"/>
        <c:ser>
          <c:idx val="0"/>
          <c:order val="0"/>
          <c:tx>
            <c:strRef>
              <c:f>Sheet1!$B$1</c:f>
              <c:strCache>
                <c:ptCount val="1"/>
                <c:pt idx="0">
                  <c:v>2.999 TL ve altı</c:v>
                </c:pt>
              </c:strCache>
            </c:strRef>
          </c:tx>
          <c:spPr>
            <a:solidFill>
              <a:srgbClr val="FF5050"/>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Sheet1!$B$2</c:f>
              <c:numCache>
                <c:formatCode>###0.0</c:formatCode>
                <c:ptCount val="1"/>
                <c:pt idx="0">
                  <c:v>10</c:v>
                </c:pt>
              </c:numCache>
            </c:numRef>
          </c:val>
          <c:extLst>
            <c:ext xmlns:c16="http://schemas.microsoft.com/office/drawing/2014/chart" uri="{C3380CC4-5D6E-409C-BE32-E72D297353CC}">
              <c16:uniqueId val="{00000000-94C4-449A-B2B5-3F591547E943}"/>
            </c:ext>
          </c:extLst>
        </c:ser>
        <c:ser>
          <c:idx val="1"/>
          <c:order val="1"/>
          <c:tx>
            <c:strRef>
              <c:f>Sheet1!$C$1</c:f>
              <c:strCache>
                <c:ptCount val="1"/>
                <c:pt idx="0">
                  <c:v>3.000 – 3.999 TL</c:v>
                </c:pt>
              </c:strCache>
            </c:strRef>
          </c:tx>
          <c:spPr>
            <a:solidFill>
              <a:schemeClr val="accent2"/>
            </a:solidFill>
          </c:spPr>
          <c:invertIfNegative val="0"/>
          <c:dLbls>
            <c:dLbl>
              <c:idx val="0"/>
              <c:layout>
                <c:manualLayout>
                  <c:x val="0"/>
                  <c:y val="-3.601460515798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4-449A-B2B5-3F591547E943}"/>
                </c:ext>
              </c:extLst>
            </c:dLbl>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Sheet1!$C$2</c:f>
              <c:numCache>
                <c:formatCode>###0.0</c:formatCode>
                <c:ptCount val="1"/>
                <c:pt idx="0">
                  <c:v>33.5</c:v>
                </c:pt>
              </c:numCache>
            </c:numRef>
          </c:val>
          <c:extLst>
            <c:ext xmlns:c16="http://schemas.microsoft.com/office/drawing/2014/chart" uri="{C3380CC4-5D6E-409C-BE32-E72D297353CC}">
              <c16:uniqueId val="{00000002-94C4-449A-B2B5-3F591547E943}"/>
            </c:ext>
          </c:extLst>
        </c:ser>
        <c:ser>
          <c:idx val="2"/>
          <c:order val="2"/>
          <c:tx>
            <c:strRef>
              <c:f>Sheet1!$D$1</c:f>
              <c:strCache>
                <c:ptCount val="1"/>
                <c:pt idx="0">
                  <c:v>4.000 – 4.999 TL</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Sheet1!$D$2</c:f>
              <c:numCache>
                <c:formatCode>###0.0</c:formatCode>
                <c:ptCount val="1"/>
                <c:pt idx="0">
                  <c:v>11.2</c:v>
                </c:pt>
              </c:numCache>
            </c:numRef>
          </c:val>
          <c:extLst>
            <c:ext xmlns:c16="http://schemas.microsoft.com/office/drawing/2014/chart" uri="{C3380CC4-5D6E-409C-BE32-E72D297353CC}">
              <c16:uniqueId val="{00000003-94C4-449A-B2B5-3F591547E943}"/>
            </c:ext>
          </c:extLst>
        </c:ser>
        <c:ser>
          <c:idx val="3"/>
          <c:order val="3"/>
          <c:tx>
            <c:strRef>
              <c:f>Sheet1!$E$1</c:f>
              <c:strCache>
                <c:ptCount val="1"/>
                <c:pt idx="0">
                  <c:v>5.000 – 5.999 TL</c:v>
                </c:pt>
              </c:strCache>
            </c:strRef>
          </c:tx>
          <c:spPr>
            <a:solidFill>
              <a:schemeClr val="accent4"/>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Sheet1!$E$2</c:f>
              <c:numCache>
                <c:formatCode>###0.0</c:formatCode>
                <c:ptCount val="1"/>
                <c:pt idx="0">
                  <c:v>10.7</c:v>
                </c:pt>
              </c:numCache>
            </c:numRef>
          </c:val>
          <c:extLst>
            <c:ext xmlns:c16="http://schemas.microsoft.com/office/drawing/2014/chart" uri="{C3380CC4-5D6E-409C-BE32-E72D297353CC}">
              <c16:uniqueId val="{00000004-94C4-449A-B2B5-3F591547E943}"/>
            </c:ext>
          </c:extLst>
        </c:ser>
        <c:ser>
          <c:idx val="4"/>
          <c:order val="4"/>
          <c:tx>
            <c:strRef>
              <c:f>Sheet1!$F$1</c:f>
              <c:strCache>
                <c:ptCount val="1"/>
                <c:pt idx="0">
                  <c:v>6.000 – 6.999 TL</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C4-449A-B2B5-3F591547E943}"/>
                </c:ext>
              </c:extLst>
            </c:dLbl>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Yaş</c:v>
                </c:pt>
              </c:strCache>
            </c:strRef>
          </c:cat>
          <c:val>
            <c:numRef>
              <c:f>Sheet1!$F$2</c:f>
              <c:numCache>
                <c:formatCode>###0.0</c:formatCode>
                <c:ptCount val="1"/>
                <c:pt idx="0">
                  <c:v>5.5</c:v>
                </c:pt>
              </c:numCache>
            </c:numRef>
          </c:val>
          <c:extLst>
            <c:ext xmlns:c16="http://schemas.microsoft.com/office/drawing/2014/chart" uri="{C3380CC4-5D6E-409C-BE32-E72D297353CC}">
              <c16:uniqueId val="{00000006-94C4-449A-B2B5-3F591547E943}"/>
            </c:ext>
          </c:extLst>
        </c:ser>
        <c:ser>
          <c:idx val="5"/>
          <c:order val="5"/>
          <c:tx>
            <c:strRef>
              <c:f>Sheet1!$G$1</c:f>
              <c:strCache>
                <c:ptCount val="1"/>
                <c:pt idx="0">
                  <c:v>7.000 TL ve üzeri</c:v>
                </c:pt>
              </c:strCache>
            </c:strRef>
          </c:tx>
          <c:spPr>
            <a:solidFill>
              <a:srgbClr val="DAEDEF">
                <a:lumMod val="75000"/>
              </a:srgbClr>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Sheet1!$G$2</c:f>
              <c:numCache>
                <c:formatCode>###0.0</c:formatCode>
                <c:ptCount val="1"/>
                <c:pt idx="0">
                  <c:v>8.1</c:v>
                </c:pt>
              </c:numCache>
            </c:numRef>
          </c:val>
          <c:extLst>
            <c:ext xmlns:c16="http://schemas.microsoft.com/office/drawing/2014/chart" uri="{C3380CC4-5D6E-409C-BE32-E72D297353CC}">
              <c16:uniqueId val="{00000007-94C4-449A-B2B5-3F591547E943}"/>
            </c:ext>
          </c:extLst>
        </c:ser>
        <c:ser>
          <c:idx val="6"/>
          <c:order val="6"/>
          <c:tx>
            <c:strRef>
              <c:f>Sheet1!$H$1</c:f>
              <c:strCache>
                <c:ptCount val="1"/>
                <c:pt idx="0">
                  <c:v>Belirtmek istemedi</c:v>
                </c:pt>
              </c:strCache>
            </c:strRef>
          </c:tx>
          <c:spPr>
            <a:solidFill>
              <a:srgbClr val="FFFFFF">
                <a:lumMod val="65000"/>
              </a:srgbClr>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Sheet1!$H$2</c:f>
              <c:numCache>
                <c:formatCode>###0.0</c:formatCode>
                <c:ptCount val="1"/>
                <c:pt idx="0">
                  <c:v>21</c:v>
                </c:pt>
              </c:numCache>
            </c:numRef>
          </c:val>
          <c:extLst>
            <c:ext xmlns:c16="http://schemas.microsoft.com/office/drawing/2014/chart" uri="{C3380CC4-5D6E-409C-BE32-E72D297353CC}">
              <c16:uniqueId val="{00000008-94C4-449A-B2B5-3F591547E943}"/>
            </c:ext>
          </c:extLst>
        </c:ser>
        <c:dLbls>
          <c:showLegendKey val="0"/>
          <c:showVal val="0"/>
          <c:showCatName val="0"/>
          <c:showSerName val="0"/>
          <c:showPercent val="0"/>
          <c:showBubbleSize val="0"/>
        </c:dLbls>
        <c:gapWidth val="150"/>
        <c:overlap val="100"/>
        <c:axId val="229701200"/>
        <c:axId val="229701592"/>
      </c:barChart>
      <c:catAx>
        <c:axId val="229701200"/>
        <c:scaling>
          <c:orientation val="minMax"/>
        </c:scaling>
        <c:delete val="1"/>
        <c:axPos val="b"/>
        <c:majorGridlines>
          <c:spPr>
            <a:ln>
              <a:solidFill>
                <a:schemeClr val="bg1">
                  <a:lumMod val="75000"/>
                </a:schemeClr>
              </a:solidFill>
            </a:ln>
          </c:spPr>
        </c:majorGridlines>
        <c:numFmt formatCode="General" sourceLinked="0"/>
        <c:majorTickMark val="out"/>
        <c:minorTickMark val="none"/>
        <c:tickLblPos val="nextTo"/>
        <c:crossAx val="229701592"/>
        <c:crosses val="autoZero"/>
        <c:auto val="1"/>
        <c:lblAlgn val="ctr"/>
        <c:lblOffset val="100"/>
        <c:noMultiLvlLbl val="0"/>
      </c:catAx>
      <c:valAx>
        <c:axId val="229701592"/>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701200"/>
        <c:crosses val="autoZero"/>
        <c:crossBetween val="between"/>
      </c:valAx>
    </c:plotArea>
    <c:legend>
      <c:legendPos val="r"/>
      <c:layout>
        <c:manualLayout>
          <c:xMode val="edge"/>
          <c:yMode val="edge"/>
          <c:x val="0.5076074116805348"/>
          <c:y val="5.659437953398154E-2"/>
          <c:w val="0.36923295853531962"/>
          <c:h val="0.86252103046333251"/>
        </c:manualLayout>
      </c:layout>
      <c:overlay val="0"/>
      <c:spPr>
        <a:solidFill>
          <a:srgbClr val="FFFFFF"/>
        </a:solidFill>
      </c:spPr>
      <c:txPr>
        <a:bodyPr/>
        <a:lstStyle/>
        <a:p>
          <a:pPr>
            <a:defRPr sz="11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showDLblsOverMax val="0"/>
  </c:chart>
  <c:txPr>
    <a:bodyPr/>
    <a:lstStyle/>
    <a:p>
      <a:pPr>
        <a:defRPr sz="1100">
          <a:solidFill>
            <a:schemeClr val="bg1">
              <a:lumMod val="50000"/>
            </a:schemeClr>
          </a:solidFill>
        </a:defRPr>
      </a:pPr>
      <a:endParaRPr lang="en-TR"/>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1B29-492F-89B9-EA96950DE730}"/>
              </c:ext>
            </c:extLst>
          </c:dPt>
          <c:dPt>
            <c:idx val="1"/>
            <c:invertIfNegative val="0"/>
            <c:bubble3D val="0"/>
            <c:spPr>
              <a:solidFill>
                <a:srgbClr val="FF6161"/>
              </a:solidFill>
              <a:ln>
                <a:noFill/>
              </a:ln>
              <a:effectLst/>
            </c:spPr>
            <c:extLst>
              <c:ext xmlns:c16="http://schemas.microsoft.com/office/drawing/2014/chart" uri="{C3380CC4-5D6E-409C-BE32-E72D297353CC}">
                <c16:uniqueId val="{00000003-1B29-492F-89B9-EA96950DE730}"/>
              </c:ext>
            </c:extLst>
          </c:dPt>
          <c:dPt>
            <c:idx val="2"/>
            <c:invertIfNegative val="0"/>
            <c:bubble3D val="0"/>
            <c:spPr>
              <a:solidFill>
                <a:srgbClr val="A6A6A6"/>
              </a:solidFill>
              <a:ln>
                <a:noFill/>
              </a:ln>
              <a:effectLst/>
            </c:spPr>
            <c:extLst>
              <c:ext xmlns:c16="http://schemas.microsoft.com/office/drawing/2014/chart" uri="{C3380CC4-5D6E-409C-BE32-E72D297353CC}">
                <c16:uniqueId val="{00000005-1B29-492F-89B9-EA96950DE730}"/>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1B29-492F-89B9-EA96950DE730}"/>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1B29-492F-89B9-EA96950DE73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Hiç iyi değil</c:v>
                </c:pt>
                <c:pt idx="1">
                  <c:v>İyi değil</c:v>
                </c:pt>
                <c:pt idx="2">
                  <c:v>Orta</c:v>
                </c:pt>
                <c:pt idx="3">
                  <c:v>İyi</c:v>
                </c:pt>
                <c:pt idx="4">
                  <c:v>Çok iyi</c:v>
                </c:pt>
              </c:strCache>
            </c:strRef>
          </c:cat>
          <c:val>
            <c:numRef>
              <c:f>Sheet1!$B$2:$B$6</c:f>
              <c:numCache>
                <c:formatCode>###0.0</c:formatCode>
                <c:ptCount val="5"/>
                <c:pt idx="0">
                  <c:v>1.7</c:v>
                </c:pt>
                <c:pt idx="1">
                  <c:v>2.7</c:v>
                </c:pt>
                <c:pt idx="2">
                  <c:v>10.4</c:v>
                </c:pt>
                <c:pt idx="3">
                  <c:v>56.1</c:v>
                </c:pt>
                <c:pt idx="4">
                  <c:v>21.1</c:v>
                </c:pt>
              </c:numCache>
            </c:numRef>
          </c:val>
          <c:extLst>
            <c:ext xmlns:c16="http://schemas.microsoft.com/office/drawing/2014/chart" uri="{C3380CC4-5D6E-409C-BE32-E72D297353CC}">
              <c16:uniqueId val="{0000000A-1B29-492F-89B9-EA96950DE730}"/>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594438626542471"/>
          <c:y val="1.0194155997184162E-2"/>
          <c:w val="0.45611830534656039"/>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88-4510-9D98-3FDA3F77525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Çıkar çatışması </c:v>
                </c:pt>
                <c:pt idx="1">
                  <c:v> Mülteci desteği sağlamaması </c:v>
                </c:pt>
                <c:pt idx="2">
                  <c:v>Askeri geçmişi</c:v>
                </c:pt>
                <c:pt idx="3">
                  <c:v>Samimi olmaması </c:v>
                </c:pt>
                <c:pt idx="4">
                  <c:v> Destek vermemesi</c:v>
                </c:pt>
                <c:pt idx="5">
                  <c:v> Politik yapısı</c:v>
                </c:pt>
                <c:pt idx="6">
                  <c:v> Ekonomik sorunlar </c:v>
                </c:pt>
                <c:pt idx="7">
                  <c:v> Güven vermemesi</c:v>
                </c:pt>
                <c:pt idx="8">
                  <c:v> İnsan ilişkilerinden dolayı</c:v>
                </c:pt>
                <c:pt idx="9">
                  <c:v>Belirsiz Türkiye yönetimi </c:v>
                </c:pt>
                <c:pt idx="10">
                  <c:v> Ülkemize karşı tavır sergilemesi</c:v>
                </c:pt>
                <c:pt idx="11">
                  <c:v> Irkçılık </c:v>
                </c:pt>
                <c:pt idx="12">
                  <c:v> Eşitsizlik </c:v>
                </c:pt>
              </c:strCache>
            </c:strRef>
          </c:cat>
          <c:val>
            <c:numRef>
              <c:f>Sheet1!$B$2:$B$14</c:f>
              <c:numCache>
                <c:formatCode>###0.0</c:formatCode>
                <c:ptCount val="13"/>
                <c:pt idx="0">
                  <c:v>10.810810810810811</c:v>
                </c:pt>
                <c:pt idx="1">
                  <c:v>10.135135135135135</c:v>
                </c:pt>
                <c:pt idx="2">
                  <c:v>8.7837837837837842</c:v>
                </c:pt>
                <c:pt idx="3">
                  <c:v>8.1081081081081088</c:v>
                </c:pt>
                <c:pt idx="4">
                  <c:v>5.4054054054054053</c:v>
                </c:pt>
                <c:pt idx="5">
                  <c:v>4.0540540540540544</c:v>
                </c:pt>
                <c:pt idx="6">
                  <c:v>4.0540540540540544</c:v>
                </c:pt>
                <c:pt idx="7">
                  <c:v>4.0540540540540544</c:v>
                </c:pt>
                <c:pt idx="8">
                  <c:v>4.0540540540540544</c:v>
                </c:pt>
                <c:pt idx="9">
                  <c:v>4.0540540540540544</c:v>
                </c:pt>
                <c:pt idx="10">
                  <c:v>4.0540540540540544</c:v>
                </c:pt>
                <c:pt idx="11">
                  <c:v>4.0540540540540544</c:v>
                </c:pt>
                <c:pt idx="12">
                  <c:v>4.0540540540540544</c:v>
                </c:pt>
              </c:numCache>
            </c:numRef>
          </c:val>
          <c:extLst>
            <c:ext xmlns:c16="http://schemas.microsoft.com/office/drawing/2014/chart" uri="{C3380CC4-5D6E-409C-BE32-E72D297353CC}">
              <c16:uniqueId val="{00000001-A988-4510-9D98-3FDA3F77525B}"/>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5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9E0E-4EC1-B1C7-CD89D37B7C3C}"/>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9E0E-4EC1-B1C7-CD89D37B7C3C}"/>
              </c:ext>
            </c:extLst>
          </c:dPt>
          <c:dPt>
            <c:idx val="2"/>
            <c:invertIfNegative val="0"/>
            <c:bubble3D val="0"/>
            <c:spPr>
              <a:solidFill>
                <a:srgbClr val="A6A6A6"/>
              </a:solidFill>
              <a:ln>
                <a:noFill/>
              </a:ln>
              <a:effectLst/>
            </c:spPr>
            <c:extLst>
              <c:ext xmlns:c16="http://schemas.microsoft.com/office/drawing/2014/chart" uri="{C3380CC4-5D6E-409C-BE32-E72D297353CC}">
                <c16:uniqueId val="{00000005-9E0E-4EC1-B1C7-CD89D37B7C3C}"/>
              </c:ext>
            </c:extLst>
          </c:dPt>
          <c:dPt>
            <c:idx val="3"/>
            <c:invertIfNegative val="0"/>
            <c:bubble3D val="0"/>
            <c:spPr>
              <a:solidFill>
                <a:srgbClr val="FF6161"/>
              </a:solidFill>
              <a:ln>
                <a:noFill/>
              </a:ln>
              <a:effectLst/>
            </c:spPr>
            <c:extLst>
              <c:ext xmlns:c16="http://schemas.microsoft.com/office/drawing/2014/chart" uri="{C3380CC4-5D6E-409C-BE32-E72D297353CC}">
                <c16:uniqueId val="{00000007-9E0E-4EC1-B1C7-CD89D37B7C3C}"/>
              </c:ext>
            </c:extLst>
          </c:dPt>
          <c:dPt>
            <c:idx val="4"/>
            <c:invertIfNegative val="0"/>
            <c:bubble3D val="0"/>
            <c:spPr>
              <a:solidFill>
                <a:srgbClr val="FF6161"/>
              </a:solidFill>
              <a:ln>
                <a:noFill/>
              </a:ln>
              <a:effectLst/>
            </c:spPr>
            <c:extLst>
              <c:ext xmlns:c16="http://schemas.microsoft.com/office/drawing/2014/chart" uri="{C3380CC4-5D6E-409C-BE32-E72D297353CC}">
                <c16:uniqueId val="{00000009-9E0E-4EC1-B1C7-CD89D37B7C3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Çok destekleyicidir</c:v>
                </c:pt>
                <c:pt idx="1">
                  <c:v> Destekleyicidir</c:v>
                </c:pt>
                <c:pt idx="2">
                  <c:v> Ne destekleyici ne engelleyicidir</c:v>
                </c:pt>
                <c:pt idx="3">
                  <c:v> Engelleyicidir</c:v>
                </c:pt>
                <c:pt idx="4">
                  <c:v> Çok engelleyicidir</c:v>
                </c:pt>
              </c:strCache>
            </c:strRef>
          </c:cat>
          <c:val>
            <c:numRef>
              <c:f>Sheet1!$B$2:$B$6</c:f>
              <c:numCache>
                <c:formatCode>###0.0</c:formatCode>
                <c:ptCount val="5"/>
                <c:pt idx="0">
                  <c:v>3.2</c:v>
                </c:pt>
                <c:pt idx="1">
                  <c:v>58.5</c:v>
                </c:pt>
                <c:pt idx="2">
                  <c:v>21.6</c:v>
                </c:pt>
                <c:pt idx="3">
                  <c:v>7.1</c:v>
                </c:pt>
                <c:pt idx="4">
                  <c:v>1.2</c:v>
                </c:pt>
              </c:numCache>
            </c:numRef>
          </c:val>
          <c:extLst>
            <c:ext xmlns:c16="http://schemas.microsoft.com/office/drawing/2014/chart" uri="{C3380CC4-5D6E-409C-BE32-E72D297353CC}">
              <c16:uniqueId val="{0000000A-9E0E-4EC1-B1C7-CD89D37B7C3C}"/>
            </c:ext>
          </c:extLst>
        </c:ser>
        <c:dLbls>
          <c:showLegendKey val="0"/>
          <c:showVal val="0"/>
          <c:showCatName val="0"/>
          <c:showSerName val="0"/>
          <c:showPercent val="0"/>
          <c:showBubbleSize val="0"/>
        </c:dLbls>
        <c:gapWidth val="115"/>
        <c:axId val="1875585824"/>
        <c:axId val="1875588544"/>
      </c:barChart>
      <c:catAx>
        <c:axId val="1875585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t"/>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596260134362788"/>
          <c:y val="0"/>
          <c:w val="0.66403739865637201"/>
          <c:h val="0.90095083473701232"/>
        </c:manualLayout>
      </c:layout>
      <c:barChart>
        <c:barDir val="bar"/>
        <c:grouping val="stacked"/>
        <c:varyColors val="0"/>
        <c:ser>
          <c:idx val="0"/>
          <c:order val="0"/>
          <c:tx>
            <c:strRef>
              <c:f>Sheet1!$B$3</c:f>
              <c:strCache>
                <c:ptCount val="1"/>
                <c:pt idx="0">
                  <c:v>Kesinlikle Katılıyorum</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4DD1-482C-A64B-D2C3A4C7D141}"/>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D1-482C-A64B-D2C3A4C7D141}"/>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D1-482C-A64B-D2C3A4C7D141}"/>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D1-482C-A64B-D2C3A4C7D141}"/>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Türkiye’nin stratejik ortağıdır</c:v>
                </c:pt>
                <c:pt idx="1">
                  <c:v>NATO üyesidir</c:v>
                </c:pt>
                <c:pt idx="2">
                  <c:v>Silah sanayinde Türkiye’ye destek vermektedir</c:v>
                </c:pt>
                <c:pt idx="3">
                  <c:v>Avrupa güvenliğinin temel unsurudur</c:v>
                </c:pt>
                <c:pt idx="4">
                  <c:v>Askeri açıdan Türkiye’den daha güçlüdür</c:v>
                </c:pt>
                <c:pt idx="5">
                  <c:v>Türkiye’nin askeri müttefikidir</c:v>
                </c:pt>
                <c:pt idx="6">
                  <c:v>Avrupa güvenliği için sorun teşkil etmesidir</c:v>
                </c:pt>
                <c:pt idx="7">
                  <c:v>Şanghay İşbirliği Örgütüne üyedir</c:v>
                </c:pt>
                <c:pt idx="8">
                  <c:v>Türkiye’ye silah ambargosu uygulamasıdır</c:v>
                </c:pt>
                <c:pt idx="9">
                  <c:v>PKK destekçisidir</c:v>
                </c:pt>
                <c:pt idx="10">
                  <c:v>FETÖ’yü desteklemektedir</c:v>
                </c:pt>
              </c:strCache>
            </c:strRef>
          </c:cat>
          <c:val>
            <c:numRef>
              <c:f>Sheet1!$B$4:$B$14</c:f>
              <c:numCache>
                <c:formatCode>###0.0</c:formatCode>
                <c:ptCount val="11"/>
                <c:pt idx="0">
                  <c:v>30.2</c:v>
                </c:pt>
                <c:pt idx="1">
                  <c:v>23.3</c:v>
                </c:pt>
                <c:pt idx="2">
                  <c:v>26.5</c:v>
                </c:pt>
                <c:pt idx="3">
                  <c:v>32.9</c:v>
                </c:pt>
                <c:pt idx="4">
                  <c:v>23.9</c:v>
                </c:pt>
                <c:pt idx="5">
                  <c:v>26.8</c:v>
                </c:pt>
                <c:pt idx="6">
                  <c:v>30.5</c:v>
                </c:pt>
                <c:pt idx="7">
                  <c:v>26.5</c:v>
                </c:pt>
                <c:pt idx="8">
                  <c:v>22.3</c:v>
                </c:pt>
                <c:pt idx="9">
                  <c:v>28</c:v>
                </c:pt>
                <c:pt idx="10">
                  <c:v>26</c:v>
                </c:pt>
              </c:numCache>
            </c:numRef>
          </c:val>
          <c:extLst>
            <c:ext xmlns:c16="http://schemas.microsoft.com/office/drawing/2014/chart" uri="{C3380CC4-5D6E-409C-BE32-E72D297353CC}">
              <c16:uniqueId val="{00000004-4DD1-482C-A64B-D2C3A4C7D141}"/>
            </c:ext>
          </c:extLst>
        </c:ser>
        <c:ser>
          <c:idx val="1"/>
          <c:order val="1"/>
          <c:tx>
            <c:strRef>
              <c:f>Sheet1!$C$3</c:f>
              <c:strCache>
                <c:ptCount val="1"/>
                <c:pt idx="0">
                  <c:v>Katılıyorum</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Türkiye’nin stratejik ortağıdır</c:v>
                </c:pt>
                <c:pt idx="1">
                  <c:v>NATO üyesidir</c:v>
                </c:pt>
                <c:pt idx="2">
                  <c:v>Silah sanayinde Türkiye’ye destek vermektedir</c:v>
                </c:pt>
                <c:pt idx="3">
                  <c:v>Avrupa güvenliğinin temel unsurudur</c:v>
                </c:pt>
                <c:pt idx="4">
                  <c:v>Askeri açıdan Türkiye’den daha güçlüdür</c:v>
                </c:pt>
                <c:pt idx="5">
                  <c:v>Türkiye’nin askeri müttefikidir</c:v>
                </c:pt>
                <c:pt idx="6">
                  <c:v>Avrupa güvenliği için sorun teşkil etmesidir</c:v>
                </c:pt>
                <c:pt idx="7">
                  <c:v>Şanghay İşbirliği Örgütüne üyedir</c:v>
                </c:pt>
                <c:pt idx="8">
                  <c:v>Türkiye’ye silah ambargosu uygulamasıdır</c:v>
                </c:pt>
                <c:pt idx="9">
                  <c:v>PKK destekçisidir</c:v>
                </c:pt>
                <c:pt idx="10">
                  <c:v>FETÖ’yü desteklemektedir</c:v>
                </c:pt>
              </c:strCache>
            </c:strRef>
          </c:cat>
          <c:val>
            <c:numRef>
              <c:f>Sheet1!$C$4:$C$14</c:f>
              <c:numCache>
                <c:formatCode>###0.0</c:formatCode>
                <c:ptCount val="11"/>
                <c:pt idx="0">
                  <c:v>52.4</c:v>
                </c:pt>
                <c:pt idx="1">
                  <c:v>55.6</c:v>
                </c:pt>
                <c:pt idx="2">
                  <c:v>52.1</c:v>
                </c:pt>
                <c:pt idx="3">
                  <c:v>43.3</c:v>
                </c:pt>
                <c:pt idx="4">
                  <c:v>47.6</c:v>
                </c:pt>
                <c:pt idx="5">
                  <c:v>44.4</c:v>
                </c:pt>
                <c:pt idx="6">
                  <c:v>40</c:v>
                </c:pt>
                <c:pt idx="7">
                  <c:v>40.299999999999997</c:v>
                </c:pt>
                <c:pt idx="8">
                  <c:v>44.1</c:v>
                </c:pt>
                <c:pt idx="9">
                  <c:v>34.299999999999997</c:v>
                </c:pt>
                <c:pt idx="10">
                  <c:v>34.6</c:v>
                </c:pt>
              </c:numCache>
            </c:numRef>
          </c:val>
          <c:extLst>
            <c:ext xmlns:c16="http://schemas.microsoft.com/office/drawing/2014/chart" uri="{C3380CC4-5D6E-409C-BE32-E72D297353CC}">
              <c16:uniqueId val="{00000005-4DD1-482C-A64B-D2C3A4C7D141}"/>
            </c:ext>
          </c:extLst>
        </c:ser>
        <c:ser>
          <c:idx val="2"/>
          <c:order val="2"/>
          <c:tx>
            <c:strRef>
              <c:f>Sheet1!$D$3</c:f>
              <c:strCache>
                <c:ptCount val="1"/>
                <c:pt idx="0">
                  <c:v>Ne Katılıyorum Ne Katılmıyorum</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Türkiye’nin stratejik ortağıdır</c:v>
                </c:pt>
                <c:pt idx="1">
                  <c:v>NATO üyesidir</c:v>
                </c:pt>
                <c:pt idx="2">
                  <c:v>Silah sanayinde Türkiye’ye destek vermektedir</c:v>
                </c:pt>
                <c:pt idx="3">
                  <c:v>Avrupa güvenliğinin temel unsurudur</c:v>
                </c:pt>
                <c:pt idx="4">
                  <c:v>Askeri açıdan Türkiye’den daha güçlüdür</c:v>
                </c:pt>
                <c:pt idx="5">
                  <c:v>Türkiye’nin askeri müttefikidir</c:v>
                </c:pt>
                <c:pt idx="6">
                  <c:v>Avrupa güvenliği için sorun teşkil etmesidir</c:v>
                </c:pt>
                <c:pt idx="7">
                  <c:v>Şanghay İşbirliği Örgütüne üyedir</c:v>
                </c:pt>
                <c:pt idx="8">
                  <c:v>Türkiye’ye silah ambargosu uygulamasıdır</c:v>
                </c:pt>
                <c:pt idx="9">
                  <c:v>PKK destekçisidir</c:v>
                </c:pt>
                <c:pt idx="10">
                  <c:v>FETÖ’yü desteklemektedir</c:v>
                </c:pt>
              </c:strCache>
            </c:strRef>
          </c:cat>
          <c:val>
            <c:numRef>
              <c:f>Sheet1!$D$4:$D$14</c:f>
              <c:numCache>
                <c:formatCode>###0.0</c:formatCode>
                <c:ptCount val="11"/>
                <c:pt idx="0">
                  <c:v>14.2</c:v>
                </c:pt>
                <c:pt idx="1">
                  <c:v>13.2</c:v>
                </c:pt>
                <c:pt idx="2">
                  <c:v>14.3</c:v>
                </c:pt>
                <c:pt idx="3">
                  <c:v>16.2</c:v>
                </c:pt>
                <c:pt idx="4">
                  <c:v>16.899999999999999</c:v>
                </c:pt>
                <c:pt idx="5">
                  <c:v>21.9</c:v>
                </c:pt>
                <c:pt idx="6">
                  <c:v>15</c:v>
                </c:pt>
                <c:pt idx="7">
                  <c:v>18.5</c:v>
                </c:pt>
                <c:pt idx="8">
                  <c:v>18.100000000000001</c:v>
                </c:pt>
                <c:pt idx="9">
                  <c:v>14.8</c:v>
                </c:pt>
                <c:pt idx="10">
                  <c:v>16.399999999999999</c:v>
                </c:pt>
              </c:numCache>
            </c:numRef>
          </c:val>
          <c:extLst>
            <c:ext xmlns:c16="http://schemas.microsoft.com/office/drawing/2014/chart" uri="{C3380CC4-5D6E-409C-BE32-E72D297353CC}">
              <c16:uniqueId val="{00000006-4DD1-482C-A64B-D2C3A4C7D141}"/>
            </c:ext>
          </c:extLst>
        </c:ser>
        <c:ser>
          <c:idx val="3"/>
          <c:order val="3"/>
          <c:tx>
            <c:strRef>
              <c:f>Sheet1!$E$3</c:f>
              <c:strCache>
                <c:ptCount val="1"/>
                <c:pt idx="0">
                  <c:v>Katılmıyorum</c:v>
                </c:pt>
              </c:strCache>
            </c:strRef>
          </c:tx>
          <c:spPr>
            <a:solidFill>
              <a:srgbClr val="FF7D7D"/>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D1-482C-A64B-D2C3A4C7D14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D1-482C-A64B-D2C3A4C7D141}"/>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Türkiye’nin stratejik ortağıdır</c:v>
                </c:pt>
                <c:pt idx="1">
                  <c:v>NATO üyesidir</c:v>
                </c:pt>
                <c:pt idx="2">
                  <c:v>Silah sanayinde Türkiye’ye destek vermektedir</c:v>
                </c:pt>
                <c:pt idx="3">
                  <c:v>Avrupa güvenliğinin temel unsurudur</c:v>
                </c:pt>
                <c:pt idx="4">
                  <c:v>Askeri açıdan Türkiye’den daha güçlüdür</c:v>
                </c:pt>
                <c:pt idx="5">
                  <c:v>Türkiye’nin askeri müttefikidir</c:v>
                </c:pt>
                <c:pt idx="6">
                  <c:v>Avrupa güvenliği için sorun teşkil etmesidir</c:v>
                </c:pt>
                <c:pt idx="7">
                  <c:v>Şanghay İşbirliği Örgütüne üyedir</c:v>
                </c:pt>
                <c:pt idx="8">
                  <c:v>Türkiye’ye silah ambargosu uygulamasıdır</c:v>
                </c:pt>
                <c:pt idx="9">
                  <c:v>PKK destekçisidir</c:v>
                </c:pt>
                <c:pt idx="10">
                  <c:v>FETÖ’yü desteklemektedir</c:v>
                </c:pt>
              </c:strCache>
            </c:strRef>
          </c:cat>
          <c:val>
            <c:numRef>
              <c:f>Sheet1!$E$4:$E$14</c:f>
              <c:numCache>
                <c:formatCode>###0.0</c:formatCode>
                <c:ptCount val="11"/>
                <c:pt idx="0">
                  <c:v>2.2999999999999998</c:v>
                </c:pt>
                <c:pt idx="1">
                  <c:v>4.5</c:v>
                </c:pt>
                <c:pt idx="2">
                  <c:v>3.2</c:v>
                </c:pt>
                <c:pt idx="3">
                  <c:v>2.7</c:v>
                </c:pt>
                <c:pt idx="4">
                  <c:v>6.5</c:v>
                </c:pt>
                <c:pt idx="5">
                  <c:v>3.8</c:v>
                </c:pt>
                <c:pt idx="6">
                  <c:v>9</c:v>
                </c:pt>
                <c:pt idx="7">
                  <c:v>9.1999999999999993</c:v>
                </c:pt>
                <c:pt idx="8">
                  <c:v>10.1</c:v>
                </c:pt>
                <c:pt idx="9">
                  <c:v>16.2</c:v>
                </c:pt>
                <c:pt idx="10">
                  <c:v>15.2</c:v>
                </c:pt>
              </c:numCache>
            </c:numRef>
          </c:val>
          <c:extLst>
            <c:ext xmlns:c16="http://schemas.microsoft.com/office/drawing/2014/chart" uri="{C3380CC4-5D6E-409C-BE32-E72D297353CC}">
              <c16:uniqueId val="{00000009-4DD1-482C-A64B-D2C3A4C7D141}"/>
            </c:ext>
          </c:extLst>
        </c:ser>
        <c:ser>
          <c:idx val="4"/>
          <c:order val="4"/>
          <c:tx>
            <c:strRef>
              <c:f>Sheet1!$F$3</c:f>
              <c:strCache>
                <c:ptCount val="1"/>
                <c:pt idx="0">
                  <c:v>Hiç Katılmıyorum</c:v>
                </c:pt>
              </c:strCache>
            </c:strRef>
          </c:tx>
          <c:spPr>
            <a:solidFill>
              <a:srgbClr val="FF5050"/>
            </a:solidFill>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DD1-482C-A64B-D2C3A4C7D141}"/>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D1-482C-A64B-D2C3A4C7D141}"/>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D1-482C-A64B-D2C3A4C7D141}"/>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Türkiye’nin stratejik ortağıdır</c:v>
                </c:pt>
                <c:pt idx="1">
                  <c:v>NATO üyesidir</c:v>
                </c:pt>
                <c:pt idx="2">
                  <c:v>Silah sanayinde Türkiye’ye destek vermektedir</c:v>
                </c:pt>
                <c:pt idx="3">
                  <c:v>Avrupa güvenliğinin temel unsurudur</c:v>
                </c:pt>
                <c:pt idx="4">
                  <c:v>Askeri açıdan Türkiye’den daha güçlüdür</c:v>
                </c:pt>
                <c:pt idx="5">
                  <c:v>Türkiye’nin askeri müttefikidir</c:v>
                </c:pt>
                <c:pt idx="6">
                  <c:v>Avrupa güvenliği için sorun teşkil etmesidir</c:v>
                </c:pt>
                <c:pt idx="7">
                  <c:v>Şanghay İşbirliği Örgütüne üyedir</c:v>
                </c:pt>
                <c:pt idx="8">
                  <c:v>Türkiye’ye silah ambargosu uygulamasıdır</c:v>
                </c:pt>
                <c:pt idx="9">
                  <c:v>PKK destekçisidir</c:v>
                </c:pt>
                <c:pt idx="10">
                  <c:v>FETÖ’yü desteklemektedir</c:v>
                </c:pt>
              </c:strCache>
            </c:strRef>
          </c:cat>
          <c:val>
            <c:numRef>
              <c:f>Sheet1!$F$4:$F$14</c:f>
              <c:numCache>
                <c:formatCode>###0.0</c:formatCode>
                <c:ptCount val="11"/>
                <c:pt idx="0">
                  <c:v>0.3</c:v>
                </c:pt>
                <c:pt idx="1">
                  <c:v>0.2</c:v>
                </c:pt>
                <c:pt idx="2">
                  <c:v>0.5</c:v>
                </c:pt>
                <c:pt idx="3">
                  <c:v>0.2</c:v>
                </c:pt>
                <c:pt idx="4">
                  <c:v>1.2</c:v>
                </c:pt>
                <c:pt idx="5">
                  <c:v>0.6</c:v>
                </c:pt>
                <c:pt idx="6">
                  <c:v>3.2</c:v>
                </c:pt>
                <c:pt idx="7">
                  <c:v>0.6</c:v>
                </c:pt>
                <c:pt idx="8">
                  <c:v>0.9</c:v>
                </c:pt>
                <c:pt idx="9">
                  <c:v>3.5</c:v>
                </c:pt>
                <c:pt idx="10">
                  <c:v>3.8</c:v>
                </c:pt>
              </c:numCache>
            </c:numRef>
          </c:val>
          <c:extLst>
            <c:ext xmlns:c16="http://schemas.microsoft.com/office/drawing/2014/chart" uri="{C3380CC4-5D6E-409C-BE32-E72D297353CC}">
              <c16:uniqueId val="{0000000D-4DD1-482C-A64B-D2C3A4C7D141}"/>
            </c:ext>
          </c:extLst>
        </c:ser>
        <c:ser>
          <c:idx val="5"/>
          <c:order val="5"/>
          <c:tx>
            <c:strRef>
              <c:f>Sheet1!$G$3</c:f>
              <c:strCache>
                <c:ptCount val="1"/>
                <c:pt idx="0">
                  <c:v>Fikrim yok</c:v>
                </c:pt>
              </c:strCache>
            </c:strRef>
          </c:tx>
          <c:spPr>
            <a:solidFill>
              <a:srgbClr val="FFFFFF">
                <a:lumMod val="75000"/>
              </a:srgb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DD1-482C-A64B-D2C3A4C7D141}"/>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DD1-482C-A64B-D2C3A4C7D141}"/>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DD1-482C-A64B-D2C3A4C7D141}"/>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D1-482C-A64B-D2C3A4C7D141}"/>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D1-482C-A64B-D2C3A4C7D141}"/>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Türkiye’nin stratejik ortağıdır</c:v>
                </c:pt>
                <c:pt idx="1">
                  <c:v>NATO üyesidir</c:v>
                </c:pt>
                <c:pt idx="2">
                  <c:v>Silah sanayinde Türkiye’ye destek vermektedir</c:v>
                </c:pt>
                <c:pt idx="3">
                  <c:v>Avrupa güvenliğinin temel unsurudur</c:v>
                </c:pt>
                <c:pt idx="4">
                  <c:v>Askeri açıdan Türkiye’den daha güçlüdür</c:v>
                </c:pt>
                <c:pt idx="5">
                  <c:v>Türkiye’nin askeri müttefikidir</c:v>
                </c:pt>
                <c:pt idx="6">
                  <c:v>Avrupa güvenliği için sorun teşkil etmesidir</c:v>
                </c:pt>
                <c:pt idx="7">
                  <c:v>Şanghay İşbirliği Örgütüne üyedir</c:v>
                </c:pt>
                <c:pt idx="8">
                  <c:v>Türkiye’ye silah ambargosu uygulamasıdır</c:v>
                </c:pt>
                <c:pt idx="9">
                  <c:v>PKK destekçisidir</c:v>
                </c:pt>
                <c:pt idx="10">
                  <c:v>FETÖ’yü desteklemektedir</c:v>
                </c:pt>
              </c:strCache>
            </c:strRef>
          </c:cat>
          <c:val>
            <c:numRef>
              <c:f>Sheet1!$G$4:$G$14</c:f>
              <c:numCache>
                <c:formatCode>###0.0</c:formatCode>
                <c:ptCount val="11"/>
                <c:pt idx="0">
                  <c:v>0.6</c:v>
                </c:pt>
                <c:pt idx="1">
                  <c:v>3.2</c:v>
                </c:pt>
                <c:pt idx="2">
                  <c:v>3.4</c:v>
                </c:pt>
                <c:pt idx="3">
                  <c:v>4.7</c:v>
                </c:pt>
                <c:pt idx="4">
                  <c:v>3.9</c:v>
                </c:pt>
                <c:pt idx="5">
                  <c:v>2.5</c:v>
                </c:pt>
                <c:pt idx="6">
                  <c:v>2.2999999999999998</c:v>
                </c:pt>
                <c:pt idx="7">
                  <c:v>4.9000000000000004</c:v>
                </c:pt>
                <c:pt idx="8">
                  <c:v>4.5</c:v>
                </c:pt>
                <c:pt idx="9">
                  <c:v>3.2</c:v>
                </c:pt>
                <c:pt idx="10">
                  <c:v>4</c:v>
                </c:pt>
              </c:numCache>
            </c:numRef>
          </c:val>
          <c:extLst>
            <c:ext xmlns:c16="http://schemas.microsoft.com/office/drawing/2014/chart" uri="{C3380CC4-5D6E-409C-BE32-E72D297353CC}">
              <c16:uniqueId val="{0000000E-4DD1-482C-A64B-D2C3A4C7D141}"/>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0029847495194669"/>
          <c:y val="0.90525268840258621"/>
          <c:w val="0.7954230897161545"/>
          <c:h val="9.47473115974138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8570920428261"/>
          <c:y val="1.0194180059859743E-2"/>
          <c:w val="0.61710070752369905"/>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11-4471-88F9-A1B617F9640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c:v>
                </c:pt>
                <c:pt idx="1">
                  <c:v>2-3</c:v>
                </c:pt>
                <c:pt idx="2">
                  <c:v>4-5</c:v>
                </c:pt>
                <c:pt idx="3">
                  <c:v>6-7</c:v>
                </c:pt>
                <c:pt idx="4">
                  <c:v>8-9</c:v>
                </c:pt>
                <c:pt idx="5">
                  <c:v>10 ve üstü</c:v>
                </c:pt>
              </c:strCache>
            </c:strRef>
          </c:cat>
          <c:val>
            <c:numRef>
              <c:f>Sheet1!$B$2:$B$7</c:f>
              <c:numCache>
                <c:formatCode>###0.0</c:formatCode>
                <c:ptCount val="6"/>
                <c:pt idx="0">
                  <c:v>2.6</c:v>
                </c:pt>
                <c:pt idx="1">
                  <c:v>21.1</c:v>
                </c:pt>
                <c:pt idx="2">
                  <c:v>22.700000000000003</c:v>
                </c:pt>
                <c:pt idx="3">
                  <c:v>13.4</c:v>
                </c:pt>
                <c:pt idx="4">
                  <c:v>15</c:v>
                </c:pt>
                <c:pt idx="5">
                  <c:v>25.20000000000001</c:v>
                </c:pt>
              </c:numCache>
            </c:numRef>
          </c:val>
          <c:extLst>
            <c:ext xmlns:c16="http://schemas.microsoft.com/office/drawing/2014/chart" uri="{C3380CC4-5D6E-409C-BE32-E72D297353CC}">
              <c16:uniqueId val="{00000001-AA11-4471-88F9-A1B617F96407}"/>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E-463F-83F5-C69D577854C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 Almanya</c:v>
                </c:pt>
                <c:pt idx="1">
                  <c:v> İngiltere</c:v>
                </c:pt>
                <c:pt idx="2">
                  <c:v> Avusturya</c:v>
                </c:pt>
                <c:pt idx="3">
                  <c:v> Fransa</c:v>
                </c:pt>
                <c:pt idx="4">
                  <c:v> Hollanda</c:v>
                </c:pt>
                <c:pt idx="5">
                  <c:v> İsviçre</c:v>
                </c:pt>
                <c:pt idx="6">
                  <c:v> Belçika</c:v>
                </c:pt>
                <c:pt idx="7">
                  <c:v> Danimarka</c:v>
                </c:pt>
                <c:pt idx="8">
                  <c:v> Bulgaristan</c:v>
                </c:pt>
                <c:pt idx="9">
                  <c:v> İtalya</c:v>
                </c:pt>
                <c:pt idx="10">
                  <c:v> Norveç</c:v>
                </c:pt>
              </c:strCache>
            </c:strRef>
          </c:cat>
          <c:val>
            <c:numRef>
              <c:f>Sheet1!$B$2:$B$12</c:f>
              <c:numCache>
                <c:formatCode>###0.0</c:formatCode>
                <c:ptCount val="11"/>
                <c:pt idx="0">
                  <c:v>49.1</c:v>
                </c:pt>
                <c:pt idx="1">
                  <c:v>9.9</c:v>
                </c:pt>
                <c:pt idx="2">
                  <c:v>9.1999999999999993</c:v>
                </c:pt>
                <c:pt idx="3">
                  <c:v>7.2</c:v>
                </c:pt>
                <c:pt idx="4">
                  <c:v>4.7</c:v>
                </c:pt>
                <c:pt idx="5">
                  <c:v>3.4</c:v>
                </c:pt>
                <c:pt idx="6">
                  <c:v>2.7</c:v>
                </c:pt>
                <c:pt idx="7">
                  <c:v>2.2999999999999998</c:v>
                </c:pt>
                <c:pt idx="8">
                  <c:v>2.1</c:v>
                </c:pt>
                <c:pt idx="9">
                  <c:v>2</c:v>
                </c:pt>
                <c:pt idx="10">
                  <c:v>1.9</c:v>
                </c:pt>
              </c:numCache>
            </c:numRef>
          </c:val>
          <c:extLst>
            <c:ext xmlns:c16="http://schemas.microsoft.com/office/drawing/2014/chart" uri="{C3380CC4-5D6E-409C-BE32-E72D297353CC}">
              <c16:uniqueId val="{00000001-E28E-463F-83F5-C69D577854C1}"/>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991971090845995"/>
          <c:y val="3.4999393750154246E-3"/>
          <c:w val="0.53950288515597222"/>
          <c:h val="0.95304128185896586"/>
        </c:manualLayout>
      </c:layout>
      <c:barChart>
        <c:barDir val="bar"/>
        <c:grouping val="stacked"/>
        <c:varyColors val="0"/>
        <c:ser>
          <c:idx val="0"/>
          <c:order val="0"/>
          <c:tx>
            <c:strRef>
              <c:f>Sheet1!$B$1</c:f>
              <c:strCache>
                <c:ptCount val="1"/>
                <c:pt idx="0">
                  <c:v>1. Ülke</c:v>
                </c:pt>
              </c:strCache>
            </c:strRef>
          </c:tx>
          <c:spPr>
            <a:solidFill>
              <a:schemeClr val="accent1">
                <a:lumMod val="50000"/>
                <a:alpha val="80000"/>
              </a:schemeClr>
            </a:solidFill>
            <a:ln>
              <a:noFill/>
            </a:ln>
            <a:effectLst/>
          </c:spPr>
          <c:invertIfNegative val="0"/>
          <c:dPt>
            <c:idx val="0"/>
            <c:invertIfNegative val="0"/>
            <c:bubble3D val="0"/>
            <c:extLst>
              <c:ext xmlns:c16="http://schemas.microsoft.com/office/drawing/2014/chart" uri="{C3380CC4-5D6E-409C-BE32-E72D297353CC}">
                <c16:uniqueId val="{00000000-5043-421A-A999-01D9B4E32970}"/>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43-421A-A999-01D9B4E329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43-421A-A999-01D9B4E32970}"/>
                </c:ext>
              </c:extLst>
            </c:dLbl>
            <c:dLbl>
              <c:idx val="4"/>
              <c:delete val="1"/>
              <c:extLst>
                <c:ext xmlns:c15="http://schemas.microsoft.com/office/drawing/2012/chart" uri="{CE6537A1-D6FC-4f65-9D91-7224C49458BB}"/>
                <c:ext xmlns:c16="http://schemas.microsoft.com/office/drawing/2014/chart" uri="{C3380CC4-5D6E-409C-BE32-E72D297353CC}">
                  <c16:uniqueId val="{00000003-5043-421A-A999-01D9B4E3297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43-421A-A999-01D9B4E32970}"/>
                </c:ext>
              </c:extLst>
            </c:dLbl>
            <c:dLbl>
              <c:idx val="6"/>
              <c:delete val="1"/>
              <c:extLst>
                <c:ext xmlns:c15="http://schemas.microsoft.com/office/drawing/2012/chart" uri="{CE6537A1-D6FC-4f65-9D91-7224C49458BB}"/>
                <c:ext xmlns:c16="http://schemas.microsoft.com/office/drawing/2014/chart" uri="{C3380CC4-5D6E-409C-BE32-E72D297353CC}">
                  <c16:uniqueId val="{00000005-5043-421A-A999-01D9B4E32970}"/>
                </c:ext>
              </c:extLst>
            </c:dLbl>
            <c:dLbl>
              <c:idx val="7"/>
              <c:delete val="1"/>
              <c:extLst>
                <c:ext xmlns:c15="http://schemas.microsoft.com/office/drawing/2012/chart" uri="{CE6537A1-D6FC-4f65-9D91-7224C49458BB}"/>
                <c:ext xmlns:c16="http://schemas.microsoft.com/office/drawing/2014/chart" uri="{C3380CC4-5D6E-409C-BE32-E72D297353CC}">
                  <c16:uniqueId val="{00000006-5043-421A-A999-01D9B4E32970}"/>
                </c:ext>
              </c:extLst>
            </c:dLbl>
            <c:dLbl>
              <c:idx val="8"/>
              <c:delete val="1"/>
              <c:extLst>
                <c:ext xmlns:c15="http://schemas.microsoft.com/office/drawing/2012/chart" uri="{CE6537A1-D6FC-4f65-9D91-7224C49458BB}"/>
                <c:ext xmlns:c16="http://schemas.microsoft.com/office/drawing/2014/chart" uri="{C3380CC4-5D6E-409C-BE32-E72D297353CC}">
                  <c16:uniqueId val="{00000007-5043-421A-A999-01D9B4E32970}"/>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43-421A-A999-01D9B4E32970}"/>
                </c:ext>
              </c:extLst>
            </c:dLbl>
            <c:dLbl>
              <c:idx val="10"/>
              <c:delete val="1"/>
              <c:extLst>
                <c:ext xmlns:c15="http://schemas.microsoft.com/office/drawing/2012/chart" uri="{CE6537A1-D6FC-4f65-9D91-7224C49458BB}"/>
                <c:ext xmlns:c16="http://schemas.microsoft.com/office/drawing/2014/chart" uri="{C3380CC4-5D6E-409C-BE32-E72D297353CC}">
                  <c16:uniqueId val="{00000009-5043-421A-A999-01D9B4E32970}"/>
                </c:ext>
              </c:extLst>
            </c:dLbl>
            <c:dLbl>
              <c:idx val="11"/>
              <c:delete val="1"/>
              <c:extLst>
                <c:ext xmlns:c15="http://schemas.microsoft.com/office/drawing/2012/chart" uri="{CE6537A1-D6FC-4f65-9D91-7224C49458BB}"/>
                <c:ext xmlns:c16="http://schemas.microsoft.com/office/drawing/2014/chart" uri="{C3380CC4-5D6E-409C-BE32-E72D297353CC}">
                  <c16:uniqueId val="{0000000A-5043-421A-A999-01D9B4E329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 ABD</c:v>
                </c:pt>
                <c:pt idx="1">
                  <c:v> Almanya</c:v>
                </c:pt>
                <c:pt idx="2">
                  <c:v> Çin</c:v>
                </c:pt>
                <c:pt idx="3">
                  <c:v> İngiltere</c:v>
                </c:pt>
                <c:pt idx="4">
                  <c:v> Japonya</c:v>
                </c:pt>
                <c:pt idx="5">
                  <c:v> Fransa</c:v>
                </c:pt>
                <c:pt idx="6">
                  <c:v> Brezilya</c:v>
                </c:pt>
                <c:pt idx="7">
                  <c:v> Rusya</c:v>
                </c:pt>
                <c:pt idx="8">
                  <c:v> Katar</c:v>
                </c:pt>
                <c:pt idx="9">
                  <c:v> Danimarka</c:v>
                </c:pt>
              </c:strCache>
            </c:strRef>
          </c:cat>
          <c:val>
            <c:numRef>
              <c:f>Sheet1!$B$2:$B$11</c:f>
              <c:numCache>
                <c:formatCode>###0.0</c:formatCode>
                <c:ptCount val="10"/>
                <c:pt idx="0">
                  <c:v>34.9</c:v>
                </c:pt>
                <c:pt idx="1">
                  <c:v>27.6</c:v>
                </c:pt>
                <c:pt idx="2">
                  <c:v>7.1</c:v>
                </c:pt>
                <c:pt idx="3">
                  <c:v>5.6</c:v>
                </c:pt>
                <c:pt idx="4">
                  <c:v>4.5999999999999996</c:v>
                </c:pt>
                <c:pt idx="5">
                  <c:v>5.2</c:v>
                </c:pt>
                <c:pt idx="6">
                  <c:v>2.7</c:v>
                </c:pt>
                <c:pt idx="7">
                  <c:v>1</c:v>
                </c:pt>
                <c:pt idx="8">
                  <c:v>1.3</c:v>
                </c:pt>
                <c:pt idx="9">
                  <c:v>5.2</c:v>
                </c:pt>
              </c:numCache>
            </c:numRef>
          </c:val>
          <c:extLst>
            <c:ext xmlns:c16="http://schemas.microsoft.com/office/drawing/2014/chart" uri="{C3380CC4-5D6E-409C-BE32-E72D297353CC}">
              <c16:uniqueId val="{0000000B-5043-421A-A999-01D9B4E32970}"/>
            </c:ext>
          </c:extLst>
        </c:ser>
        <c:ser>
          <c:idx val="1"/>
          <c:order val="1"/>
          <c:tx>
            <c:strRef>
              <c:f>Sheet1!$C$1</c:f>
              <c:strCache>
                <c:ptCount val="1"/>
                <c:pt idx="0">
                  <c:v>2. Ülke</c:v>
                </c:pt>
              </c:strCache>
            </c:strRef>
          </c:tx>
          <c:spPr>
            <a:solidFill>
              <a:srgbClr val="72ACB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43-421A-A999-01D9B4E3297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43-421A-A999-01D9B4E3297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043-421A-A999-01D9B4E329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043-421A-A999-01D9B4E3297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43-421A-A999-01D9B4E3297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43-421A-A999-01D9B4E32970}"/>
                </c:ext>
              </c:extLst>
            </c:dLbl>
            <c:spPr>
              <a:noFill/>
              <a:ln>
                <a:noFill/>
              </a:ln>
              <a:effectLst/>
            </c:spPr>
            <c:txPr>
              <a:bodyPr wrap="square" lIns="38100" tIns="19050" rIns="38100" bIns="19050" anchor="ctr">
                <a:spAutoFit/>
              </a:bodyPr>
              <a:lstStyle/>
              <a:p>
                <a:pPr>
                  <a:defRPr sz="1000">
                    <a:solidFill>
                      <a:schemeClr val="bg1"/>
                    </a:solidFill>
                    <a:latin typeface="Verdana" panose="020B0604030504040204" pitchFamily="34" charset="0"/>
                    <a:ea typeface="Verdana" panose="020B0604030504040204" pitchFamily="34" charset="0"/>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 ABD</c:v>
                </c:pt>
                <c:pt idx="1">
                  <c:v> Almanya</c:v>
                </c:pt>
                <c:pt idx="2">
                  <c:v> Çin</c:v>
                </c:pt>
                <c:pt idx="3">
                  <c:v> İngiltere</c:v>
                </c:pt>
                <c:pt idx="4">
                  <c:v> Japonya</c:v>
                </c:pt>
                <c:pt idx="5">
                  <c:v> Fransa</c:v>
                </c:pt>
                <c:pt idx="6">
                  <c:v> Brezilya</c:v>
                </c:pt>
                <c:pt idx="7">
                  <c:v> Rusya</c:v>
                </c:pt>
                <c:pt idx="8">
                  <c:v> Katar</c:v>
                </c:pt>
                <c:pt idx="9">
                  <c:v> Danimarka</c:v>
                </c:pt>
              </c:strCache>
            </c:strRef>
          </c:cat>
          <c:val>
            <c:numRef>
              <c:f>Sheet1!$C$2:$C$11</c:f>
              <c:numCache>
                <c:formatCode>###0.0</c:formatCode>
                <c:ptCount val="10"/>
                <c:pt idx="0">
                  <c:v>24.2</c:v>
                </c:pt>
                <c:pt idx="1">
                  <c:v>16.600000000000001</c:v>
                </c:pt>
                <c:pt idx="2">
                  <c:v>15.5</c:v>
                </c:pt>
                <c:pt idx="3">
                  <c:v>6.7</c:v>
                </c:pt>
                <c:pt idx="4">
                  <c:v>7.2</c:v>
                </c:pt>
                <c:pt idx="5">
                  <c:v>5.2</c:v>
                </c:pt>
                <c:pt idx="6">
                  <c:v>7.2</c:v>
                </c:pt>
                <c:pt idx="7" formatCode="####.0">
                  <c:v>0.9</c:v>
                </c:pt>
                <c:pt idx="8">
                  <c:v>4</c:v>
                </c:pt>
                <c:pt idx="9">
                  <c:v>2.9</c:v>
                </c:pt>
              </c:numCache>
            </c:numRef>
          </c:val>
          <c:extLst>
            <c:ext xmlns:c16="http://schemas.microsoft.com/office/drawing/2014/chart" uri="{C3380CC4-5D6E-409C-BE32-E72D297353CC}">
              <c16:uniqueId val="{00000012-5043-421A-A999-01D9B4E32970}"/>
            </c:ext>
          </c:extLst>
        </c:ser>
        <c:ser>
          <c:idx val="2"/>
          <c:order val="2"/>
          <c:tx>
            <c:strRef>
              <c:f>Sheet1!$D$1</c:f>
              <c:strCache>
                <c:ptCount val="1"/>
                <c:pt idx="0">
                  <c:v>3. Ülke</c:v>
                </c:pt>
              </c:strCache>
            </c:strRef>
          </c:tx>
          <c:spPr>
            <a:solidFill>
              <a:schemeClr val="accent1">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043-421A-A999-01D9B4E3297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043-421A-A999-01D9B4E3297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043-421A-A999-01D9B4E329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043-421A-A999-01D9B4E3297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043-421A-A999-01D9B4E3297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043-421A-A999-01D9B4E3297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043-421A-A999-01D9B4E32970}"/>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043-421A-A999-01D9B4E3297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043-421A-A999-01D9B4E32970}"/>
                </c:ext>
              </c:extLst>
            </c:dLbl>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Sheet1!$A$2:$A$11</c:f>
              <c:strCache>
                <c:ptCount val="10"/>
                <c:pt idx="0">
                  <c:v> ABD</c:v>
                </c:pt>
                <c:pt idx="1">
                  <c:v> Almanya</c:v>
                </c:pt>
                <c:pt idx="2">
                  <c:v> Çin</c:v>
                </c:pt>
                <c:pt idx="3">
                  <c:v> İngiltere</c:v>
                </c:pt>
                <c:pt idx="4">
                  <c:v> Japonya</c:v>
                </c:pt>
                <c:pt idx="5">
                  <c:v> Fransa</c:v>
                </c:pt>
                <c:pt idx="6">
                  <c:v> Brezilya</c:v>
                </c:pt>
                <c:pt idx="7">
                  <c:v> Rusya</c:v>
                </c:pt>
                <c:pt idx="8">
                  <c:v> Katar</c:v>
                </c:pt>
                <c:pt idx="9">
                  <c:v> Danimarka</c:v>
                </c:pt>
              </c:strCache>
            </c:strRef>
          </c:cat>
          <c:val>
            <c:numRef>
              <c:f>Sheet1!$D$2:$D$11</c:f>
              <c:numCache>
                <c:formatCode>###0.0</c:formatCode>
                <c:ptCount val="10"/>
                <c:pt idx="0">
                  <c:v>9.8000000000000007</c:v>
                </c:pt>
                <c:pt idx="1">
                  <c:v>8.6999999999999993</c:v>
                </c:pt>
                <c:pt idx="2">
                  <c:v>17</c:v>
                </c:pt>
                <c:pt idx="3">
                  <c:v>9.5</c:v>
                </c:pt>
                <c:pt idx="4">
                  <c:v>9.5</c:v>
                </c:pt>
                <c:pt idx="5">
                  <c:v>6.8</c:v>
                </c:pt>
                <c:pt idx="6">
                  <c:v>4.3</c:v>
                </c:pt>
                <c:pt idx="7">
                  <c:v>10.6</c:v>
                </c:pt>
                <c:pt idx="8">
                  <c:v>7.1</c:v>
                </c:pt>
                <c:pt idx="9">
                  <c:v>3.6</c:v>
                </c:pt>
              </c:numCache>
            </c:numRef>
          </c:val>
          <c:extLst>
            <c:ext xmlns:c16="http://schemas.microsoft.com/office/drawing/2014/chart" uri="{C3380CC4-5D6E-409C-BE32-E72D297353CC}">
              <c16:uniqueId val="{0000001C-5043-421A-A999-01D9B4E32970}"/>
            </c:ext>
          </c:extLst>
        </c:ser>
        <c:dLbls>
          <c:showLegendKey val="0"/>
          <c:showVal val="0"/>
          <c:showCatName val="0"/>
          <c:showSerName val="0"/>
          <c:showPercent val="0"/>
          <c:showBubbleSize val="0"/>
        </c:dLbls>
        <c:gapWidth val="75"/>
        <c:overlap val="100"/>
        <c:axId val="-917936192"/>
        <c:axId val="-917943264"/>
      </c:barChart>
      <c:catAx>
        <c:axId val="-91793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en-TR"/>
          </a:p>
        </c:txPr>
        <c:crossAx val="-917943264"/>
        <c:crosses val="autoZero"/>
        <c:auto val="1"/>
        <c:lblAlgn val="ctr"/>
        <c:lblOffset val="100"/>
        <c:noMultiLvlLbl val="0"/>
      </c:catAx>
      <c:valAx>
        <c:axId val="-917943264"/>
        <c:scaling>
          <c:orientation val="minMax"/>
          <c:max val="100"/>
          <c:min val="0"/>
        </c:scaling>
        <c:delete val="1"/>
        <c:axPos val="t"/>
        <c:numFmt formatCode="###0.0" sourceLinked="1"/>
        <c:majorTickMark val="out"/>
        <c:minorTickMark val="none"/>
        <c:tickLblPos val="nextTo"/>
        <c:crossAx val="-917936192"/>
        <c:crosses val="autoZero"/>
        <c:crossBetween val="between"/>
      </c:valAx>
      <c:spPr>
        <a:noFill/>
        <a:ln>
          <a:noFill/>
        </a:ln>
        <a:effectLst/>
      </c:spPr>
    </c:plotArea>
    <c:legend>
      <c:legendPos val="b"/>
      <c:layout>
        <c:manualLayout>
          <c:xMode val="edge"/>
          <c:yMode val="edge"/>
          <c:x val="0.34564703726392798"/>
          <c:y val="0.94225023147588138"/>
          <c:w val="0.50730545201970978"/>
          <c:h val="5.078859533048447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legend>
    <c:plotVisOnly val="1"/>
    <c:dispBlanksAs val="gap"/>
    <c:showDLblsOverMax val="0"/>
  </c:chart>
  <c:spPr>
    <a:noFill/>
    <a:ln>
      <a:noFill/>
    </a:ln>
    <a:effectLst/>
  </c:spPr>
  <c:txPr>
    <a:bodyPr/>
    <a:lstStyle/>
    <a:p>
      <a:pPr>
        <a:defRPr/>
      </a:pPr>
      <a:endParaRPr lang="en-T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86EC-4134-91B6-BC4F2F82BB15}"/>
              </c:ext>
            </c:extLst>
          </c:dPt>
          <c:dPt>
            <c:idx val="1"/>
            <c:invertIfNegative val="0"/>
            <c:bubble3D val="0"/>
            <c:spPr>
              <a:solidFill>
                <a:srgbClr val="FF6161"/>
              </a:solidFill>
              <a:ln>
                <a:noFill/>
              </a:ln>
              <a:effectLst/>
            </c:spPr>
            <c:extLst>
              <c:ext xmlns:c16="http://schemas.microsoft.com/office/drawing/2014/chart" uri="{C3380CC4-5D6E-409C-BE32-E72D297353CC}">
                <c16:uniqueId val="{00000003-86EC-4134-91B6-BC4F2F82BB15}"/>
              </c:ext>
            </c:extLst>
          </c:dPt>
          <c:dPt>
            <c:idx val="2"/>
            <c:invertIfNegative val="0"/>
            <c:bubble3D val="0"/>
            <c:spPr>
              <a:solidFill>
                <a:srgbClr val="A6A6A6"/>
              </a:solidFill>
              <a:ln>
                <a:noFill/>
              </a:ln>
              <a:effectLst/>
            </c:spPr>
            <c:extLst>
              <c:ext xmlns:c16="http://schemas.microsoft.com/office/drawing/2014/chart" uri="{C3380CC4-5D6E-409C-BE32-E72D297353CC}">
                <c16:uniqueId val="{00000005-86EC-4134-91B6-BC4F2F82BB1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6EC-4134-91B6-BC4F2F82BB1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6EC-4134-91B6-BC4F2F82BB1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Çok geri kalmıştır</c:v>
                </c:pt>
                <c:pt idx="1">
                  <c:v> Geri kalmıştır</c:v>
                </c:pt>
                <c:pt idx="2">
                  <c:v> Orta düzeydedir</c:v>
                </c:pt>
                <c:pt idx="3">
                  <c:v> Gelişmiştir</c:v>
                </c:pt>
                <c:pt idx="4">
                  <c:v> Çok gelişmiştir</c:v>
                </c:pt>
              </c:strCache>
            </c:strRef>
          </c:cat>
          <c:val>
            <c:numRef>
              <c:f>Sheet1!$B$2:$B$6</c:f>
              <c:numCache>
                <c:formatCode>###0.0</c:formatCode>
                <c:ptCount val="5"/>
                <c:pt idx="0">
                  <c:v>0.6</c:v>
                </c:pt>
                <c:pt idx="1">
                  <c:v>1.9</c:v>
                </c:pt>
                <c:pt idx="2">
                  <c:v>8.1</c:v>
                </c:pt>
                <c:pt idx="3">
                  <c:v>62.2</c:v>
                </c:pt>
                <c:pt idx="4">
                  <c:v>23.5</c:v>
                </c:pt>
              </c:numCache>
            </c:numRef>
          </c:val>
          <c:extLst>
            <c:ext xmlns:c16="http://schemas.microsoft.com/office/drawing/2014/chart" uri="{C3380CC4-5D6E-409C-BE32-E72D297353CC}">
              <c16:uniqueId val="{0000000A-86EC-4134-91B6-BC4F2F82BB15}"/>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71E0-4BDC-81FB-1C9BA17F9AE4}"/>
              </c:ext>
            </c:extLst>
          </c:dPt>
          <c:dPt>
            <c:idx val="1"/>
            <c:invertIfNegative val="0"/>
            <c:bubble3D val="0"/>
            <c:spPr>
              <a:solidFill>
                <a:srgbClr val="FF6161"/>
              </a:solidFill>
              <a:ln>
                <a:noFill/>
              </a:ln>
              <a:effectLst/>
            </c:spPr>
            <c:extLst>
              <c:ext xmlns:c16="http://schemas.microsoft.com/office/drawing/2014/chart" uri="{C3380CC4-5D6E-409C-BE32-E72D297353CC}">
                <c16:uniqueId val="{00000003-71E0-4BDC-81FB-1C9BA17F9AE4}"/>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71E0-4BDC-81FB-1C9BA17F9AE4}"/>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71E0-4BDC-81FB-1C9BA17F9AE4}"/>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71E0-4BDC-81FB-1C9BA17F9AE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0.9</c:v>
                </c:pt>
                <c:pt idx="1">
                  <c:v>3.8</c:v>
                </c:pt>
                <c:pt idx="2">
                  <c:v>13</c:v>
                </c:pt>
                <c:pt idx="3">
                  <c:v>59.6</c:v>
                </c:pt>
                <c:pt idx="4">
                  <c:v>17.899999999999999</c:v>
                </c:pt>
              </c:numCache>
            </c:numRef>
          </c:val>
          <c:extLst>
            <c:ext xmlns:c16="http://schemas.microsoft.com/office/drawing/2014/chart" uri="{C3380CC4-5D6E-409C-BE32-E72D297353CC}">
              <c16:uniqueId val="{0000000A-71E0-4BDC-81FB-1C9BA17F9AE4}"/>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5DBE-4AB7-86AC-1DD4F872E6AE}"/>
              </c:ext>
            </c:extLst>
          </c:dPt>
          <c:dPt>
            <c:idx val="1"/>
            <c:invertIfNegative val="0"/>
            <c:bubble3D val="0"/>
            <c:spPr>
              <a:solidFill>
                <a:srgbClr val="FF6161"/>
              </a:solidFill>
              <a:ln>
                <a:noFill/>
              </a:ln>
              <a:effectLst/>
            </c:spPr>
            <c:extLst>
              <c:ext xmlns:c16="http://schemas.microsoft.com/office/drawing/2014/chart" uri="{C3380CC4-5D6E-409C-BE32-E72D297353CC}">
                <c16:uniqueId val="{00000003-5DBE-4AB7-86AC-1DD4F872E6AE}"/>
              </c:ext>
            </c:extLst>
          </c:dPt>
          <c:dPt>
            <c:idx val="2"/>
            <c:invertIfNegative val="0"/>
            <c:bubble3D val="0"/>
            <c:spPr>
              <a:solidFill>
                <a:srgbClr val="A6A6A6"/>
              </a:solidFill>
              <a:ln>
                <a:noFill/>
              </a:ln>
              <a:effectLst/>
            </c:spPr>
            <c:extLst>
              <c:ext xmlns:c16="http://schemas.microsoft.com/office/drawing/2014/chart" uri="{C3380CC4-5D6E-409C-BE32-E72D297353CC}">
                <c16:uniqueId val="{00000005-5DBE-4AB7-86AC-1DD4F872E6A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5DBE-4AB7-86AC-1DD4F872E6A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5DBE-4AB7-86AC-1DD4F872E6A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0.6</c:v>
                </c:pt>
                <c:pt idx="1">
                  <c:v>3.8</c:v>
                </c:pt>
                <c:pt idx="2">
                  <c:v>14.2</c:v>
                </c:pt>
                <c:pt idx="3">
                  <c:v>44.3</c:v>
                </c:pt>
                <c:pt idx="4">
                  <c:v>33.4</c:v>
                </c:pt>
              </c:numCache>
            </c:numRef>
          </c:val>
          <c:extLst>
            <c:ext xmlns:c16="http://schemas.microsoft.com/office/drawing/2014/chart" uri="{C3380CC4-5D6E-409C-BE32-E72D297353CC}">
              <c16:uniqueId val="{0000000A-5DBE-4AB7-86AC-1DD4F872E6AE}"/>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93982582252399"/>
          <c:y val="0"/>
          <c:w val="0.64400799294316724"/>
          <c:h val="0.88983035013639256"/>
        </c:manualLayout>
      </c:layout>
      <c:barChart>
        <c:barDir val="bar"/>
        <c:grouping val="clustered"/>
        <c:varyColors val="0"/>
        <c:ser>
          <c:idx val="0"/>
          <c:order val="0"/>
          <c:tx>
            <c:strRef>
              <c:f>Sheet1!$B$1</c:f>
              <c:strCache>
                <c:ptCount val="1"/>
                <c:pt idx="0">
                  <c:v>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Sosyo-ekonomik Statü</c:v>
                </c:pt>
              </c:strCache>
            </c:strRef>
          </c:cat>
          <c:val>
            <c:numRef>
              <c:f>Sheet1!$B$2</c:f>
              <c:numCache>
                <c:formatCode>###0.0</c:formatCode>
                <c:ptCount val="1"/>
                <c:pt idx="0">
                  <c:v>2.9087261785356069</c:v>
                </c:pt>
              </c:numCache>
            </c:numRef>
          </c:val>
          <c:extLst>
            <c:ext xmlns:c16="http://schemas.microsoft.com/office/drawing/2014/chart" uri="{C3380CC4-5D6E-409C-BE32-E72D297353CC}">
              <c16:uniqueId val="{00000000-C772-42B2-9C08-FBAA3F7B7395}"/>
            </c:ext>
          </c:extLst>
        </c:ser>
        <c:ser>
          <c:idx val="1"/>
          <c:order val="1"/>
          <c:tx>
            <c:strRef>
              <c:f>Sheet1!$C$1</c:f>
              <c:strCache>
                <c:ptCount val="1"/>
                <c:pt idx="0">
                  <c:v>B</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Sosyo-ekonomik Statü</c:v>
                </c:pt>
              </c:strCache>
            </c:strRef>
          </c:cat>
          <c:val>
            <c:numRef>
              <c:f>Sheet1!$C$2</c:f>
              <c:numCache>
                <c:formatCode>###0.0</c:formatCode>
                <c:ptCount val="1"/>
                <c:pt idx="0">
                  <c:v>16.0481444332999</c:v>
                </c:pt>
              </c:numCache>
            </c:numRef>
          </c:val>
          <c:extLst>
            <c:ext xmlns:c16="http://schemas.microsoft.com/office/drawing/2014/chart" uri="{C3380CC4-5D6E-409C-BE32-E72D297353CC}">
              <c16:uniqueId val="{00000001-C772-42B2-9C08-FBAA3F7B7395}"/>
            </c:ext>
          </c:extLst>
        </c:ser>
        <c:ser>
          <c:idx val="2"/>
          <c:order val="2"/>
          <c:tx>
            <c:strRef>
              <c:f>Sheet1!$D$1</c:f>
              <c:strCache>
                <c:ptCount val="1"/>
                <c:pt idx="0">
                  <c:v>C1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Sosyo-ekonomik Statü</c:v>
                </c:pt>
              </c:strCache>
            </c:strRef>
          </c:cat>
          <c:val>
            <c:numRef>
              <c:f>Sheet1!$D$2</c:f>
              <c:numCache>
                <c:formatCode>###0.0</c:formatCode>
                <c:ptCount val="1"/>
                <c:pt idx="0">
                  <c:v>21.965897693079238</c:v>
                </c:pt>
              </c:numCache>
            </c:numRef>
          </c:val>
          <c:extLst>
            <c:ext xmlns:c16="http://schemas.microsoft.com/office/drawing/2014/chart" uri="{C3380CC4-5D6E-409C-BE32-E72D297353CC}">
              <c16:uniqueId val="{00000002-C772-42B2-9C08-FBAA3F7B7395}"/>
            </c:ext>
          </c:extLst>
        </c:ser>
        <c:ser>
          <c:idx val="3"/>
          <c:order val="3"/>
          <c:tx>
            <c:strRef>
              <c:f>Sheet1!$E$1</c:f>
              <c:strCache>
                <c:ptCount val="1"/>
                <c:pt idx="0">
                  <c:v>C2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Sosyo-ekonomik Statü</c:v>
                </c:pt>
              </c:strCache>
            </c:strRef>
          </c:cat>
          <c:val>
            <c:numRef>
              <c:f>Sheet1!$E$2</c:f>
              <c:numCache>
                <c:formatCode>###0.0</c:formatCode>
                <c:ptCount val="1"/>
                <c:pt idx="0">
                  <c:v>31.293881644934803</c:v>
                </c:pt>
              </c:numCache>
            </c:numRef>
          </c:val>
          <c:extLst>
            <c:ext xmlns:c16="http://schemas.microsoft.com/office/drawing/2014/chart" uri="{C3380CC4-5D6E-409C-BE32-E72D297353CC}">
              <c16:uniqueId val="{00000003-C772-42B2-9C08-FBAA3F7B7395}"/>
            </c:ext>
          </c:extLst>
        </c:ser>
        <c:ser>
          <c:idx val="4"/>
          <c:order val="4"/>
          <c:tx>
            <c:strRef>
              <c:f>Sheet1!$F$1</c:f>
              <c:strCache>
                <c:ptCount val="1"/>
                <c:pt idx="0">
                  <c:v>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Sosyo-ekonomik Statü</c:v>
                </c:pt>
              </c:strCache>
            </c:strRef>
          </c:cat>
          <c:val>
            <c:numRef>
              <c:f>Sheet1!$F$2</c:f>
              <c:numCache>
                <c:formatCode>###0.0</c:formatCode>
                <c:ptCount val="1"/>
                <c:pt idx="0">
                  <c:v>16.750250752256772</c:v>
                </c:pt>
              </c:numCache>
            </c:numRef>
          </c:val>
          <c:extLst>
            <c:ext xmlns:c16="http://schemas.microsoft.com/office/drawing/2014/chart" uri="{C3380CC4-5D6E-409C-BE32-E72D297353CC}">
              <c16:uniqueId val="{00000004-C772-42B2-9C08-FBAA3F7B7395}"/>
            </c:ext>
          </c:extLst>
        </c:ser>
        <c:ser>
          <c:idx val="5"/>
          <c:order val="5"/>
          <c:tx>
            <c:strRef>
              <c:f>Sheet1!$G$1</c:f>
              <c:strCache>
                <c:ptCount val="1"/>
                <c:pt idx="0">
                  <c:v>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Sosyo-ekonomik Statü</c:v>
                </c:pt>
              </c:strCache>
            </c:strRef>
          </c:cat>
          <c:val>
            <c:numRef>
              <c:f>Sheet1!$G$2</c:f>
              <c:numCache>
                <c:formatCode>###0.0</c:formatCode>
                <c:ptCount val="1"/>
                <c:pt idx="0">
                  <c:v>11.033099297893681</c:v>
                </c:pt>
              </c:numCache>
            </c:numRef>
          </c:val>
          <c:extLst>
            <c:ext xmlns:c16="http://schemas.microsoft.com/office/drawing/2014/chart" uri="{C3380CC4-5D6E-409C-BE32-E72D297353CC}">
              <c16:uniqueId val="{00000005-C772-42B2-9C08-FBAA3F7B7395}"/>
            </c:ext>
          </c:extLst>
        </c:ser>
        <c:dLbls>
          <c:dLblPos val="outEnd"/>
          <c:showLegendKey val="0"/>
          <c:showVal val="1"/>
          <c:showCatName val="0"/>
          <c:showSerName val="0"/>
          <c:showPercent val="0"/>
          <c:showBubbleSize val="0"/>
        </c:dLbls>
        <c:gapWidth val="125"/>
        <c:overlap val="-20"/>
        <c:axId val="229702768"/>
        <c:axId val="229703160"/>
      </c:barChart>
      <c:catAx>
        <c:axId val="2297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703160"/>
        <c:crosses val="autoZero"/>
        <c:auto val="1"/>
        <c:lblAlgn val="ctr"/>
        <c:lblOffset val="100"/>
        <c:noMultiLvlLbl val="0"/>
      </c:catAx>
      <c:valAx>
        <c:axId val="229703160"/>
        <c:scaling>
          <c:orientation val="minMax"/>
        </c:scaling>
        <c:delete val="1"/>
        <c:axPos val="t"/>
        <c:numFmt formatCode="###0.0" sourceLinked="1"/>
        <c:majorTickMark val="none"/>
        <c:minorTickMark val="none"/>
        <c:tickLblPos val="nextTo"/>
        <c:crossAx val="229702768"/>
        <c:crosses val="autoZero"/>
        <c:crossBetween val="between"/>
      </c:valAx>
      <c:spPr>
        <a:noFill/>
        <a:ln>
          <a:noFill/>
        </a:ln>
        <a:effectLst/>
      </c:spPr>
    </c:plotArea>
    <c:legend>
      <c:legendPos val="r"/>
      <c:layout>
        <c:manualLayout>
          <c:xMode val="edge"/>
          <c:yMode val="edge"/>
          <c:x val="0.84688604793827205"/>
          <c:y val="2.6329495600191634E-2"/>
          <c:w val="0.14380650762943872"/>
          <c:h val="0.829083683198253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mj-lt"/>
          <a:ea typeface="Open Sans Light" panose="020B0306030504020204" pitchFamily="34" charset="0"/>
          <a:cs typeface="Open Sans Light" panose="020B0306030504020204" pitchFamily="34" charset="0"/>
        </a:defRPr>
      </a:pPr>
      <a:endParaRPr lang="en-TR"/>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2985-4248-BF91-EEA371DE579C}"/>
              </c:ext>
            </c:extLst>
          </c:dPt>
          <c:dPt>
            <c:idx val="1"/>
            <c:invertIfNegative val="0"/>
            <c:bubble3D val="0"/>
            <c:spPr>
              <a:solidFill>
                <a:srgbClr val="FF6161"/>
              </a:solidFill>
              <a:ln>
                <a:noFill/>
              </a:ln>
              <a:effectLst/>
            </c:spPr>
            <c:extLst>
              <c:ext xmlns:c16="http://schemas.microsoft.com/office/drawing/2014/chart" uri="{C3380CC4-5D6E-409C-BE32-E72D297353CC}">
                <c16:uniqueId val="{00000003-2985-4248-BF91-EEA371DE579C}"/>
              </c:ext>
            </c:extLst>
          </c:dPt>
          <c:dPt>
            <c:idx val="2"/>
            <c:invertIfNegative val="0"/>
            <c:bubble3D val="0"/>
            <c:spPr>
              <a:solidFill>
                <a:srgbClr val="A6A6A6"/>
              </a:solidFill>
              <a:ln>
                <a:noFill/>
              </a:ln>
              <a:effectLst/>
            </c:spPr>
            <c:extLst>
              <c:ext xmlns:c16="http://schemas.microsoft.com/office/drawing/2014/chart" uri="{C3380CC4-5D6E-409C-BE32-E72D297353CC}">
                <c16:uniqueId val="{00000005-2985-4248-BF91-EEA371DE579C}"/>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2985-4248-BF91-EEA371DE579C}"/>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2985-4248-BF91-EEA371DE579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Hiç iyi değil</c:v>
                </c:pt>
                <c:pt idx="1">
                  <c:v>İyi değil</c:v>
                </c:pt>
                <c:pt idx="2">
                  <c:v>Orta</c:v>
                </c:pt>
                <c:pt idx="3">
                  <c:v>İyi</c:v>
                </c:pt>
                <c:pt idx="4">
                  <c:v>Çok iyi</c:v>
                </c:pt>
              </c:strCache>
            </c:strRef>
          </c:cat>
          <c:val>
            <c:numRef>
              <c:f>Sheet1!$B$2:$B$6</c:f>
              <c:numCache>
                <c:formatCode>###0.0</c:formatCode>
                <c:ptCount val="5"/>
                <c:pt idx="0">
                  <c:v>1.4</c:v>
                </c:pt>
                <c:pt idx="1">
                  <c:v>2.9</c:v>
                </c:pt>
                <c:pt idx="2">
                  <c:v>9.5</c:v>
                </c:pt>
                <c:pt idx="3">
                  <c:v>57.5</c:v>
                </c:pt>
                <c:pt idx="4">
                  <c:v>21.5</c:v>
                </c:pt>
              </c:numCache>
            </c:numRef>
          </c:val>
          <c:extLst>
            <c:ext xmlns:c16="http://schemas.microsoft.com/office/drawing/2014/chart" uri="{C3380CC4-5D6E-409C-BE32-E72D297353CC}">
              <c16:uniqueId val="{0000000A-2985-4248-BF91-EEA371DE579C}"/>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8816946534395"/>
          <c:y val="5.7436135041253706E-3"/>
          <c:w val="0.45611830534656039"/>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B5-4F57-AC54-025BD451A28E}"/>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 Destek vermemesi</c:v>
                </c:pt>
                <c:pt idx="1">
                  <c:v>Çıkar çatışması</c:v>
                </c:pt>
                <c:pt idx="2">
                  <c:v>Türkiye ekonomisinin yetersizliği</c:v>
                </c:pt>
                <c:pt idx="3">
                  <c:v>Ülkeler arası ilişkinin yetersizliği</c:v>
                </c:pt>
                <c:pt idx="4">
                  <c:v> Yetersiz ithalat/ihracat</c:v>
                </c:pt>
                <c:pt idx="5">
                  <c:v> Engelleyici olması</c:v>
                </c:pt>
                <c:pt idx="6">
                  <c:v> Türkiye üzerinde tutumunun yetersizliği</c:v>
                </c:pt>
                <c:pt idx="7">
                  <c:v>Düşünce farklılığı </c:v>
                </c:pt>
                <c:pt idx="8">
                  <c:v>Belirsiz Türkiye politikası </c:v>
                </c:pt>
                <c:pt idx="9">
                  <c:v> Türkiye'yi sevmemesi</c:v>
                </c:pt>
                <c:pt idx="10">
                  <c:v> TV programlarda bu şekilde yansıması</c:v>
                </c:pt>
                <c:pt idx="11">
                  <c:v> İstihdam sağlamaması</c:v>
                </c:pt>
              </c:strCache>
            </c:strRef>
          </c:cat>
          <c:val>
            <c:numRef>
              <c:f>Sheet1!$B$2:$B$13</c:f>
              <c:numCache>
                <c:formatCode>0.0</c:formatCode>
                <c:ptCount val="12"/>
                <c:pt idx="0" formatCode="###0.0">
                  <c:v>1.4000000000000001</c:v>
                </c:pt>
                <c:pt idx="1">
                  <c:v>0.89999999999999991</c:v>
                </c:pt>
                <c:pt idx="2">
                  <c:v>0.6</c:v>
                </c:pt>
                <c:pt idx="3">
                  <c:v>0.6</c:v>
                </c:pt>
                <c:pt idx="4">
                  <c:v>0.4</c:v>
                </c:pt>
                <c:pt idx="5">
                  <c:v>0.3</c:v>
                </c:pt>
                <c:pt idx="6">
                  <c:v>0.2</c:v>
                </c:pt>
                <c:pt idx="7">
                  <c:v>0.2</c:v>
                </c:pt>
                <c:pt idx="8">
                  <c:v>0.2</c:v>
                </c:pt>
                <c:pt idx="9">
                  <c:v>0.2</c:v>
                </c:pt>
                <c:pt idx="10">
                  <c:v>0.2</c:v>
                </c:pt>
                <c:pt idx="11">
                  <c:v>0.2</c:v>
                </c:pt>
              </c:numCache>
            </c:numRef>
          </c:val>
          <c:extLst>
            <c:ext xmlns:c16="http://schemas.microsoft.com/office/drawing/2014/chart" uri="{C3380CC4-5D6E-409C-BE32-E72D297353CC}">
              <c16:uniqueId val="{00000001-0AB5-4F57-AC54-025BD451A28E}"/>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8570920428261"/>
          <c:y val="1.0194180059859743E-2"/>
          <c:w val="0.61710070752369905"/>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99-4DA6-B7DC-9EF29D80818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c:v>
                </c:pt>
                <c:pt idx="1">
                  <c:v>2-3</c:v>
                </c:pt>
                <c:pt idx="2">
                  <c:v>4-5</c:v>
                </c:pt>
                <c:pt idx="3">
                  <c:v>6-7</c:v>
                </c:pt>
                <c:pt idx="4">
                  <c:v>8-9</c:v>
                </c:pt>
                <c:pt idx="5">
                  <c:v>10 ve üstü</c:v>
                </c:pt>
              </c:strCache>
            </c:strRef>
          </c:cat>
          <c:val>
            <c:numRef>
              <c:f>Sheet1!$B$2:$B$7</c:f>
              <c:numCache>
                <c:formatCode>###0.0</c:formatCode>
                <c:ptCount val="6"/>
                <c:pt idx="0">
                  <c:v>6.3</c:v>
                </c:pt>
                <c:pt idx="1">
                  <c:v>22.6</c:v>
                </c:pt>
                <c:pt idx="2">
                  <c:v>27.5</c:v>
                </c:pt>
                <c:pt idx="3">
                  <c:v>18</c:v>
                </c:pt>
                <c:pt idx="4">
                  <c:v>9.6000000000000014</c:v>
                </c:pt>
                <c:pt idx="5">
                  <c:v>15.999999999999993</c:v>
                </c:pt>
              </c:numCache>
            </c:numRef>
          </c:val>
          <c:extLst>
            <c:ext xmlns:c16="http://schemas.microsoft.com/office/drawing/2014/chart" uri="{C3380CC4-5D6E-409C-BE32-E72D297353CC}">
              <c16:uniqueId val="{00000001-F099-4DA6-B7DC-9EF29D808182}"/>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160901455875288"/>
          <c:y val="5.7802521100195894E-3"/>
          <c:w val="0.45611830534656039"/>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B6-464F-A5C0-556BAFA0BE8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 Sağlam/dayanıklı ürünler</c:v>
                </c:pt>
                <c:pt idx="1">
                  <c:v> Yüksek kalite</c:v>
                </c:pt>
                <c:pt idx="2">
                  <c:v>Otomobil</c:v>
                </c:pt>
                <c:pt idx="3">
                  <c:v> Güvenilir </c:v>
                </c:pt>
                <c:pt idx="4">
                  <c:v> Beyaz eşya</c:v>
                </c:pt>
                <c:pt idx="5">
                  <c:v> Bosch</c:v>
                </c:pt>
                <c:pt idx="6">
                  <c:v> Mercedes</c:v>
                </c:pt>
                <c:pt idx="7">
                  <c:v> Çikolata</c:v>
                </c:pt>
                <c:pt idx="8">
                  <c:v> Elektronik ürünler</c:v>
                </c:pt>
                <c:pt idx="9">
                  <c:v> Teknoloji</c:v>
                </c:pt>
                <c:pt idx="10">
                  <c:v> Güçlü </c:v>
                </c:pt>
              </c:strCache>
            </c:strRef>
          </c:cat>
          <c:val>
            <c:numRef>
              <c:f>Sheet1!$B$2:$B$12</c:f>
              <c:numCache>
                <c:formatCode>0.0</c:formatCode>
                <c:ptCount val="11"/>
                <c:pt idx="0" formatCode="###0.0">
                  <c:v>18.600000000000001</c:v>
                </c:pt>
                <c:pt idx="1">
                  <c:v>16.5</c:v>
                </c:pt>
                <c:pt idx="2">
                  <c:v>12.5</c:v>
                </c:pt>
                <c:pt idx="3">
                  <c:v>8.2000000000000011</c:v>
                </c:pt>
                <c:pt idx="4">
                  <c:v>3.9</c:v>
                </c:pt>
                <c:pt idx="5">
                  <c:v>3.3000000000000003</c:v>
                </c:pt>
                <c:pt idx="6">
                  <c:v>2.7</c:v>
                </c:pt>
                <c:pt idx="7">
                  <c:v>2.5</c:v>
                </c:pt>
                <c:pt idx="8">
                  <c:v>2.4</c:v>
                </c:pt>
                <c:pt idx="9">
                  <c:v>1.7999999999999998</c:v>
                </c:pt>
                <c:pt idx="10">
                  <c:v>1.6</c:v>
                </c:pt>
              </c:numCache>
            </c:numRef>
          </c:val>
          <c:extLst>
            <c:ext xmlns:c16="http://schemas.microsoft.com/office/drawing/2014/chart" uri="{C3380CC4-5D6E-409C-BE32-E72D297353CC}">
              <c16:uniqueId val="{00000001-FEB6-464F-A5C0-556BAFA0BE84}"/>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7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F5F-4CA3-B1DF-C3FDD7F6FAFF}"/>
              </c:ext>
            </c:extLst>
          </c:dPt>
          <c:dPt>
            <c:idx val="1"/>
            <c:invertIfNegative val="0"/>
            <c:bubble3D val="0"/>
            <c:spPr>
              <a:solidFill>
                <a:srgbClr val="FF6161"/>
              </a:solidFill>
              <a:ln>
                <a:noFill/>
              </a:ln>
              <a:effectLst/>
            </c:spPr>
            <c:extLst>
              <c:ext xmlns:c16="http://schemas.microsoft.com/office/drawing/2014/chart" uri="{C3380CC4-5D6E-409C-BE32-E72D297353CC}">
                <c16:uniqueId val="{00000003-AF5F-4CA3-B1DF-C3FDD7F6FAFF}"/>
              </c:ext>
            </c:extLst>
          </c:dPt>
          <c:dPt>
            <c:idx val="2"/>
            <c:invertIfNegative val="0"/>
            <c:bubble3D val="0"/>
            <c:spPr>
              <a:solidFill>
                <a:srgbClr val="A6A6A6"/>
              </a:solidFill>
              <a:ln>
                <a:noFill/>
              </a:ln>
              <a:effectLst/>
            </c:spPr>
            <c:extLst>
              <c:ext xmlns:c16="http://schemas.microsoft.com/office/drawing/2014/chart" uri="{C3380CC4-5D6E-409C-BE32-E72D297353CC}">
                <c16:uniqueId val="{00000005-AF5F-4CA3-B1DF-C3FDD7F6FAFF}"/>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F5F-4CA3-B1DF-C3FDD7F6FAFF}"/>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F5F-4CA3-B1DF-C3FDD7F6FAF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güvenmem</c:v>
                </c:pt>
                <c:pt idx="1">
                  <c:v> Güvenmem</c:v>
                </c:pt>
                <c:pt idx="2">
                  <c:v> Ne güvenirim ne güvenmem</c:v>
                </c:pt>
                <c:pt idx="3">
                  <c:v> Güvenirim</c:v>
                </c:pt>
                <c:pt idx="4">
                  <c:v> Çok güvenirim</c:v>
                </c:pt>
              </c:strCache>
            </c:strRef>
          </c:cat>
          <c:val>
            <c:numRef>
              <c:f>Sheet1!$B$2:$B$6</c:f>
              <c:numCache>
                <c:formatCode>###0.0</c:formatCode>
                <c:ptCount val="5"/>
                <c:pt idx="0">
                  <c:v>0.4</c:v>
                </c:pt>
                <c:pt idx="1">
                  <c:v>1.6</c:v>
                </c:pt>
                <c:pt idx="2">
                  <c:v>3</c:v>
                </c:pt>
                <c:pt idx="3">
                  <c:v>64.099999999999994</c:v>
                </c:pt>
                <c:pt idx="4">
                  <c:v>30.4</c:v>
                </c:pt>
              </c:numCache>
            </c:numRef>
          </c:val>
          <c:extLst>
            <c:ext xmlns:c16="http://schemas.microsoft.com/office/drawing/2014/chart" uri="{C3380CC4-5D6E-409C-BE32-E72D297353CC}">
              <c16:uniqueId val="{0000000A-AF5F-4CA3-B1DF-C3FDD7F6FAFF}"/>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3714-4D43-9CD9-A1417289E2B5}"/>
              </c:ext>
            </c:extLst>
          </c:dPt>
          <c:dPt>
            <c:idx val="1"/>
            <c:invertIfNegative val="0"/>
            <c:bubble3D val="0"/>
            <c:spPr>
              <a:solidFill>
                <a:srgbClr val="FF6161"/>
              </a:solidFill>
              <a:ln>
                <a:noFill/>
              </a:ln>
              <a:effectLst/>
            </c:spPr>
            <c:extLst>
              <c:ext xmlns:c16="http://schemas.microsoft.com/office/drawing/2014/chart" uri="{C3380CC4-5D6E-409C-BE32-E72D297353CC}">
                <c16:uniqueId val="{00000003-3714-4D43-9CD9-A1417289E2B5}"/>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3714-4D43-9CD9-A1417289E2B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3714-4D43-9CD9-A1417289E2B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3714-4D43-9CD9-A1417289E2B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0.1</c:v>
                </c:pt>
                <c:pt idx="1">
                  <c:v>2</c:v>
                </c:pt>
                <c:pt idx="2">
                  <c:v>13</c:v>
                </c:pt>
                <c:pt idx="3">
                  <c:v>53.3</c:v>
                </c:pt>
                <c:pt idx="4">
                  <c:v>28.3</c:v>
                </c:pt>
              </c:numCache>
            </c:numRef>
          </c:val>
          <c:extLst>
            <c:ext xmlns:c16="http://schemas.microsoft.com/office/drawing/2014/chart" uri="{C3380CC4-5D6E-409C-BE32-E72D297353CC}">
              <c16:uniqueId val="{0000000A-3714-4D43-9CD9-A1417289E2B5}"/>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2388-4D74-AB7F-8C416937EEAD}"/>
              </c:ext>
            </c:extLst>
          </c:dPt>
          <c:dPt>
            <c:idx val="1"/>
            <c:invertIfNegative val="0"/>
            <c:bubble3D val="0"/>
            <c:extLst>
              <c:ext xmlns:c16="http://schemas.microsoft.com/office/drawing/2014/chart" uri="{C3380CC4-5D6E-409C-BE32-E72D297353CC}">
                <c16:uniqueId val="{00000003-2388-4D74-AB7F-8C416937EEAD}"/>
              </c:ext>
            </c:extLst>
          </c:dPt>
          <c:dPt>
            <c:idx val="2"/>
            <c:invertIfNegative val="0"/>
            <c:bubble3D val="0"/>
            <c:spPr>
              <a:solidFill>
                <a:srgbClr val="A6A6A6"/>
              </a:solidFill>
              <a:ln>
                <a:noFill/>
              </a:ln>
              <a:effectLst/>
            </c:spPr>
            <c:extLst>
              <c:ext xmlns:c16="http://schemas.microsoft.com/office/drawing/2014/chart" uri="{C3380CC4-5D6E-409C-BE32-E72D297353CC}">
                <c16:uniqueId val="{00000005-2388-4D74-AB7F-8C416937EEAD}"/>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2388-4D74-AB7F-8C416937EEAD}"/>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2388-4D74-AB7F-8C416937EEAD}"/>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1</c:v>
                </c:pt>
                <c:pt idx="1">
                  <c:v>2.8</c:v>
                </c:pt>
                <c:pt idx="2">
                  <c:v>12.6</c:v>
                </c:pt>
                <c:pt idx="3">
                  <c:v>56.3</c:v>
                </c:pt>
                <c:pt idx="4">
                  <c:v>23.8</c:v>
                </c:pt>
              </c:numCache>
            </c:numRef>
          </c:val>
          <c:extLst>
            <c:ext xmlns:c16="http://schemas.microsoft.com/office/drawing/2014/chart" uri="{C3380CC4-5D6E-409C-BE32-E72D297353CC}">
              <c16:uniqueId val="{0000000A-2388-4D74-AB7F-8C416937EEAD}"/>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4360-4723-98CD-1B16BEB63D96}"/>
              </c:ext>
            </c:extLst>
          </c:dPt>
          <c:dPt>
            <c:idx val="1"/>
            <c:invertIfNegative val="0"/>
            <c:bubble3D val="0"/>
            <c:spPr>
              <a:solidFill>
                <a:srgbClr val="FF6161"/>
              </a:solidFill>
              <a:ln>
                <a:noFill/>
              </a:ln>
              <a:effectLst/>
            </c:spPr>
            <c:extLst>
              <c:ext xmlns:c16="http://schemas.microsoft.com/office/drawing/2014/chart" uri="{C3380CC4-5D6E-409C-BE32-E72D297353CC}">
                <c16:uniqueId val="{00000003-4360-4723-98CD-1B16BEB63D96}"/>
              </c:ext>
            </c:extLst>
          </c:dPt>
          <c:dPt>
            <c:idx val="2"/>
            <c:invertIfNegative val="0"/>
            <c:bubble3D val="0"/>
            <c:spPr>
              <a:solidFill>
                <a:srgbClr val="A6A6A6"/>
              </a:solidFill>
              <a:ln>
                <a:noFill/>
              </a:ln>
              <a:effectLst/>
            </c:spPr>
            <c:extLst>
              <c:ext xmlns:c16="http://schemas.microsoft.com/office/drawing/2014/chart" uri="{C3380CC4-5D6E-409C-BE32-E72D297353CC}">
                <c16:uniqueId val="{00000005-4360-4723-98CD-1B16BEB63D96}"/>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4360-4723-98CD-1B16BEB63D96}"/>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4360-4723-98CD-1B16BEB63D9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Hiç iyi değil</c:v>
                </c:pt>
                <c:pt idx="1">
                  <c:v>İyi değil</c:v>
                </c:pt>
                <c:pt idx="2">
                  <c:v>Orta</c:v>
                </c:pt>
                <c:pt idx="3">
                  <c:v>İyi</c:v>
                </c:pt>
                <c:pt idx="4">
                  <c:v>Çok iyi</c:v>
                </c:pt>
              </c:strCache>
            </c:strRef>
          </c:cat>
          <c:val>
            <c:numRef>
              <c:f>Sheet1!$B$2:$B$6</c:f>
              <c:numCache>
                <c:formatCode>###0.0</c:formatCode>
                <c:ptCount val="5"/>
                <c:pt idx="0">
                  <c:v>1</c:v>
                </c:pt>
                <c:pt idx="1">
                  <c:v>2.2000000000000002</c:v>
                </c:pt>
                <c:pt idx="2">
                  <c:v>7.9</c:v>
                </c:pt>
                <c:pt idx="3">
                  <c:v>50.2</c:v>
                </c:pt>
                <c:pt idx="4">
                  <c:v>32.1</c:v>
                </c:pt>
              </c:numCache>
            </c:numRef>
          </c:val>
          <c:extLst>
            <c:ext xmlns:c16="http://schemas.microsoft.com/office/drawing/2014/chart" uri="{C3380CC4-5D6E-409C-BE32-E72D297353CC}">
              <c16:uniqueId val="{0000000A-4360-4723-98CD-1B16BEB63D96}"/>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74-4257-9847-3B89B846B9F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 BMW </c:v>
                </c:pt>
                <c:pt idx="1">
                  <c:v> Adidas</c:v>
                </c:pt>
                <c:pt idx="2">
                  <c:v> Bosch </c:v>
                </c:pt>
                <c:pt idx="3">
                  <c:v> Mercedes-Benz</c:v>
                </c:pt>
                <c:pt idx="4">
                  <c:v> Siemens </c:v>
                </c:pt>
                <c:pt idx="5">
                  <c:v> Audi </c:v>
                </c:pt>
                <c:pt idx="6">
                  <c:v> Volkswagen</c:v>
                </c:pt>
                <c:pt idx="7">
                  <c:v> Nivea</c:v>
                </c:pt>
                <c:pt idx="8">
                  <c:v> BioNTech</c:v>
                </c:pt>
                <c:pt idx="9">
                  <c:v> Porsche </c:v>
                </c:pt>
                <c:pt idx="10">
                  <c:v> Bayer</c:v>
                </c:pt>
                <c:pt idx="11">
                  <c:v> Allianz </c:v>
                </c:pt>
              </c:strCache>
            </c:strRef>
          </c:cat>
          <c:val>
            <c:numRef>
              <c:f>Sheet1!$B$2:$B$13</c:f>
              <c:numCache>
                <c:formatCode>0.0</c:formatCode>
                <c:ptCount val="12"/>
                <c:pt idx="0">
                  <c:v>40.699999999999996</c:v>
                </c:pt>
                <c:pt idx="1">
                  <c:v>39.5</c:v>
                </c:pt>
                <c:pt idx="2">
                  <c:v>37.700000000000003</c:v>
                </c:pt>
                <c:pt idx="3">
                  <c:v>37.1</c:v>
                </c:pt>
                <c:pt idx="4">
                  <c:v>34</c:v>
                </c:pt>
                <c:pt idx="5">
                  <c:v>33.200000000000003</c:v>
                </c:pt>
                <c:pt idx="6">
                  <c:v>33.1</c:v>
                </c:pt>
                <c:pt idx="7">
                  <c:v>27.700000000000003</c:v>
                </c:pt>
                <c:pt idx="8">
                  <c:v>22.7</c:v>
                </c:pt>
                <c:pt idx="9">
                  <c:v>19.3</c:v>
                </c:pt>
                <c:pt idx="10">
                  <c:v>12.5</c:v>
                </c:pt>
                <c:pt idx="11">
                  <c:v>12.4</c:v>
                </c:pt>
              </c:numCache>
            </c:numRef>
          </c:val>
          <c:extLst>
            <c:ext xmlns:c16="http://schemas.microsoft.com/office/drawing/2014/chart" uri="{C3380CC4-5D6E-409C-BE32-E72D297353CC}">
              <c16:uniqueId val="{00000001-A974-4257-9847-3B89B846B9FD}"/>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57-4099-9AFD-FC5EFA0DB08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 Mercedes-Benz</c:v>
                </c:pt>
                <c:pt idx="1">
                  <c:v> BMW </c:v>
                </c:pt>
                <c:pt idx="2">
                  <c:v> Bosch </c:v>
                </c:pt>
                <c:pt idx="3">
                  <c:v> Volkswagen</c:v>
                </c:pt>
                <c:pt idx="4">
                  <c:v> Siemens </c:v>
                </c:pt>
                <c:pt idx="5">
                  <c:v> Adidas</c:v>
                </c:pt>
                <c:pt idx="6">
                  <c:v> Audi </c:v>
                </c:pt>
                <c:pt idx="7">
                  <c:v> Porsche </c:v>
                </c:pt>
                <c:pt idx="8">
                  <c:v> Nivea</c:v>
                </c:pt>
                <c:pt idx="9">
                  <c:v> BioNTech</c:v>
                </c:pt>
                <c:pt idx="10">
                  <c:v> SAP </c:v>
                </c:pt>
              </c:strCache>
            </c:strRef>
          </c:cat>
          <c:val>
            <c:numRef>
              <c:f>Sheet1!$B$2:$B$12</c:f>
              <c:numCache>
                <c:formatCode>0.0</c:formatCode>
                <c:ptCount val="11"/>
                <c:pt idx="0">
                  <c:v>14.5</c:v>
                </c:pt>
                <c:pt idx="1">
                  <c:v>8.5</c:v>
                </c:pt>
                <c:pt idx="2">
                  <c:v>8</c:v>
                </c:pt>
                <c:pt idx="3">
                  <c:v>7.3</c:v>
                </c:pt>
                <c:pt idx="4">
                  <c:v>7.2</c:v>
                </c:pt>
                <c:pt idx="5">
                  <c:v>6.1</c:v>
                </c:pt>
                <c:pt idx="6">
                  <c:v>5.3</c:v>
                </c:pt>
                <c:pt idx="7">
                  <c:v>3.8</c:v>
                </c:pt>
                <c:pt idx="8">
                  <c:v>3.4</c:v>
                </c:pt>
                <c:pt idx="9">
                  <c:v>2.9</c:v>
                </c:pt>
                <c:pt idx="10">
                  <c:v>0.8</c:v>
                </c:pt>
              </c:numCache>
            </c:numRef>
          </c:val>
          <c:extLst>
            <c:ext xmlns:c16="http://schemas.microsoft.com/office/drawing/2014/chart" uri="{C3380CC4-5D6E-409C-BE32-E72D297353CC}">
              <c16:uniqueId val="{00000001-EB57-4099-9AFD-FC5EFA0DB082}"/>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93982582252399"/>
          <c:y val="4.6609671857233609E-2"/>
          <c:w val="0.39651175416775225"/>
          <c:h val="0.77670597404538599"/>
        </c:manualLayout>
      </c:layout>
      <c:barChart>
        <c:barDir val="bar"/>
        <c:grouping val="clustered"/>
        <c:varyColors val="0"/>
        <c:ser>
          <c:idx val="0"/>
          <c:order val="0"/>
          <c:tx>
            <c:strRef>
              <c:f>Sheet1!$B$1</c:f>
              <c:strCache>
                <c:ptCount val="1"/>
                <c:pt idx="0">
                  <c:v>İlkokul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Eğitim</c:v>
                </c:pt>
              </c:strCache>
            </c:strRef>
          </c:cat>
          <c:val>
            <c:numRef>
              <c:f>Sheet1!$B$2</c:f>
              <c:numCache>
                <c:formatCode>###0.0</c:formatCode>
                <c:ptCount val="1"/>
                <c:pt idx="0">
                  <c:v>42.8</c:v>
                </c:pt>
              </c:numCache>
            </c:numRef>
          </c:val>
          <c:extLst>
            <c:ext xmlns:c16="http://schemas.microsoft.com/office/drawing/2014/chart" uri="{C3380CC4-5D6E-409C-BE32-E72D297353CC}">
              <c16:uniqueId val="{00000000-E2A3-42D1-9CF3-F924E452931D}"/>
            </c:ext>
          </c:extLst>
        </c:ser>
        <c:ser>
          <c:idx val="1"/>
          <c:order val="1"/>
          <c:tx>
            <c:strRef>
              <c:f>Sheet1!$C$1</c:f>
              <c:strCache>
                <c:ptCount val="1"/>
                <c:pt idx="0">
                  <c:v>Lise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Eğitim</c:v>
                </c:pt>
              </c:strCache>
            </c:strRef>
          </c:cat>
          <c:val>
            <c:numRef>
              <c:f>Sheet1!$C$2</c:f>
              <c:numCache>
                <c:formatCode>###0.0</c:formatCode>
                <c:ptCount val="1"/>
                <c:pt idx="0">
                  <c:v>35.9</c:v>
                </c:pt>
              </c:numCache>
            </c:numRef>
          </c:val>
          <c:extLst>
            <c:ext xmlns:c16="http://schemas.microsoft.com/office/drawing/2014/chart" uri="{C3380CC4-5D6E-409C-BE32-E72D297353CC}">
              <c16:uniqueId val="{00000001-E2A3-42D1-9CF3-F924E452931D}"/>
            </c:ext>
          </c:extLst>
        </c:ser>
        <c:ser>
          <c:idx val="2"/>
          <c:order val="2"/>
          <c:tx>
            <c:strRef>
              <c:f>Sheet1!$D$1</c:f>
              <c:strCache>
                <c:ptCount val="1"/>
                <c:pt idx="0">
                  <c:v>Üniversite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Eğitim</c:v>
                </c:pt>
              </c:strCache>
            </c:strRef>
          </c:cat>
          <c:val>
            <c:numRef>
              <c:f>Sheet1!$D$2</c:f>
              <c:numCache>
                <c:formatCode>###0.0</c:formatCode>
                <c:ptCount val="1"/>
                <c:pt idx="0">
                  <c:v>20.6</c:v>
                </c:pt>
              </c:numCache>
            </c:numRef>
          </c:val>
          <c:extLst>
            <c:ext xmlns:c16="http://schemas.microsoft.com/office/drawing/2014/chart" uri="{C3380CC4-5D6E-409C-BE32-E72D297353CC}">
              <c16:uniqueId val="{00000002-E2A3-42D1-9CF3-F924E452931D}"/>
            </c:ext>
          </c:extLst>
        </c:ser>
        <c:ser>
          <c:idx val="3"/>
          <c:order val="3"/>
          <c:tx>
            <c:strRef>
              <c:f>Sheet1!$E$1</c:f>
              <c:strCache>
                <c:ptCount val="1"/>
                <c:pt idx="0">
                  <c:v>Lisansüstü</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Eğitim</c:v>
                </c:pt>
              </c:strCache>
            </c:strRef>
          </c:cat>
          <c:val>
            <c:numRef>
              <c:f>Sheet1!$E$2</c:f>
              <c:numCache>
                <c:formatCode>###0.0</c:formatCode>
                <c:ptCount val="1"/>
                <c:pt idx="0">
                  <c:v>0.7</c:v>
                </c:pt>
              </c:numCache>
            </c:numRef>
          </c:val>
          <c:extLst>
            <c:ext xmlns:c16="http://schemas.microsoft.com/office/drawing/2014/chart" uri="{C3380CC4-5D6E-409C-BE32-E72D297353CC}">
              <c16:uniqueId val="{00000000-14D6-4BA0-BC0E-0F42A0E8BFB3}"/>
            </c:ext>
          </c:extLst>
        </c:ser>
        <c:dLbls>
          <c:dLblPos val="outEnd"/>
          <c:showLegendKey val="0"/>
          <c:showVal val="1"/>
          <c:showCatName val="0"/>
          <c:showSerName val="0"/>
          <c:showPercent val="0"/>
          <c:showBubbleSize val="0"/>
        </c:dLbls>
        <c:gapWidth val="125"/>
        <c:overlap val="-20"/>
        <c:axId val="229703944"/>
        <c:axId val="229704336"/>
      </c:barChart>
      <c:catAx>
        <c:axId val="229703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704336"/>
        <c:crosses val="autoZero"/>
        <c:auto val="1"/>
        <c:lblAlgn val="ctr"/>
        <c:lblOffset val="100"/>
        <c:noMultiLvlLbl val="0"/>
      </c:catAx>
      <c:valAx>
        <c:axId val="229704336"/>
        <c:scaling>
          <c:orientation val="minMax"/>
        </c:scaling>
        <c:delete val="1"/>
        <c:axPos val="t"/>
        <c:numFmt formatCode="###0.0" sourceLinked="1"/>
        <c:majorTickMark val="none"/>
        <c:minorTickMark val="none"/>
        <c:tickLblPos val="nextTo"/>
        <c:crossAx val="229703944"/>
        <c:crosses val="autoZero"/>
        <c:crossBetween val="between"/>
      </c:valAx>
      <c:spPr>
        <a:noFill/>
        <a:ln>
          <a:noFill/>
        </a:ln>
        <a:effectLst/>
      </c:spPr>
    </c:plotArea>
    <c:legend>
      <c:legendPos val="r"/>
      <c:layout>
        <c:manualLayout>
          <c:xMode val="edge"/>
          <c:yMode val="edge"/>
          <c:x val="0.62382836300356082"/>
          <c:y val="0.11160793064386675"/>
          <c:w val="0.33971096825022917"/>
          <c:h val="0.7076585474147989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mj-lt"/>
          <a:ea typeface="Open Sans Light" panose="020B0306030504020204" pitchFamily="34" charset="0"/>
          <a:cs typeface="Open Sans Light" panose="020B0306030504020204" pitchFamily="34" charset="0"/>
        </a:defRPr>
      </a:pPr>
      <a:endParaRPr lang="en-TR"/>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F612-433D-9EC8-B4AB16538D50}"/>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F612-433D-9EC8-B4AB16538D50}"/>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F612-433D-9EC8-B4AB16538D50}"/>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F612-433D-9EC8-B4AB16538D50}"/>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F612-433D-9EC8-B4AB16538D50}"/>
              </c:ext>
            </c:extLst>
          </c:dPt>
          <c:dLbls>
            <c:dLbl>
              <c:idx val="0"/>
              <c:layout>
                <c:manualLayout>
                  <c:x val="2.5408249673969048E-2"/>
                  <c:y val="0.31422251667141154"/>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3"/>
                      <c:h val="0.18605552495767294"/>
                    </c:manualLayout>
                  </c15:layout>
                </c:ext>
                <c:ext xmlns:c16="http://schemas.microsoft.com/office/drawing/2014/chart" uri="{C3380CC4-5D6E-409C-BE32-E72D297353CC}">
                  <c16:uniqueId val="{00000001-F612-433D-9EC8-B4AB16538D50}"/>
                </c:ext>
              </c:extLst>
            </c:dLbl>
            <c:dLbl>
              <c:idx val="1"/>
              <c:layout>
                <c:manualLayout>
                  <c:x val="-5.6477866007894763E-2"/>
                  <c:y val="-0.21978592124903218"/>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25295106969902031"/>
                    </c:manualLayout>
                  </c15:layout>
                </c:ext>
                <c:ext xmlns:c16="http://schemas.microsoft.com/office/drawing/2014/chart" uri="{C3380CC4-5D6E-409C-BE32-E72D297353CC}">
                  <c16:uniqueId val="{00000003-F612-433D-9EC8-B4AB16538D50}"/>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F612-433D-9EC8-B4AB16538D50}"/>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F612-433D-9EC8-B4AB16538D50}"/>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F612-433D-9EC8-B4AB16538D5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Evet</c:v>
                </c:pt>
                <c:pt idx="1">
                  <c:v>Hayır</c:v>
                </c:pt>
              </c:strCache>
            </c:strRef>
          </c:cat>
          <c:val>
            <c:numRef>
              <c:f>Sheet1!$B$2:$B$6</c:f>
              <c:numCache>
                <c:formatCode>###0.0</c:formatCode>
                <c:ptCount val="5"/>
                <c:pt idx="0">
                  <c:v>69.400000000000006</c:v>
                </c:pt>
                <c:pt idx="1">
                  <c:v>30.6</c:v>
                </c:pt>
              </c:numCache>
            </c:numRef>
          </c:val>
          <c:extLst>
            <c:ext xmlns:c16="http://schemas.microsoft.com/office/drawing/2014/chart" uri="{C3380CC4-5D6E-409C-BE32-E72D297353CC}">
              <c16:uniqueId val="{0000000A-F612-433D-9EC8-B4AB16538D50}"/>
            </c:ext>
          </c:extLst>
        </c:ser>
        <c:dLbls>
          <c:showLegendKey val="0"/>
          <c:showVal val="0"/>
          <c:showCatName val="0"/>
          <c:showSerName val="0"/>
          <c:showPercent val="0"/>
          <c:showBubbleSize val="0"/>
          <c:showLeaderLines val="0"/>
        </c:dLbls>
        <c:firstSliceAng val="318"/>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99774710490254"/>
          <c:y val="4.3044742997101232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97B9-4107-A493-79C6507C75A3}"/>
              </c:ext>
            </c:extLst>
          </c:dPt>
          <c:dPt>
            <c:idx val="1"/>
            <c:invertIfNegative val="0"/>
            <c:bubble3D val="0"/>
            <c:spPr>
              <a:solidFill>
                <a:srgbClr val="FF6161"/>
              </a:solidFill>
              <a:ln>
                <a:noFill/>
              </a:ln>
              <a:effectLst/>
            </c:spPr>
            <c:extLst>
              <c:ext xmlns:c16="http://schemas.microsoft.com/office/drawing/2014/chart" uri="{C3380CC4-5D6E-409C-BE32-E72D297353CC}">
                <c16:uniqueId val="{00000003-97B9-4107-A493-79C6507C75A3}"/>
              </c:ext>
            </c:extLst>
          </c:dPt>
          <c:dPt>
            <c:idx val="2"/>
            <c:invertIfNegative val="0"/>
            <c:bubble3D val="0"/>
            <c:spPr>
              <a:solidFill>
                <a:srgbClr val="A6A6A6"/>
              </a:solidFill>
              <a:ln>
                <a:noFill/>
              </a:ln>
              <a:effectLst/>
            </c:spPr>
            <c:extLst>
              <c:ext xmlns:c16="http://schemas.microsoft.com/office/drawing/2014/chart" uri="{C3380CC4-5D6E-409C-BE32-E72D297353CC}">
                <c16:uniqueId val="{00000005-97B9-4107-A493-79C6507C75A3}"/>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97B9-4107-A493-79C6507C75A3}"/>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97B9-4107-A493-79C6507C75A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yeterli değil</c:v>
                </c:pt>
                <c:pt idx="1">
                  <c:v> Yeterli değil</c:v>
                </c:pt>
                <c:pt idx="2">
                  <c:v> Ne yeterli ne yetersiz</c:v>
                </c:pt>
                <c:pt idx="3">
                  <c:v> Yeterli</c:v>
                </c:pt>
                <c:pt idx="4">
                  <c:v> Çok yeterli</c:v>
                </c:pt>
              </c:strCache>
            </c:strRef>
          </c:cat>
          <c:val>
            <c:numRef>
              <c:f>Sheet1!$B$2:$B$6</c:f>
              <c:numCache>
                <c:formatCode>###0.0</c:formatCode>
                <c:ptCount val="5"/>
                <c:pt idx="0">
                  <c:v>1.8</c:v>
                </c:pt>
                <c:pt idx="1">
                  <c:v>4</c:v>
                </c:pt>
                <c:pt idx="2">
                  <c:v>9.4</c:v>
                </c:pt>
                <c:pt idx="3">
                  <c:v>60.7</c:v>
                </c:pt>
                <c:pt idx="4">
                  <c:v>18.600000000000001</c:v>
                </c:pt>
              </c:numCache>
            </c:numRef>
          </c:val>
          <c:extLst>
            <c:ext xmlns:c16="http://schemas.microsoft.com/office/drawing/2014/chart" uri="{C3380CC4-5D6E-409C-BE32-E72D297353CC}">
              <c16:uniqueId val="{0000000A-97B9-4107-A493-79C6507C75A3}"/>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3AE4-40E8-A95A-9CDF85C62796}"/>
              </c:ext>
            </c:extLst>
          </c:dPt>
          <c:dPt>
            <c:idx val="1"/>
            <c:invertIfNegative val="0"/>
            <c:bubble3D val="0"/>
            <c:spPr>
              <a:solidFill>
                <a:srgbClr val="FF6161"/>
              </a:solidFill>
              <a:ln>
                <a:noFill/>
              </a:ln>
              <a:effectLst/>
            </c:spPr>
            <c:extLst>
              <c:ext xmlns:c16="http://schemas.microsoft.com/office/drawing/2014/chart" uri="{C3380CC4-5D6E-409C-BE32-E72D297353CC}">
                <c16:uniqueId val="{00000003-3AE4-40E8-A95A-9CDF85C62796}"/>
              </c:ext>
            </c:extLst>
          </c:dPt>
          <c:dPt>
            <c:idx val="2"/>
            <c:invertIfNegative val="0"/>
            <c:bubble3D val="0"/>
            <c:spPr>
              <a:solidFill>
                <a:srgbClr val="A6A6A6"/>
              </a:solidFill>
              <a:ln>
                <a:noFill/>
              </a:ln>
              <a:effectLst/>
            </c:spPr>
            <c:extLst>
              <c:ext xmlns:c16="http://schemas.microsoft.com/office/drawing/2014/chart" uri="{C3380CC4-5D6E-409C-BE32-E72D297353CC}">
                <c16:uniqueId val="{00000005-3AE4-40E8-A95A-9CDF85C62796}"/>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3AE4-40E8-A95A-9CDF85C62796}"/>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3AE4-40E8-A95A-9CDF85C6279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başarılı değiller</c:v>
                </c:pt>
                <c:pt idx="1">
                  <c:v> Başarılı değiller</c:v>
                </c:pt>
                <c:pt idx="2">
                  <c:v> Ne başarılı ne başarısızlar</c:v>
                </c:pt>
                <c:pt idx="3">
                  <c:v> Başarılılar</c:v>
                </c:pt>
                <c:pt idx="4">
                  <c:v> Çok başarılılar</c:v>
                </c:pt>
              </c:strCache>
            </c:strRef>
          </c:cat>
          <c:val>
            <c:numRef>
              <c:f>Sheet1!$B$2:$B$6</c:f>
              <c:numCache>
                <c:formatCode>0.0</c:formatCode>
                <c:ptCount val="5"/>
                <c:pt idx="0">
                  <c:v>0.1</c:v>
                </c:pt>
                <c:pt idx="1">
                  <c:v>1.2</c:v>
                </c:pt>
                <c:pt idx="2">
                  <c:v>6.6</c:v>
                </c:pt>
                <c:pt idx="3">
                  <c:v>52.2</c:v>
                </c:pt>
                <c:pt idx="4">
                  <c:v>36.5</c:v>
                </c:pt>
              </c:numCache>
            </c:numRef>
          </c:val>
          <c:extLst>
            <c:ext xmlns:c16="http://schemas.microsoft.com/office/drawing/2014/chart" uri="{C3380CC4-5D6E-409C-BE32-E72D297353CC}">
              <c16:uniqueId val="{0000000A-3AE4-40E8-A95A-9CDF85C62796}"/>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B803-48F6-9555-6744C86EB645}"/>
              </c:ext>
            </c:extLst>
          </c:dPt>
          <c:dPt>
            <c:idx val="1"/>
            <c:invertIfNegative val="0"/>
            <c:bubble3D val="0"/>
            <c:spPr>
              <a:solidFill>
                <a:srgbClr val="FF6161"/>
              </a:solidFill>
              <a:ln>
                <a:noFill/>
              </a:ln>
              <a:effectLst/>
            </c:spPr>
            <c:extLst>
              <c:ext xmlns:c16="http://schemas.microsoft.com/office/drawing/2014/chart" uri="{C3380CC4-5D6E-409C-BE32-E72D297353CC}">
                <c16:uniqueId val="{00000003-B803-48F6-9555-6744C86EB645}"/>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B803-48F6-9555-6744C86EB64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B803-48F6-9555-6744C86EB64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B803-48F6-9555-6744C86EB64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0.5</c:v>
                </c:pt>
                <c:pt idx="1">
                  <c:v>2.1</c:v>
                </c:pt>
                <c:pt idx="2">
                  <c:v>10.7</c:v>
                </c:pt>
                <c:pt idx="3">
                  <c:v>52.3</c:v>
                </c:pt>
                <c:pt idx="4">
                  <c:v>29.5</c:v>
                </c:pt>
              </c:numCache>
            </c:numRef>
          </c:val>
          <c:extLst>
            <c:ext xmlns:c16="http://schemas.microsoft.com/office/drawing/2014/chart" uri="{C3380CC4-5D6E-409C-BE32-E72D297353CC}">
              <c16:uniqueId val="{0000000A-B803-48F6-9555-6744C86EB645}"/>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3884-431F-A0D7-7D849F64136B}"/>
              </c:ext>
            </c:extLst>
          </c:dPt>
          <c:dPt>
            <c:idx val="1"/>
            <c:invertIfNegative val="0"/>
            <c:bubble3D val="0"/>
            <c:spPr>
              <a:solidFill>
                <a:srgbClr val="FF6161"/>
              </a:solidFill>
              <a:ln>
                <a:noFill/>
              </a:ln>
              <a:effectLst/>
            </c:spPr>
            <c:extLst>
              <c:ext xmlns:c16="http://schemas.microsoft.com/office/drawing/2014/chart" uri="{C3380CC4-5D6E-409C-BE32-E72D297353CC}">
                <c16:uniqueId val="{00000003-3884-431F-A0D7-7D849F64136B}"/>
              </c:ext>
            </c:extLst>
          </c:dPt>
          <c:dPt>
            <c:idx val="2"/>
            <c:invertIfNegative val="0"/>
            <c:bubble3D val="0"/>
            <c:spPr>
              <a:solidFill>
                <a:srgbClr val="A6A6A6"/>
              </a:solidFill>
              <a:ln>
                <a:noFill/>
              </a:ln>
              <a:effectLst/>
            </c:spPr>
            <c:extLst>
              <c:ext xmlns:c16="http://schemas.microsoft.com/office/drawing/2014/chart" uri="{C3380CC4-5D6E-409C-BE32-E72D297353CC}">
                <c16:uniqueId val="{00000005-3884-431F-A0D7-7D849F64136B}"/>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3884-431F-A0D7-7D849F64136B}"/>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3884-431F-A0D7-7D849F64136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0.6</c:v>
                </c:pt>
                <c:pt idx="1">
                  <c:v>3.7</c:v>
                </c:pt>
                <c:pt idx="2">
                  <c:v>11.2</c:v>
                </c:pt>
                <c:pt idx="3">
                  <c:v>61.9</c:v>
                </c:pt>
                <c:pt idx="4">
                  <c:v>18.3</c:v>
                </c:pt>
              </c:numCache>
            </c:numRef>
          </c:val>
          <c:extLst>
            <c:ext xmlns:c16="http://schemas.microsoft.com/office/drawing/2014/chart" uri="{C3380CC4-5D6E-409C-BE32-E72D297353CC}">
              <c16:uniqueId val="{0000000A-3884-431F-A0D7-7D849F64136B}"/>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1BCF-4FDA-8AAF-8A057E917A23}"/>
              </c:ext>
            </c:extLst>
          </c:dPt>
          <c:dPt>
            <c:idx val="1"/>
            <c:invertIfNegative val="0"/>
            <c:bubble3D val="0"/>
            <c:spPr>
              <a:solidFill>
                <a:srgbClr val="FF6161"/>
              </a:solidFill>
              <a:ln>
                <a:noFill/>
              </a:ln>
              <a:effectLst/>
            </c:spPr>
            <c:extLst>
              <c:ext xmlns:c16="http://schemas.microsoft.com/office/drawing/2014/chart" uri="{C3380CC4-5D6E-409C-BE32-E72D297353CC}">
                <c16:uniqueId val="{00000003-1BCF-4FDA-8AAF-8A057E917A23}"/>
              </c:ext>
            </c:extLst>
          </c:dPt>
          <c:dPt>
            <c:idx val="2"/>
            <c:invertIfNegative val="0"/>
            <c:bubble3D val="0"/>
            <c:spPr>
              <a:solidFill>
                <a:srgbClr val="A6A6A6"/>
              </a:solidFill>
              <a:ln>
                <a:noFill/>
              </a:ln>
              <a:effectLst/>
            </c:spPr>
            <c:extLst>
              <c:ext xmlns:c16="http://schemas.microsoft.com/office/drawing/2014/chart" uri="{C3380CC4-5D6E-409C-BE32-E72D297353CC}">
                <c16:uniqueId val="{00000005-1BCF-4FDA-8AAF-8A057E917A23}"/>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1BCF-4FDA-8AAF-8A057E917A23}"/>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1BCF-4FDA-8AAF-8A057E917A2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Hiç iyi değil</c:v>
                </c:pt>
                <c:pt idx="1">
                  <c:v>İyi değil</c:v>
                </c:pt>
                <c:pt idx="2">
                  <c:v>Orta</c:v>
                </c:pt>
                <c:pt idx="3">
                  <c:v>İyi</c:v>
                </c:pt>
                <c:pt idx="4">
                  <c:v>Çok iyi</c:v>
                </c:pt>
              </c:strCache>
            </c:strRef>
          </c:cat>
          <c:val>
            <c:numRef>
              <c:f>Sheet1!$B$2:$B$6</c:f>
              <c:numCache>
                <c:formatCode>0.0</c:formatCode>
                <c:ptCount val="5"/>
                <c:pt idx="0">
                  <c:v>0.8</c:v>
                </c:pt>
                <c:pt idx="1">
                  <c:v>2.5</c:v>
                </c:pt>
                <c:pt idx="2">
                  <c:v>8.9</c:v>
                </c:pt>
                <c:pt idx="3">
                  <c:v>55.3</c:v>
                </c:pt>
                <c:pt idx="4">
                  <c:v>25.2</c:v>
                </c:pt>
              </c:numCache>
            </c:numRef>
          </c:val>
          <c:extLst>
            <c:ext xmlns:c16="http://schemas.microsoft.com/office/drawing/2014/chart" uri="{C3380CC4-5D6E-409C-BE32-E72D297353CC}">
              <c16:uniqueId val="{0000000A-1BCF-4FDA-8AAF-8A057E917A23}"/>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5162525801219"/>
          <c:y val="1.2601177168823413E-2"/>
          <c:w val="0.34001855047567281"/>
          <c:h val="0.96927021816628312"/>
        </c:manualLayout>
      </c:layout>
      <c:barChart>
        <c:barDir val="bar"/>
        <c:grouping val="clustered"/>
        <c:varyColors val="0"/>
        <c:ser>
          <c:idx val="0"/>
          <c:order val="0"/>
          <c:spPr>
            <a:solidFill>
              <a:srgbClr val="FF6161">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F-40B6-AE89-A328C06377AC}"/>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Kültür farklılığı </c:v>
                </c:pt>
                <c:pt idx="1">
                  <c:v> Destek vermemesi</c:v>
                </c:pt>
                <c:pt idx="2">
                  <c:v>Yetersiz insan ilişkileri</c:v>
                </c:pt>
                <c:pt idx="3">
                  <c:v>Yetersiz uluslararası ilişkiler</c:v>
                </c:pt>
                <c:pt idx="4">
                  <c:v>Çıkar çatışması </c:v>
                </c:pt>
                <c:pt idx="5">
                  <c:v> Almanyada türklerin olması</c:v>
                </c:pt>
                <c:pt idx="6">
                  <c:v> Sosyal farklılık olması</c:v>
                </c:pt>
                <c:pt idx="7">
                  <c:v>Yetersiz yönetim </c:v>
                </c:pt>
                <c:pt idx="8">
                  <c:v> Göç konusunda anlaşamaması</c:v>
                </c:pt>
                <c:pt idx="9">
                  <c:v> Önyargı </c:v>
                </c:pt>
                <c:pt idx="10">
                  <c:v>Yetersiz Türkiye ekonomisi</c:v>
                </c:pt>
              </c:strCache>
            </c:strRef>
          </c:cat>
          <c:val>
            <c:numRef>
              <c:f>Sheet1!$B$2:$B$12</c:f>
              <c:numCache>
                <c:formatCode>0.0</c:formatCode>
                <c:ptCount val="11"/>
                <c:pt idx="0">
                  <c:v>1.2</c:v>
                </c:pt>
                <c:pt idx="1">
                  <c:v>0.5</c:v>
                </c:pt>
                <c:pt idx="2">
                  <c:v>0.3</c:v>
                </c:pt>
                <c:pt idx="3">
                  <c:v>0.2</c:v>
                </c:pt>
                <c:pt idx="4">
                  <c:v>0.2</c:v>
                </c:pt>
                <c:pt idx="5">
                  <c:v>0.2</c:v>
                </c:pt>
                <c:pt idx="6">
                  <c:v>0.2</c:v>
                </c:pt>
                <c:pt idx="7">
                  <c:v>0.2</c:v>
                </c:pt>
                <c:pt idx="8">
                  <c:v>0.2</c:v>
                </c:pt>
                <c:pt idx="9">
                  <c:v>0.2</c:v>
                </c:pt>
                <c:pt idx="10">
                  <c:v>0.2</c:v>
                </c:pt>
              </c:numCache>
            </c:numRef>
          </c:val>
          <c:extLst>
            <c:ext xmlns:c16="http://schemas.microsoft.com/office/drawing/2014/chart" uri="{C3380CC4-5D6E-409C-BE32-E72D297353CC}">
              <c16:uniqueId val="{00000001-98FF-40B6-AE89-A328C06377AC}"/>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832049524719159"/>
          <c:y val="0"/>
          <c:w val="0.67167950475280847"/>
          <c:h val="0.93543896142925453"/>
        </c:manualLayout>
      </c:layout>
      <c:barChart>
        <c:barDir val="bar"/>
        <c:grouping val="stacked"/>
        <c:varyColors val="0"/>
        <c:ser>
          <c:idx val="0"/>
          <c:order val="0"/>
          <c:tx>
            <c:strRef>
              <c:f>Sheet1!$B$3</c:f>
              <c:strCache>
                <c:ptCount val="1"/>
                <c:pt idx="0">
                  <c:v> Kesinlikle Katılıyorum</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357A-4A89-959C-9F2DC4AD9B4C}"/>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7A-4A89-959C-9F2DC4AD9B4C}"/>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7A-4A89-959C-9F2DC4AD9B4C}"/>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7A-4A89-959C-9F2DC4AD9B4C}"/>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Eğitimlidirler</c:v>
                </c:pt>
                <c:pt idx="1">
                  <c:v>Güvenilir kişiler</c:v>
                </c:pt>
                <c:pt idx="2">
                  <c:v>Barışseverdirler</c:v>
                </c:pt>
                <c:pt idx="3">
                  <c:v>Farklı cinsel yönelimlere olumlu yaklaşırlar</c:v>
                </c:pt>
                <c:pt idx="4">
                  <c:v>Naziktirler</c:v>
                </c:pt>
                <c:pt idx="5">
                  <c:v>Yardımseverdirler</c:v>
                </c:pt>
                <c:pt idx="6">
                  <c:v>Türkleri dost olarak görür</c:v>
                </c:pt>
                <c:pt idx="7">
                  <c:v>Cana yakın insanlar</c:v>
                </c:pt>
                <c:pt idx="8">
                  <c:v>Misafirperver</c:v>
                </c:pt>
                <c:pt idx="9">
                  <c:v>Farklı etnik kökenlere olumlu yaklaşırlar</c:v>
                </c:pt>
                <c:pt idx="10">
                  <c:v>Türklere saygı duyarlar</c:v>
                </c:pt>
                <c:pt idx="11">
                  <c:v>Kültürel açıdan muhafazakardırlar</c:v>
                </c:pt>
                <c:pt idx="12">
                  <c:v>Dindardırlar</c:v>
                </c:pt>
                <c:pt idx="13">
                  <c:v>Soğuk insanlar</c:v>
                </c:pt>
                <c:pt idx="14">
                  <c:v>Yabancı düşmanıdırlar</c:v>
                </c:pt>
                <c:pt idx="15">
                  <c:v>Irkçıdırlar</c:v>
                </c:pt>
                <c:pt idx="16">
                  <c:v>Türkleri hor görürler</c:v>
                </c:pt>
              </c:strCache>
            </c:strRef>
          </c:cat>
          <c:val>
            <c:numRef>
              <c:f>Sheet1!$B$4:$B$20</c:f>
              <c:numCache>
                <c:formatCode>###0.0</c:formatCode>
                <c:ptCount val="17"/>
                <c:pt idx="0">
                  <c:v>28.7</c:v>
                </c:pt>
                <c:pt idx="1">
                  <c:v>27.3</c:v>
                </c:pt>
                <c:pt idx="2">
                  <c:v>30</c:v>
                </c:pt>
                <c:pt idx="3">
                  <c:v>29.4</c:v>
                </c:pt>
                <c:pt idx="4">
                  <c:v>30</c:v>
                </c:pt>
                <c:pt idx="5">
                  <c:v>25.9</c:v>
                </c:pt>
                <c:pt idx="6">
                  <c:v>29.9</c:v>
                </c:pt>
                <c:pt idx="7">
                  <c:v>28.1</c:v>
                </c:pt>
                <c:pt idx="8">
                  <c:v>30.4</c:v>
                </c:pt>
                <c:pt idx="9">
                  <c:v>27.7</c:v>
                </c:pt>
                <c:pt idx="10">
                  <c:v>28.4</c:v>
                </c:pt>
                <c:pt idx="11">
                  <c:v>23.9</c:v>
                </c:pt>
                <c:pt idx="12">
                  <c:v>25</c:v>
                </c:pt>
                <c:pt idx="13">
                  <c:v>26</c:v>
                </c:pt>
                <c:pt idx="14">
                  <c:v>23.9</c:v>
                </c:pt>
                <c:pt idx="15">
                  <c:v>23.3</c:v>
                </c:pt>
                <c:pt idx="16">
                  <c:v>26</c:v>
                </c:pt>
              </c:numCache>
            </c:numRef>
          </c:val>
          <c:extLst>
            <c:ext xmlns:c16="http://schemas.microsoft.com/office/drawing/2014/chart" uri="{C3380CC4-5D6E-409C-BE32-E72D297353CC}">
              <c16:uniqueId val="{00000004-357A-4A89-959C-9F2DC4AD9B4C}"/>
            </c:ext>
          </c:extLst>
        </c:ser>
        <c:ser>
          <c:idx val="1"/>
          <c:order val="1"/>
          <c:tx>
            <c:strRef>
              <c:f>Sheet1!$C$3</c:f>
              <c:strCache>
                <c:ptCount val="1"/>
                <c:pt idx="0">
                  <c:v> Katılıyorum</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Eğitimlidirler</c:v>
                </c:pt>
                <c:pt idx="1">
                  <c:v>Güvenilir kişiler</c:v>
                </c:pt>
                <c:pt idx="2">
                  <c:v>Barışseverdirler</c:v>
                </c:pt>
                <c:pt idx="3">
                  <c:v>Farklı cinsel yönelimlere olumlu yaklaşırlar</c:v>
                </c:pt>
                <c:pt idx="4">
                  <c:v>Naziktirler</c:v>
                </c:pt>
                <c:pt idx="5">
                  <c:v>Yardımseverdirler</c:v>
                </c:pt>
                <c:pt idx="6">
                  <c:v>Türkleri dost olarak görür</c:v>
                </c:pt>
                <c:pt idx="7">
                  <c:v>Cana yakın insanlar</c:v>
                </c:pt>
                <c:pt idx="8">
                  <c:v>Misafirperver</c:v>
                </c:pt>
                <c:pt idx="9">
                  <c:v>Farklı etnik kökenlere olumlu yaklaşırlar</c:v>
                </c:pt>
                <c:pt idx="10">
                  <c:v>Türklere saygı duyarlar</c:v>
                </c:pt>
                <c:pt idx="11">
                  <c:v>Kültürel açıdan muhafazakardırlar</c:v>
                </c:pt>
                <c:pt idx="12">
                  <c:v>Dindardırlar</c:v>
                </c:pt>
                <c:pt idx="13">
                  <c:v>Soğuk insanlar</c:v>
                </c:pt>
                <c:pt idx="14">
                  <c:v>Yabancı düşmanıdırlar</c:v>
                </c:pt>
                <c:pt idx="15">
                  <c:v>Irkçıdırlar</c:v>
                </c:pt>
                <c:pt idx="16">
                  <c:v>Türkleri hor görürler</c:v>
                </c:pt>
              </c:strCache>
            </c:strRef>
          </c:cat>
          <c:val>
            <c:numRef>
              <c:f>Sheet1!$C$4:$C$20</c:f>
              <c:numCache>
                <c:formatCode>###0.0</c:formatCode>
                <c:ptCount val="17"/>
                <c:pt idx="0">
                  <c:v>62.2</c:v>
                </c:pt>
                <c:pt idx="1">
                  <c:v>62.6</c:v>
                </c:pt>
                <c:pt idx="2">
                  <c:v>59.8</c:v>
                </c:pt>
                <c:pt idx="3">
                  <c:v>59.5</c:v>
                </c:pt>
                <c:pt idx="4">
                  <c:v>58.1</c:v>
                </c:pt>
                <c:pt idx="5">
                  <c:v>61.2</c:v>
                </c:pt>
                <c:pt idx="6">
                  <c:v>56.7</c:v>
                </c:pt>
                <c:pt idx="7">
                  <c:v>58.1</c:v>
                </c:pt>
                <c:pt idx="8">
                  <c:v>55.8</c:v>
                </c:pt>
                <c:pt idx="9">
                  <c:v>58.4</c:v>
                </c:pt>
                <c:pt idx="10">
                  <c:v>57.2</c:v>
                </c:pt>
                <c:pt idx="11">
                  <c:v>55.4</c:v>
                </c:pt>
                <c:pt idx="12">
                  <c:v>51.3</c:v>
                </c:pt>
                <c:pt idx="13">
                  <c:v>48.1</c:v>
                </c:pt>
                <c:pt idx="14">
                  <c:v>47.2</c:v>
                </c:pt>
                <c:pt idx="15">
                  <c:v>47.7</c:v>
                </c:pt>
                <c:pt idx="16">
                  <c:v>39.9</c:v>
                </c:pt>
              </c:numCache>
            </c:numRef>
          </c:val>
          <c:extLst>
            <c:ext xmlns:c16="http://schemas.microsoft.com/office/drawing/2014/chart" uri="{C3380CC4-5D6E-409C-BE32-E72D297353CC}">
              <c16:uniqueId val="{00000005-357A-4A89-959C-9F2DC4AD9B4C}"/>
            </c:ext>
          </c:extLst>
        </c:ser>
        <c:ser>
          <c:idx val="2"/>
          <c:order val="2"/>
          <c:tx>
            <c:strRef>
              <c:f>Sheet1!$D$3</c:f>
              <c:strCache>
                <c:ptCount val="1"/>
                <c:pt idx="0">
                  <c:v> Katılmıyorum</c:v>
                </c:pt>
              </c:strCache>
            </c:strRef>
          </c:tx>
          <c:spPr>
            <a:solidFill>
              <a:srgbClr val="FF7D7D"/>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Eğitimlidirler</c:v>
                </c:pt>
                <c:pt idx="1">
                  <c:v>Güvenilir kişiler</c:v>
                </c:pt>
                <c:pt idx="2">
                  <c:v>Barışseverdirler</c:v>
                </c:pt>
                <c:pt idx="3">
                  <c:v>Farklı cinsel yönelimlere olumlu yaklaşırlar</c:v>
                </c:pt>
                <c:pt idx="4">
                  <c:v>Naziktirler</c:v>
                </c:pt>
                <c:pt idx="5">
                  <c:v>Yardımseverdirler</c:v>
                </c:pt>
                <c:pt idx="6">
                  <c:v>Türkleri dost olarak görür</c:v>
                </c:pt>
                <c:pt idx="7">
                  <c:v>Cana yakın insanlar</c:v>
                </c:pt>
                <c:pt idx="8">
                  <c:v>Misafirperver</c:v>
                </c:pt>
                <c:pt idx="9">
                  <c:v>Farklı etnik kökenlere olumlu yaklaşırlar</c:v>
                </c:pt>
                <c:pt idx="10">
                  <c:v>Türklere saygı duyarlar</c:v>
                </c:pt>
                <c:pt idx="11">
                  <c:v>Kültürel açıdan muhafazakardırlar</c:v>
                </c:pt>
                <c:pt idx="12">
                  <c:v>Dindardırlar</c:v>
                </c:pt>
                <c:pt idx="13">
                  <c:v>Soğuk insanlar</c:v>
                </c:pt>
                <c:pt idx="14">
                  <c:v>Yabancı düşmanıdırlar</c:v>
                </c:pt>
                <c:pt idx="15">
                  <c:v>Irkçıdırlar</c:v>
                </c:pt>
                <c:pt idx="16">
                  <c:v>Türkleri hor görürler</c:v>
                </c:pt>
              </c:strCache>
            </c:strRef>
          </c:cat>
          <c:val>
            <c:numRef>
              <c:f>Sheet1!$D$4:$D$20</c:f>
              <c:numCache>
                <c:formatCode>###0.0</c:formatCode>
                <c:ptCount val="17"/>
                <c:pt idx="0">
                  <c:v>8.8000000000000007</c:v>
                </c:pt>
                <c:pt idx="1">
                  <c:v>9.1</c:v>
                </c:pt>
                <c:pt idx="2">
                  <c:v>9.6</c:v>
                </c:pt>
                <c:pt idx="3">
                  <c:v>10.4</c:v>
                </c:pt>
                <c:pt idx="4">
                  <c:v>11.1</c:v>
                </c:pt>
                <c:pt idx="5">
                  <c:v>12.2</c:v>
                </c:pt>
                <c:pt idx="6">
                  <c:v>12.3</c:v>
                </c:pt>
                <c:pt idx="7">
                  <c:v>12.7</c:v>
                </c:pt>
                <c:pt idx="8">
                  <c:v>12.6</c:v>
                </c:pt>
                <c:pt idx="9">
                  <c:v>12.7</c:v>
                </c:pt>
                <c:pt idx="10">
                  <c:v>13.4</c:v>
                </c:pt>
                <c:pt idx="11">
                  <c:v>18.3</c:v>
                </c:pt>
                <c:pt idx="12">
                  <c:v>19.3</c:v>
                </c:pt>
                <c:pt idx="13">
                  <c:v>22.7</c:v>
                </c:pt>
                <c:pt idx="14">
                  <c:v>23.9</c:v>
                </c:pt>
                <c:pt idx="15">
                  <c:v>23.7</c:v>
                </c:pt>
                <c:pt idx="16">
                  <c:v>28.8</c:v>
                </c:pt>
              </c:numCache>
            </c:numRef>
          </c:val>
          <c:extLst>
            <c:ext xmlns:c16="http://schemas.microsoft.com/office/drawing/2014/chart" uri="{C3380CC4-5D6E-409C-BE32-E72D297353CC}">
              <c16:uniqueId val="{00000006-357A-4A89-959C-9F2DC4AD9B4C}"/>
            </c:ext>
          </c:extLst>
        </c:ser>
        <c:ser>
          <c:idx val="3"/>
          <c:order val="3"/>
          <c:tx>
            <c:strRef>
              <c:f>Sheet1!$E$3</c:f>
              <c:strCache>
                <c:ptCount val="1"/>
                <c:pt idx="0">
                  <c:v> Hiç Katılmıyorum</c:v>
                </c:pt>
              </c:strCache>
            </c:strRef>
          </c:tx>
          <c:spPr>
            <a:solidFill>
              <a:srgbClr val="FF505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733-43AC-AC8D-6E00A705A781}"/>
                </c:ext>
              </c:extLst>
            </c:dLbl>
            <c:dLbl>
              <c:idx val="1"/>
              <c:delete val="1"/>
              <c:extLst>
                <c:ext xmlns:c15="http://schemas.microsoft.com/office/drawing/2012/chart" uri="{CE6537A1-D6FC-4f65-9D91-7224C49458BB}"/>
                <c:ext xmlns:c16="http://schemas.microsoft.com/office/drawing/2014/chart" uri="{C3380CC4-5D6E-409C-BE32-E72D297353CC}">
                  <c16:uniqueId val="{00000001-3733-43AC-AC8D-6E00A705A781}"/>
                </c:ext>
              </c:extLst>
            </c:dLbl>
            <c:dLbl>
              <c:idx val="2"/>
              <c:delete val="1"/>
              <c:extLst>
                <c:ext xmlns:c15="http://schemas.microsoft.com/office/drawing/2012/chart" uri="{CE6537A1-D6FC-4f65-9D91-7224C49458BB}"/>
                <c:ext xmlns:c16="http://schemas.microsoft.com/office/drawing/2014/chart" uri="{C3380CC4-5D6E-409C-BE32-E72D297353CC}">
                  <c16:uniqueId val="{00000003-3733-43AC-AC8D-6E00A705A781}"/>
                </c:ext>
              </c:extLst>
            </c:dLbl>
            <c:dLbl>
              <c:idx val="3"/>
              <c:delete val="1"/>
              <c:extLst>
                <c:ext xmlns:c15="http://schemas.microsoft.com/office/drawing/2012/chart" uri="{CE6537A1-D6FC-4f65-9D91-7224C49458BB}"/>
                <c:ext xmlns:c16="http://schemas.microsoft.com/office/drawing/2014/chart" uri="{C3380CC4-5D6E-409C-BE32-E72D297353CC}">
                  <c16:uniqueId val="{00000007-357A-4A89-959C-9F2DC4AD9B4C}"/>
                </c:ext>
              </c:extLst>
            </c:dLbl>
            <c:dLbl>
              <c:idx val="4"/>
              <c:delete val="1"/>
              <c:extLst>
                <c:ext xmlns:c15="http://schemas.microsoft.com/office/drawing/2012/chart" uri="{CE6537A1-D6FC-4f65-9D91-7224C49458BB}"/>
                <c:ext xmlns:c16="http://schemas.microsoft.com/office/drawing/2014/chart" uri="{C3380CC4-5D6E-409C-BE32-E72D297353CC}">
                  <c16:uniqueId val="{00000002-3733-43AC-AC8D-6E00A705A781}"/>
                </c:ext>
              </c:extLst>
            </c:dLbl>
            <c:dLbl>
              <c:idx val="5"/>
              <c:delete val="1"/>
              <c:extLst>
                <c:ext xmlns:c15="http://schemas.microsoft.com/office/drawing/2012/chart" uri="{CE6537A1-D6FC-4f65-9D91-7224C49458BB}"/>
                <c:ext xmlns:c16="http://schemas.microsoft.com/office/drawing/2014/chart" uri="{C3380CC4-5D6E-409C-BE32-E72D297353CC}">
                  <c16:uniqueId val="{00000005-3733-43AC-AC8D-6E00A705A781}"/>
                </c:ext>
              </c:extLst>
            </c:dLbl>
            <c:dLbl>
              <c:idx val="6"/>
              <c:delete val="1"/>
              <c:extLst>
                <c:ext xmlns:c15="http://schemas.microsoft.com/office/drawing/2012/chart" uri="{CE6537A1-D6FC-4f65-9D91-7224C49458BB}"/>
                <c:ext xmlns:c16="http://schemas.microsoft.com/office/drawing/2014/chart" uri="{C3380CC4-5D6E-409C-BE32-E72D297353CC}">
                  <c16:uniqueId val="{00000006-3733-43AC-AC8D-6E00A705A781}"/>
                </c:ext>
              </c:extLst>
            </c:dLbl>
            <c:dLbl>
              <c:idx val="7"/>
              <c:delete val="1"/>
              <c:extLst>
                <c:ext xmlns:c15="http://schemas.microsoft.com/office/drawing/2012/chart" uri="{CE6537A1-D6FC-4f65-9D91-7224C49458BB}"/>
                <c:ext xmlns:c16="http://schemas.microsoft.com/office/drawing/2014/chart" uri="{C3380CC4-5D6E-409C-BE32-E72D297353CC}">
                  <c16:uniqueId val="{00000007-3733-43AC-AC8D-6E00A705A781}"/>
                </c:ext>
              </c:extLst>
            </c:dLbl>
            <c:dLbl>
              <c:idx val="8"/>
              <c:delete val="1"/>
              <c:extLst>
                <c:ext xmlns:c15="http://schemas.microsoft.com/office/drawing/2012/chart" uri="{CE6537A1-D6FC-4f65-9D91-7224C49458BB}"/>
                <c:ext xmlns:c16="http://schemas.microsoft.com/office/drawing/2014/chart" uri="{C3380CC4-5D6E-409C-BE32-E72D297353CC}">
                  <c16:uniqueId val="{00000008-3733-43AC-AC8D-6E00A705A781}"/>
                </c:ext>
              </c:extLst>
            </c:dLbl>
            <c:dLbl>
              <c:idx val="9"/>
              <c:delete val="1"/>
              <c:extLst>
                <c:ext xmlns:c15="http://schemas.microsoft.com/office/drawing/2012/chart" uri="{CE6537A1-D6FC-4f65-9D91-7224C49458BB}"/>
                <c:ext xmlns:c16="http://schemas.microsoft.com/office/drawing/2014/chart" uri="{C3380CC4-5D6E-409C-BE32-E72D297353CC}">
                  <c16:uniqueId val="{00000009-3733-43AC-AC8D-6E00A705A781}"/>
                </c:ext>
              </c:extLst>
            </c:dLbl>
            <c:dLbl>
              <c:idx val="10"/>
              <c:delete val="1"/>
              <c:extLst>
                <c:ext xmlns:c15="http://schemas.microsoft.com/office/drawing/2012/chart" uri="{CE6537A1-D6FC-4f65-9D91-7224C49458BB}"/>
                <c:ext xmlns:c16="http://schemas.microsoft.com/office/drawing/2014/chart" uri="{C3380CC4-5D6E-409C-BE32-E72D297353CC}">
                  <c16:uniqueId val="{0000000A-3733-43AC-AC8D-6E00A705A781}"/>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Eğitimlidirler</c:v>
                </c:pt>
                <c:pt idx="1">
                  <c:v>Güvenilir kişiler</c:v>
                </c:pt>
                <c:pt idx="2">
                  <c:v>Barışseverdirler</c:v>
                </c:pt>
                <c:pt idx="3">
                  <c:v>Farklı cinsel yönelimlere olumlu yaklaşırlar</c:v>
                </c:pt>
                <c:pt idx="4">
                  <c:v>Naziktirler</c:v>
                </c:pt>
                <c:pt idx="5">
                  <c:v>Yardımseverdirler</c:v>
                </c:pt>
                <c:pt idx="6">
                  <c:v>Türkleri dost olarak görür</c:v>
                </c:pt>
                <c:pt idx="7">
                  <c:v>Cana yakın insanlar</c:v>
                </c:pt>
                <c:pt idx="8">
                  <c:v>Misafirperver</c:v>
                </c:pt>
                <c:pt idx="9">
                  <c:v>Farklı etnik kökenlere olumlu yaklaşırlar</c:v>
                </c:pt>
                <c:pt idx="10">
                  <c:v>Türklere saygı duyarlar</c:v>
                </c:pt>
                <c:pt idx="11">
                  <c:v>Kültürel açıdan muhafazakardırlar</c:v>
                </c:pt>
                <c:pt idx="12">
                  <c:v>Dindardırlar</c:v>
                </c:pt>
                <c:pt idx="13">
                  <c:v>Soğuk insanlar</c:v>
                </c:pt>
                <c:pt idx="14">
                  <c:v>Yabancı düşmanıdırlar</c:v>
                </c:pt>
                <c:pt idx="15">
                  <c:v>Irkçıdırlar</c:v>
                </c:pt>
                <c:pt idx="16">
                  <c:v>Türkleri hor görürler</c:v>
                </c:pt>
              </c:strCache>
            </c:strRef>
          </c:cat>
          <c:val>
            <c:numRef>
              <c:f>Sheet1!$E$4:$E$20</c:f>
              <c:numCache>
                <c:formatCode>###0.0</c:formatCode>
                <c:ptCount val="17"/>
                <c:pt idx="0" formatCode="####.0">
                  <c:v>0.3</c:v>
                </c:pt>
                <c:pt idx="1">
                  <c:v>1</c:v>
                </c:pt>
                <c:pt idx="2" formatCode="####.0">
                  <c:v>0.6</c:v>
                </c:pt>
                <c:pt idx="3" formatCode="####.0">
                  <c:v>0.7</c:v>
                </c:pt>
                <c:pt idx="4" formatCode="####.0">
                  <c:v>0.8</c:v>
                </c:pt>
                <c:pt idx="5" formatCode="####.0">
                  <c:v>0.7</c:v>
                </c:pt>
                <c:pt idx="6">
                  <c:v>1.1000000000000001</c:v>
                </c:pt>
                <c:pt idx="7">
                  <c:v>1.1000000000000001</c:v>
                </c:pt>
                <c:pt idx="8">
                  <c:v>1.2</c:v>
                </c:pt>
                <c:pt idx="9">
                  <c:v>1.2</c:v>
                </c:pt>
                <c:pt idx="10">
                  <c:v>1</c:v>
                </c:pt>
                <c:pt idx="11">
                  <c:v>2.4</c:v>
                </c:pt>
                <c:pt idx="12">
                  <c:v>4.4000000000000004</c:v>
                </c:pt>
                <c:pt idx="13">
                  <c:v>3.2</c:v>
                </c:pt>
                <c:pt idx="14">
                  <c:v>5</c:v>
                </c:pt>
                <c:pt idx="15">
                  <c:v>5.3</c:v>
                </c:pt>
                <c:pt idx="16">
                  <c:v>5.3</c:v>
                </c:pt>
              </c:numCache>
            </c:numRef>
          </c:val>
          <c:extLst>
            <c:ext xmlns:c16="http://schemas.microsoft.com/office/drawing/2014/chart" uri="{C3380CC4-5D6E-409C-BE32-E72D297353CC}">
              <c16:uniqueId val="{00000008-357A-4A89-959C-9F2DC4AD9B4C}"/>
            </c:ext>
          </c:extLst>
        </c:ser>
        <c:dLbls>
          <c:dLblPos val="ctr"/>
          <c:showLegendKey val="0"/>
          <c:showVal val="1"/>
          <c:showCatName val="0"/>
          <c:showSerName val="0"/>
          <c:showPercent val="0"/>
          <c:showBubbleSize val="0"/>
        </c:dLbls>
        <c:gapWidth val="50"/>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9942252169402994"/>
          <c:y val="0.93399268011022607"/>
          <c:w val="0.69629901844325848"/>
          <c:h val="6.6007319889773944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464E-4D9A-9701-A767D54F16FA}"/>
              </c:ext>
            </c:extLst>
          </c:dPt>
          <c:dPt>
            <c:idx val="1"/>
            <c:invertIfNegative val="0"/>
            <c:bubble3D val="0"/>
            <c:spPr>
              <a:solidFill>
                <a:srgbClr val="FF6161"/>
              </a:solidFill>
              <a:ln>
                <a:noFill/>
              </a:ln>
              <a:effectLst/>
            </c:spPr>
            <c:extLst>
              <c:ext xmlns:c16="http://schemas.microsoft.com/office/drawing/2014/chart" uri="{C3380CC4-5D6E-409C-BE32-E72D297353CC}">
                <c16:uniqueId val="{00000003-464E-4D9A-9701-A767D54F16FA}"/>
              </c:ext>
            </c:extLst>
          </c:dPt>
          <c:dPt>
            <c:idx val="2"/>
            <c:invertIfNegative val="0"/>
            <c:bubble3D val="0"/>
            <c:spPr>
              <a:solidFill>
                <a:srgbClr val="A6A6A6"/>
              </a:solidFill>
              <a:ln>
                <a:noFill/>
              </a:ln>
              <a:effectLst/>
            </c:spPr>
            <c:extLst>
              <c:ext xmlns:c16="http://schemas.microsoft.com/office/drawing/2014/chart" uri="{C3380CC4-5D6E-409C-BE32-E72D297353CC}">
                <c16:uniqueId val="{00000005-464E-4D9A-9701-A767D54F16FA}"/>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464E-4D9A-9701-A767D54F16FA}"/>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464E-4D9A-9701-A767D54F16FA}"/>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Kesinlikle uygun değil</c:v>
                </c:pt>
                <c:pt idx="1">
                  <c:v> Uygun değil</c:v>
                </c:pt>
                <c:pt idx="2">
                  <c:v> Ne uygun ne uygun değil</c:v>
                </c:pt>
                <c:pt idx="3">
                  <c:v> Uygun</c:v>
                </c:pt>
                <c:pt idx="4">
                  <c:v> Kesinlikle uygun</c:v>
                </c:pt>
              </c:strCache>
            </c:strRef>
          </c:cat>
          <c:val>
            <c:numRef>
              <c:f>Sheet1!$B$2:$B$6</c:f>
              <c:numCache>
                <c:formatCode>0.0</c:formatCode>
                <c:ptCount val="5"/>
                <c:pt idx="0">
                  <c:v>0.6</c:v>
                </c:pt>
                <c:pt idx="1">
                  <c:v>3.4</c:v>
                </c:pt>
                <c:pt idx="2">
                  <c:v>11</c:v>
                </c:pt>
                <c:pt idx="3">
                  <c:v>56</c:v>
                </c:pt>
                <c:pt idx="4">
                  <c:v>25.7</c:v>
                </c:pt>
              </c:numCache>
            </c:numRef>
          </c:val>
          <c:extLst>
            <c:ext xmlns:c16="http://schemas.microsoft.com/office/drawing/2014/chart" uri="{C3380CC4-5D6E-409C-BE32-E72D297353CC}">
              <c16:uniqueId val="{0000000A-464E-4D9A-9701-A767D54F16FA}"/>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8570920428261"/>
          <c:y val="1.0194180059859743E-2"/>
          <c:w val="0.61710070752369905"/>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5C-4F42-A16F-ED824BD3E12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Kültürlerinin uymaması</c:v>
                </c:pt>
                <c:pt idx="1">
                  <c:v> Yaşantısına uymaması</c:v>
                </c:pt>
                <c:pt idx="2">
                  <c:v>Farklı inanç</c:v>
                </c:pt>
                <c:pt idx="3">
                  <c:v>Irkçılık </c:v>
                </c:pt>
                <c:pt idx="4">
                  <c:v>Farklı insan ilişkileri</c:v>
                </c:pt>
                <c:pt idx="5">
                  <c:v>Disiplinli</c:v>
                </c:pt>
                <c:pt idx="6">
                  <c:v>Fazla alkol tüketimi </c:v>
                </c:pt>
              </c:strCache>
            </c:strRef>
          </c:cat>
          <c:val>
            <c:numRef>
              <c:f>Sheet1!$B$2:$B$8</c:f>
              <c:numCache>
                <c:formatCode>###0.0</c:formatCode>
                <c:ptCount val="7"/>
                <c:pt idx="0">
                  <c:v>1.1000000000000001</c:v>
                </c:pt>
                <c:pt idx="1">
                  <c:v>0.6</c:v>
                </c:pt>
                <c:pt idx="2">
                  <c:v>0.3</c:v>
                </c:pt>
                <c:pt idx="3">
                  <c:v>0.3</c:v>
                </c:pt>
                <c:pt idx="4">
                  <c:v>0.2</c:v>
                </c:pt>
                <c:pt idx="5">
                  <c:v>0.2</c:v>
                </c:pt>
                <c:pt idx="6" formatCode="0.0">
                  <c:v>0.1</c:v>
                </c:pt>
              </c:numCache>
            </c:numRef>
          </c:val>
          <c:extLst>
            <c:ext xmlns:c16="http://schemas.microsoft.com/office/drawing/2014/chart" uri="{C3380CC4-5D6E-409C-BE32-E72D297353CC}">
              <c16:uniqueId val="{00000001-7A5C-4F42-A16F-ED824BD3E127}"/>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991971090845995"/>
          <c:y val="1.8281827160952533E-2"/>
          <c:w val="0.53950288515597222"/>
          <c:h val="0.9230614247984229"/>
        </c:manualLayout>
      </c:layout>
      <c:barChart>
        <c:barDir val="bar"/>
        <c:grouping val="stacked"/>
        <c:varyColors val="0"/>
        <c:ser>
          <c:idx val="0"/>
          <c:order val="0"/>
          <c:tx>
            <c:strRef>
              <c:f>Sheet1!$B$1</c:f>
              <c:strCache>
                <c:ptCount val="1"/>
                <c:pt idx="0">
                  <c:v>1. Önemli</c:v>
                </c:pt>
              </c:strCache>
            </c:strRef>
          </c:tx>
          <c:spPr>
            <a:solidFill>
              <a:schemeClr val="accent1">
                <a:lumMod val="50000"/>
                <a:alpha val="80000"/>
              </a:schemeClr>
            </a:solidFill>
            <a:ln>
              <a:noFill/>
            </a:ln>
            <a:effectLst/>
          </c:spPr>
          <c:invertIfNegative val="0"/>
          <c:dPt>
            <c:idx val="0"/>
            <c:invertIfNegative val="0"/>
            <c:bubble3D val="0"/>
            <c:extLst>
              <c:ext xmlns:c16="http://schemas.microsoft.com/office/drawing/2014/chart" uri="{C3380CC4-5D6E-409C-BE32-E72D297353CC}">
                <c16:uniqueId val="{00000000-2C8F-4EBD-8513-7FB0C0A2AC4F}"/>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8F-4EBD-8513-7FB0C0A2AC4F}"/>
                </c:ext>
              </c:extLst>
            </c:dLbl>
            <c:dLbl>
              <c:idx val="3"/>
              <c:delete val="1"/>
              <c:extLst>
                <c:ext xmlns:c15="http://schemas.microsoft.com/office/drawing/2012/chart" uri="{CE6537A1-D6FC-4f65-9D91-7224C49458BB}"/>
                <c:ext xmlns:c16="http://schemas.microsoft.com/office/drawing/2014/chart" uri="{C3380CC4-5D6E-409C-BE32-E72D297353CC}">
                  <c16:uniqueId val="{00000002-2C8F-4EBD-8513-7FB0C0A2AC4F}"/>
                </c:ext>
              </c:extLst>
            </c:dLbl>
            <c:dLbl>
              <c:idx val="4"/>
              <c:delete val="1"/>
              <c:extLst>
                <c:ext xmlns:c15="http://schemas.microsoft.com/office/drawing/2012/chart" uri="{CE6537A1-D6FC-4f65-9D91-7224C49458BB}"/>
                <c:ext xmlns:c16="http://schemas.microsoft.com/office/drawing/2014/chart" uri="{C3380CC4-5D6E-409C-BE32-E72D297353CC}">
                  <c16:uniqueId val="{00000003-2C8F-4EBD-8513-7FB0C0A2AC4F}"/>
                </c:ext>
              </c:extLst>
            </c:dLbl>
            <c:dLbl>
              <c:idx val="5"/>
              <c:delete val="1"/>
              <c:extLst>
                <c:ext xmlns:c15="http://schemas.microsoft.com/office/drawing/2012/chart" uri="{CE6537A1-D6FC-4f65-9D91-7224C49458BB}"/>
                <c:ext xmlns:c16="http://schemas.microsoft.com/office/drawing/2014/chart" uri="{C3380CC4-5D6E-409C-BE32-E72D297353CC}">
                  <c16:uniqueId val="{00000004-2C8F-4EBD-8513-7FB0C0A2AC4F}"/>
                </c:ext>
              </c:extLst>
            </c:dLbl>
            <c:dLbl>
              <c:idx val="6"/>
              <c:delete val="1"/>
              <c:extLst>
                <c:ext xmlns:c15="http://schemas.microsoft.com/office/drawing/2012/chart" uri="{CE6537A1-D6FC-4f65-9D91-7224C49458BB}"/>
                <c:ext xmlns:c16="http://schemas.microsoft.com/office/drawing/2014/chart" uri="{C3380CC4-5D6E-409C-BE32-E72D297353CC}">
                  <c16:uniqueId val="{00000005-2C8F-4EBD-8513-7FB0C0A2AC4F}"/>
                </c:ext>
              </c:extLst>
            </c:dLbl>
            <c:dLbl>
              <c:idx val="7"/>
              <c:delete val="1"/>
              <c:extLst>
                <c:ext xmlns:c15="http://schemas.microsoft.com/office/drawing/2012/chart" uri="{CE6537A1-D6FC-4f65-9D91-7224C49458BB}"/>
                <c:ext xmlns:c16="http://schemas.microsoft.com/office/drawing/2014/chart" uri="{C3380CC4-5D6E-409C-BE32-E72D297353CC}">
                  <c16:uniqueId val="{00000006-2C8F-4EBD-8513-7FB0C0A2AC4F}"/>
                </c:ext>
              </c:extLst>
            </c:dLbl>
            <c:dLbl>
              <c:idx val="8"/>
              <c:delete val="1"/>
              <c:extLst>
                <c:ext xmlns:c15="http://schemas.microsoft.com/office/drawing/2012/chart" uri="{CE6537A1-D6FC-4f65-9D91-7224C49458BB}"/>
                <c:ext xmlns:c16="http://schemas.microsoft.com/office/drawing/2014/chart" uri="{C3380CC4-5D6E-409C-BE32-E72D297353CC}">
                  <c16:uniqueId val="{00000007-2C8F-4EBD-8513-7FB0C0A2AC4F}"/>
                </c:ext>
              </c:extLst>
            </c:dLbl>
            <c:dLbl>
              <c:idx val="9"/>
              <c:delete val="1"/>
              <c:extLst>
                <c:ext xmlns:c15="http://schemas.microsoft.com/office/drawing/2012/chart" uri="{CE6537A1-D6FC-4f65-9D91-7224C49458BB}"/>
                <c:ext xmlns:c16="http://schemas.microsoft.com/office/drawing/2014/chart" uri="{C3380CC4-5D6E-409C-BE32-E72D297353CC}">
                  <c16:uniqueId val="{00000008-2C8F-4EBD-8513-7FB0C0A2AC4F}"/>
                </c:ext>
              </c:extLst>
            </c:dLbl>
            <c:dLbl>
              <c:idx val="10"/>
              <c:delete val="1"/>
              <c:extLst>
                <c:ext xmlns:c15="http://schemas.microsoft.com/office/drawing/2012/chart" uri="{CE6537A1-D6FC-4f65-9D91-7224C49458BB}"/>
                <c:ext xmlns:c16="http://schemas.microsoft.com/office/drawing/2014/chart" uri="{C3380CC4-5D6E-409C-BE32-E72D297353CC}">
                  <c16:uniqueId val="{00000009-2C8F-4EBD-8513-7FB0C0A2AC4F}"/>
                </c:ext>
              </c:extLst>
            </c:dLbl>
            <c:dLbl>
              <c:idx val="11"/>
              <c:delete val="1"/>
              <c:extLst>
                <c:ext xmlns:c15="http://schemas.microsoft.com/office/drawing/2012/chart" uri="{CE6537A1-D6FC-4f65-9D91-7224C49458BB}"/>
                <c:ext xmlns:c16="http://schemas.microsoft.com/office/drawing/2014/chart" uri="{C3380CC4-5D6E-409C-BE32-E72D297353CC}">
                  <c16:uniqueId val="{0000002E-2C8F-4EBD-8513-7FB0C0A2AC4F}"/>
                </c:ext>
              </c:extLst>
            </c:dLbl>
            <c:spPr>
              <a:noFill/>
              <a:ln>
                <a:noFill/>
              </a:ln>
              <a:effectLst/>
            </c:spPr>
            <c:txPr>
              <a:bodyPr rot="0" vert="horz"/>
              <a:lstStyle/>
              <a:p>
                <a:pPr>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Azerbaycan</c:v>
                </c:pt>
                <c:pt idx="1">
                  <c:v>Amerika Birleşik Devletleri (ABD)</c:v>
                </c:pt>
                <c:pt idx="2">
                  <c:v>Almanya</c:v>
                </c:pt>
                <c:pt idx="3">
                  <c:v>Çin</c:v>
                </c:pt>
                <c:pt idx="4">
                  <c:v>KKTC</c:v>
                </c:pt>
                <c:pt idx="5">
                  <c:v>Rusya</c:v>
                </c:pt>
                <c:pt idx="6">
                  <c:v>Fransa</c:v>
                </c:pt>
                <c:pt idx="7">
                  <c:v>İngiltere</c:v>
                </c:pt>
                <c:pt idx="8">
                  <c:v>Katar</c:v>
                </c:pt>
                <c:pt idx="9">
                  <c:v>İtalya</c:v>
                </c:pt>
                <c:pt idx="10">
                  <c:v>İran</c:v>
                </c:pt>
                <c:pt idx="11">
                  <c:v>İspanya</c:v>
                </c:pt>
              </c:strCache>
            </c:strRef>
          </c:cat>
          <c:val>
            <c:numRef>
              <c:f>Sheet1!$B$2:$B$13</c:f>
              <c:numCache>
                <c:formatCode>###0.0</c:formatCode>
                <c:ptCount val="12"/>
                <c:pt idx="0">
                  <c:v>27.9</c:v>
                </c:pt>
                <c:pt idx="1">
                  <c:v>23</c:v>
                </c:pt>
                <c:pt idx="2">
                  <c:v>26.6</c:v>
                </c:pt>
                <c:pt idx="3">
                  <c:v>2.7</c:v>
                </c:pt>
                <c:pt idx="4">
                  <c:v>4.3</c:v>
                </c:pt>
                <c:pt idx="5">
                  <c:v>3.6</c:v>
                </c:pt>
                <c:pt idx="6">
                  <c:v>1.4</c:v>
                </c:pt>
                <c:pt idx="7">
                  <c:v>2.7</c:v>
                </c:pt>
                <c:pt idx="8">
                  <c:v>3.3</c:v>
                </c:pt>
                <c:pt idx="9">
                  <c:v>1.4</c:v>
                </c:pt>
                <c:pt idx="10">
                  <c:v>0.2</c:v>
                </c:pt>
                <c:pt idx="11">
                  <c:v>0.8</c:v>
                </c:pt>
              </c:numCache>
            </c:numRef>
          </c:val>
          <c:extLst>
            <c:ext xmlns:c16="http://schemas.microsoft.com/office/drawing/2014/chart" uri="{C3380CC4-5D6E-409C-BE32-E72D297353CC}">
              <c16:uniqueId val="{0000000A-2C8F-4EBD-8513-7FB0C0A2AC4F}"/>
            </c:ext>
          </c:extLst>
        </c:ser>
        <c:ser>
          <c:idx val="1"/>
          <c:order val="1"/>
          <c:tx>
            <c:strRef>
              <c:f>Sheet1!$C$1</c:f>
              <c:strCache>
                <c:ptCount val="1"/>
                <c:pt idx="0">
                  <c:v>2. Önemli</c:v>
                </c:pt>
              </c:strCache>
            </c:strRef>
          </c:tx>
          <c:spPr>
            <a:solidFill>
              <a:srgbClr val="72ACB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C8F-4EBD-8513-7FB0C0A2AC4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35-409F-B31B-ABCB0B8E75C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8F-4EBD-8513-7FB0C0A2AC4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Azerbaycan</c:v>
                </c:pt>
                <c:pt idx="1">
                  <c:v>Amerika Birleşik Devletleri (ABD)</c:v>
                </c:pt>
                <c:pt idx="2">
                  <c:v>Almanya</c:v>
                </c:pt>
                <c:pt idx="3">
                  <c:v>Çin</c:v>
                </c:pt>
                <c:pt idx="4">
                  <c:v>KKTC</c:v>
                </c:pt>
                <c:pt idx="5">
                  <c:v>Rusya</c:v>
                </c:pt>
                <c:pt idx="6">
                  <c:v>Fransa</c:v>
                </c:pt>
                <c:pt idx="7">
                  <c:v>İngiltere</c:v>
                </c:pt>
                <c:pt idx="8">
                  <c:v>Katar</c:v>
                </c:pt>
                <c:pt idx="9">
                  <c:v>İtalya</c:v>
                </c:pt>
                <c:pt idx="10">
                  <c:v>İran</c:v>
                </c:pt>
                <c:pt idx="11">
                  <c:v>İspanya</c:v>
                </c:pt>
              </c:strCache>
            </c:strRef>
          </c:cat>
          <c:val>
            <c:numRef>
              <c:f>Sheet1!$C$2:$C$13</c:f>
              <c:numCache>
                <c:formatCode>###0.0</c:formatCode>
                <c:ptCount val="12"/>
                <c:pt idx="1">
                  <c:v>27.5</c:v>
                </c:pt>
                <c:pt idx="2">
                  <c:v>23.6</c:v>
                </c:pt>
                <c:pt idx="3">
                  <c:v>11.4</c:v>
                </c:pt>
                <c:pt idx="4">
                  <c:v>10.199999999999999</c:v>
                </c:pt>
                <c:pt idx="5">
                  <c:v>3.8</c:v>
                </c:pt>
                <c:pt idx="6">
                  <c:v>4.5999999999999996</c:v>
                </c:pt>
                <c:pt idx="7">
                  <c:v>5.7</c:v>
                </c:pt>
                <c:pt idx="8">
                  <c:v>4.5999999999999996</c:v>
                </c:pt>
                <c:pt idx="9">
                  <c:v>1</c:v>
                </c:pt>
                <c:pt idx="10">
                  <c:v>1.7</c:v>
                </c:pt>
                <c:pt idx="11">
                  <c:v>1.4</c:v>
                </c:pt>
              </c:numCache>
            </c:numRef>
          </c:val>
          <c:extLst>
            <c:ext xmlns:c16="http://schemas.microsoft.com/office/drawing/2014/chart" uri="{C3380CC4-5D6E-409C-BE32-E72D297353CC}">
              <c16:uniqueId val="{00000014-2C8F-4EBD-8513-7FB0C0A2AC4F}"/>
            </c:ext>
          </c:extLst>
        </c:ser>
        <c:ser>
          <c:idx val="2"/>
          <c:order val="2"/>
          <c:tx>
            <c:strRef>
              <c:f>Sheet1!$D$1</c:f>
              <c:strCache>
                <c:ptCount val="1"/>
                <c:pt idx="0">
                  <c:v>3. Önemli</c:v>
                </c:pt>
              </c:strCache>
            </c:strRef>
          </c:tx>
          <c:spPr>
            <a:solidFill>
              <a:schemeClr val="accent1">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C8F-4EBD-8513-7FB0C0A2AC4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C8F-4EBD-8513-7FB0C0A2AC4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C8F-4EBD-8513-7FB0C0A2AC4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C8F-4EBD-8513-7FB0C0A2AC4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C8F-4EBD-8513-7FB0C0A2AC4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Sheet1!$A$2:$A$13</c:f>
              <c:strCache>
                <c:ptCount val="12"/>
                <c:pt idx="0">
                  <c:v>Azerbaycan</c:v>
                </c:pt>
                <c:pt idx="1">
                  <c:v>Amerika Birleşik Devletleri (ABD)</c:v>
                </c:pt>
                <c:pt idx="2">
                  <c:v>Almanya</c:v>
                </c:pt>
                <c:pt idx="3">
                  <c:v>Çin</c:v>
                </c:pt>
                <c:pt idx="4">
                  <c:v>KKTC</c:v>
                </c:pt>
                <c:pt idx="5">
                  <c:v>Rusya</c:v>
                </c:pt>
                <c:pt idx="6">
                  <c:v>Fransa</c:v>
                </c:pt>
                <c:pt idx="7">
                  <c:v>İngiltere</c:v>
                </c:pt>
                <c:pt idx="8">
                  <c:v>Katar</c:v>
                </c:pt>
                <c:pt idx="9">
                  <c:v>İtalya</c:v>
                </c:pt>
                <c:pt idx="10">
                  <c:v>İran</c:v>
                </c:pt>
                <c:pt idx="11">
                  <c:v>İspanya</c:v>
                </c:pt>
              </c:strCache>
            </c:strRef>
          </c:cat>
          <c:val>
            <c:numRef>
              <c:f>Sheet1!$D$2:$D$13</c:f>
              <c:numCache>
                <c:formatCode>###0.0</c:formatCode>
                <c:ptCount val="12"/>
                <c:pt idx="0">
                  <c:v>28.1</c:v>
                </c:pt>
                <c:pt idx="1">
                  <c:v>7.6</c:v>
                </c:pt>
                <c:pt idx="2">
                  <c:v>7.5</c:v>
                </c:pt>
                <c:pt idx="3">
                  <c:v>12.2</c:v>
                </c:pt>
                <c:pt idx="4">
                  <c:v>8</c:v>
                </c:pt>
                <c:pt idx="5">
                  <c:v>5.9</c:v>
                </c:pt>
                <c:pt idx="6">
                  <c:v>8.1</c:v>
                </c:pt>
                <c:pt idx="7">
                  <c:v>6.1</c:v>
                </c:pt>
                <c:pt idx="8">
                  <c:v>5.0999999999999996</c:v>
                </c:pt>
                <c:pt idx="9">
                  <c:v>2.2999999999999998</c:v>
                </c:pt>
                <c:pt idx="10">
                  <c:v>3.2</c:v>
                </c:pt>
                <c:pt idx="11">
                  <c:v>1.6</c:v>
                </c:pt>
              </c:numCache>
            </c:numRef>
          </c:val>
          <c:extLst>
            <c:ext xmlns:c16="http://schemas.microsoft.com/office/drawing/2014/chart" uri="{C3380CC4-5D6E-409C-BE32-E72D297353CC}">
              <c16:uniqueId val="{00000015-2C8F-4EBD-8513-7FB0C0A2AC4F}"/>
            </c:ext>
          </c:extLst>
        </c:ser>
        <c:ser>
          <c:idx val="3"/>
          <c:order val="3"/>
          <c:tx>
            <c:strRef>
              <c:f>Sheet1!$E$1</c:f>
              <c:strCache>
                <c:ptCount val="1"/>
                <c:pt idx="0">
                  <c:v>4. Önemli</c:v>
                </c:pt>
              </c:strCache>
            </c:strRef>
          </c:tx>
          <c:spPr>
            <a:solidFill>
              <a:schemeClr val="accent1">
                <a:lumMod val="9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5-409F-B31B-ABCB0B8E75C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C8F-4EBD-8513-7FB0C0A2AC4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C8F-4EBD-8513-7FB0C0A2AC4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C8F-4EBD-8513-7FB0C0A2AC4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C8F-4EBD-8513-7FB0C0A2AC4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Sheet1!$A$2:$A$13</c:f>
              <c:strCache>
                <c:ptCount val="12"/>
                <c:pt idx="0">
                  <c:v>Azerbaycan</c:v>
                </c:pt>
                <c:pt idx="1">
                  <c:v>Amerika Birleşik Devletleri (ABD)</c:v>
                </c:pt>
                <c:pt idx="2">
                  <c:v>Almanya</c:v>
                </c:pt>
                <c:pt idx="3">
                  <c:v>Çin</c:v>
                </c:pt>
                <c:pt idx="4">
                  <c:v>KKTC</c:v>
                </c:pt>
                <c:pt idx="5">
                  <c:v>Rusya</c:v>
                </c:pt>
                <c:pt idx="6">
                  <c:v>Fransa</c:v>
                </c:pt>
                <c:pt idx="7">
                  <c:v>İngiltere</c:v>
                </c:pt>
                <c:pt idx="8">
                  <c:v>Katar</c:v>
                </c:pt>
                <c:pt idx="9">
                  <c:v>İtalya</c:v>
                </c:pt>
                <c:pt idx="10">
                  <c:v>İran</c:v>
                </c:pt>
                <c:pt idx="11">
                  <c:v>İspanya</c:v>
                </c:pt>
              </c:strCache>
            </c:strRef>
          </c:cat>
          <c:val>
            <c:numRef>
              <c:f>Sheet1!$E$2:$E$13</c:f>
              <c:numCache>
                <c:formatCode>###0.0</c:formatCode>
                <c:ptCount val="12"/>
                <c:pt idx="0">
                  <c:v>11.4</c:v>
                </c:pt>
                <c:pt idx="1">
                  <c:v>5.3</c:v>
                </c:pt>
                <c:pt idx="2">
                  <c:v>4.7</c:v>
                </c:pt>
                <c:pt idx="3">
                  <c:v>13</c:v>
                </c:pt>
                <c:pt idx="4">
                  <c:v>10.1</c:v>
                </c:pt>
                <c:pt idx="5">
                  <c:v>11.7</c:v>
                </c:pt>
                <c:pt idx="6">
                  <c:v>8.4</c:v>
                </c:pt>
                <c:pt idx="7">
                  <c:v>7.9</c:v>
                </c:pt>
                <c:pt idx="8">
                  <c:v>6</c:v>
                </c:pt>
                <c:pt idx="9">
                  <c:v>5</c:v>
                </c:pt>
                <c:pt idx="10">
                  <c:v>2.8</c:v>
                </c:pt>
                <c:pt idx="11">
                  <c:v>3</c:v>
                </c:pt>
              </c:numCache>
            </c:numRef>
          </c:val>
          <c:extLst>
            <c:ext xmlns:c16="http://schemas.microsoft.com/office/drawing/2014/chart" uri="{C3380CC4-5D6E-409C-BE32-E72D297353CC}">
              <c16:uniqueId val="{00000016-2C8F-4EBD-8513-7FB0C0A2AC4F}"/>
            </c:ext>
          </c:extLst>
        </c:ser>
        <c:ser>
          <c:idx val="4"/>
          <c:order val="4"/>
          <c:tx>
            <c:strRef>
              <c:f>Sheet1!$F$1</c:f>
              <c:strCache>
                <c:ptCount val="1"/>
                <c:pt idx="0">
                  <c:v>5. Önemli</c:v>
                </c:pt>
              </c:strCache>
            </c:strRef>
          </c:tx>
          <c:spPr>
            <a:solidFill>
              <a:srgbClr val="A9D7DB">
                <a:alpha val="89804"/>
              </a:srgbClr>
            </a:solidFill>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C8F-4EBD-8513-7FB0C0A2AC4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C8F-4EBD-8513-7FB0C0A2AC4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Sheet1!$A$2:$A$13</c:f>
              <c:strCache>
                <c:ptCount val="12"/>
                <c:pt idx="0">
                  <c:v>Azerbaycan</c:v>
                </c:pt>
                <c:pt idx="1">
                  <c:v>Amerika Birleşik Devletleri (ABD)</c:v>
                </c:pt>
                <c:pt idx="2">
                  <c:v>Almanya</c:v>
                </c:pt>
                <c:pt idx="3">
                  <c:v>Çin</c:v>
                </c:pt>
                <c:pt idx="4">
                  <c:v>KKTC</c:v>
                </c:pt>
                <c:pt idx="5">
                  <c:v>Rusya</c:v>
                </c:pt>
                <c:pt idx="6">
                  <c:v>Fransa</c:v>
                </c:pt>
                <c:pt idx="7">
                  <c:v>İngiltere</c:v>
                </c:pt>
                <c:pt idx="8">
                  <c:v>Katar</c:v>
                </c:pt>
                <c:pt idx="9">
                  <c:v>İtalya</c:v>
                </c:pt>
                <c:pt idx="10">
                  <c:v>İran</c:v>
                </c:pt>
                <c:pt idx="11">
                  <c:v>İspanya</c:v>
                </c:pt>
              </c:strCache>
            </c:strRef>
          </c:cat>
          <c:val>
            <c:numRef>
              <c:f>Sheet1!$F$2:$F$13</c:f>
              <c:numCache>
                <c:formatCode>###0.0</c:formatCode>
                <c:ptCount val="12"/>
                <c:pt idx="0">
                  <c:v>6.2</c:v>
                </c:pt>
                <c:pt idx="1">
                  <c:v>5.8</c:v>
                </c:pt>
                <c:pt idx="2">
                  <c:v>3.2</c:v>
                </c:pt>
                <c:pt idx="3">
                  <c:v>6</c:v>
                </c:pt>
                <c:pt idx="4">
                  <c:v>10</c:v>
                </c:pt>
                <c:pt idx="5">
                  <c:v>15.1</c:v>
                </c:pt>
                <c:pt idx="6">
                  <c:v>10.8</c:v>
                </c:pt>
                <c:pt idx="7">
                  <c:v>9.3000000000000007</c:v>
                </c:pt>
                <c:pt idx="8">
                  <c:v>6</c:v>
                </c:pt>
                <c:pt idx="9">
                  <c:v>5.9</c:v>
                </c:pt>
                <c:pt idx="10">
                  <c:v>2.4</c:v>
                </c:pt>
                <c:pt idx="11">
                  <c:v>2.7</c:v>
                </c:pt>
              </c:numCache>
            </c:numRef>
          </c:val>
          <c:extLst>
            <c:ext xmlns:c16="http://schemas.microsoft.com/office/drawing/2014/chart" uri="{C3380CC4-5D6E-409C-BE32-E72D297353CC}">
              <c16:uniqueId val="{00000017-2C8F-4EBD-8513-7FB0C0A2AC4F}"/>
            </c:ext>
          </c:extLst>
        </c:ser>
        <c:dLbls>
          <c:showLegendKey val="0"/>
          <c:showVal val="0"/>
          <c:showCatName val="0"/>
          <c:showSerName val="0"/>
          <c:showPercent val="0"/>
          <c:showBubbleSize val="0"/>
        </c:dLbls>
        <c:gapWidth val="75"/>
        <c:overlap val="100"/>
        <c:axId val="-917936192"/>
        <c:axId val="-917943264"/>
      </c:barChart>
      <c:catAx>
        <c:axId val="-91793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en-TR"/>
          </a:p>
        </c:txPr>
        <c:crossAx val="-917943264"/>
        <c:crosses val="autoZero"/>
        <c:auto val="1"/>
        <c:lblAlgn val="ctr"/>
        <c:lblOffset val="100"/>
        <c:noMultiLvlLbl val="0"/>
      </c:catAx>
      <c:valAx>
        <c:axId val="-917943264"/>
        <c:scaling>
          <c:orientation val="minMax"/>
          <c:max val="100"/>
          <c:min val="0"/>
        </c:scaling>
        <c:delete val="1"/>
        <c:axPos val="t"/>
        <c:numFmt formatCode="###0.0" sourceLinked="1"/>
        <c:majorTickMark val="out"/>
        <c:minorTickMark val="none"/>
        <c:tickLblPos val="nextTo"/>
        <c:crossAx val="-917936192"/>
        <c:crosses val="autoZero"/>
        <c:crossBetween val="between"/>
      </c:valAx>
      <c:spPr>
        <a:noFill/>
        <a:ln>
          <a:noFill/>
        </a:ln>
        <a:effectLst/>
      </c:spPr>
    </c:plotArea>
    <c:legend>
      <c:legendPos val="b"/>
      <c:layout>
        <c:manualLayout>
          <c:xMode val="edge"/>
          <c:yMode val="edge"/>
          <c:x val="0.11979427158799306"/>
          <c:y val="0.94225023299305533"/>
          <c:w val="0.84931106861469685"/>
          <c:h val="5.0788595330484479E-2"/>
        </c:manualLayout>
      </c:layout>
      <c:overlay val="0"/>
      <c:spPr>
        <a:noFill/>
        <a:ln>
          <a:noFill/>
        </a:ln>
        <a:effectLst/>
      </c:spPr>
      <c:txPr>
        <a:bodyPr rot="0" vert="horz"/>
        <a:lstStyle/>
        <a:p>
          <a:pPr>
            <a:defRPr/>
          </a:pPr>
          <a:endParaRPr lang="en-TR"/>
        </a:p>
      </c:txPr>
    </c:legend>
    <c:plotVisOnly val="1"/>
    <c:dispBlanksAs val="gap"/>
    <c:showDLblsOverMax val="0"/>
  </c:chart>
  <c:spPr>
    <a:noFill/>
    <a:ln>
      <a:noFill/>
    </a:ln>
    <a:effectLst/>
  </c:spPr>
  <c:txPr>
    <a:bodyPr/>
    <a:lstStyle/>
    <a:p>
      <a:pPr>
        <a:defRPr baseline="0">
          <a:solidFill>
            <a:schemeClr val="tx1"/>
          </a:solidFill>
        </a:defRPr>
      </a:pPr>
      <a:endParaRPr lang="en-TR"/>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8681-428A-8331-83B2EACADB85}"/>
              </c:ext>
            </c:extLst>
          </c:dPt>
          <c:dPt>
            <c:idx val="1"/>
            <c:invertIfNegative val="0"/>
            <c:bubble3D val="0"/>
            <c:spPr>
              <a:solidFill>
                <a:srgbClr val="FF6161"/>
              </a:solidFill>
              <a:ln>
                <a:noFill/>
              </a:ln>
              <a:effectLst/>
            </c:spPr>
            <c:extLst>
              <c:ext xmlns:c16="http://schemas.microsoft.com/office/drawing/2014/chart" uri="{C3380CC4-5D6E-409C-BE32-E72D297353CC}">
                <c16:uniqueId val="{00000003-8681-428A-8331-83B2EACADB85}"/>
              </c:ext>
            </c:extLst>
          </c:dPt>
          <c:dPt>
            <c:idx val="2"/>
            <c:invertIfNegative val="0"/>
            <c:bubble3D val="0"/>
            <c:spPr>
              <a:solidFill>
                <a:srgbClr val="A6A6A6"/>
              </a:solidFill>
              <a:ln>
                <a:noFill/>
              </a:ln>
              <a:effectLst/>
            </c:spPr>
            <c:extLst>
              <c:ext xmlns:c16="http://schemas.microsoft.com/office/drawing/2014/chart" uri="{C3380CC4-5D6E-409C-BE32-E72D297353CC}">
                <c16:uniqueId val="{00000005-8681-428A-8331-83B2EACADB8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681-428A-8331-83B2EACADB8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681-428A-8331-83B2EACADB8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Hiç çekici değil</c:v>
                </c:pt>
                <c:pt idx="1">
                  <c:v>Çekici değil</c:v>
                </c:pt>
                <c:pt idx="2">
                  <c:v>Ne çekici ne değil</c:v>
                </c:pt>
                <c:pt idx="3">
                  <c:v>Çekici</c:v>
                </c:pt>
                <c:pt idx="4">
                  <c:v>Çok çekici</c:v>
                </c:pt>
              </c:strCache>
            </c:strRef>
          </c:cat>
          <c:val>
            <c:numRef>
              <c:f>Sheet1!$B$2:$B$6</c:f>
              <c:numCache>
                <c:formatCode>0.0</c:formatCode>
                <c:ptCount val="5"/>
                <c:pt idx="0">
                  <c:v>0.9</c:v>
                </c:pt>
                <c:pt idx="1">
                  <c:v>3.8</c:v>
                </c:pt>
                <c:pt idx="2">
                  <c:v>12.5</c:v>
                </c:pt>
                <c:pt idx="3">
                  <c:v>51.2</c:v>
                </c:pt>
                <c:pt idx="4">
                  <c:v>28.1</c:v>
                </c:pt>
              </c:numCache>
            </c:numRef>
          </c:val>
          <c:extLst>
            <c:ext xmlns:c16="http://schemas.microsoft.com/office/drawing/2014/chart" uri="{C3380CC4-5D6E-409C-BE32-E72D297353CC}">
              <c16:uniqueId val="{0000000A-8681-428A-8331-83B2EACADB85}"/>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64ED-42AE-BA3E-E645D4C87C74}"/>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64ED-42AE-BA3E-E645D4C87C74}"/>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64ED-42AE-BA3E-E645D4C87C74}"/>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64ED-42AE-BA3E-E645D4C87C74}"/>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64ED-42AE-BA3E-E645D4C87C74}"/>
              </c:ext>
            </c:extLst>
          </c:dPt>
          <c:dLbls>
            <c:dLbl>
              <c:idx val="0"/>
              <c:layout>
                <c:manualLayout>
                  <c:x val="-9.3282561508231734E-3"/>
                  <c:y val="0.24288658355276596"/>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3"/>
                      <c:h val="0.18605552495767294"/>
                    </c:manualLayout>
                  </c15:layout>
                </c:ext>
                <c:ext xmlns:c16="http://schemas.microsoft.com/office/drawing/2014/chart" uri="{C3380CC4-5D6E-409C-BE32-E72D297353CC}">
                  <c16:uniqueId val="{00000001-64ED-42AE-BA3E-E645D4C87C74}"/>
                </c:ext>
              </c:extLst>
            </c:dLbl>
            <c:dLbl>
              <c:idx val="1"/>
              <c:layout>
                <c:manualLayout>
                  <c:x val="9.6362759621191563E-2"/>
                  <c:y val="-5.8341441033150074E-2"/>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25295106969902031"/>
                    </c:manualLayout>
                  </c15:layout>
                </c:ext>
                <c:ext xmlns:c16="http://schemas.microsoft.com/office/drawing/2014/chart" uri="{C3380CC4-5D6E-409C-BE32-E72D297353CC}">
                  <c16:uniqueId val="{00000003-64ED-42AE-BA3E-E645D4C87C74}"/>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64ED-42AE-BA3E-E645D4C87C74}"/>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64ED-42AE-BA3E-E645D4C87C74}"/>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64ED-42AE-BA3E-E645D4C87C7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Evet</c:v>
                </c:pt>
                <c:pt idx="1">
                  <c:v>Hayır</c:v>
                </c:pt>
              </c:strCache>
            </c:strRef>
          </c:cat>
          <c:val>
            <c:numRef>
              <c:f>Sheet1!$B$2:$B$6</c:f>
              <c:numCache>
                <c:formatCode>###0.0</c:formatCode>
                <c:ptCount val="5"/>
                <c:pt idx="0">
                  <c:v>85.5</c:v>
                </c:pt>
                <c:pt idx="1">
                  <c:v>14.5</c:v>
                </c:pt>
              </c:numCache>
            </c:numRef>
          </c:val>
          <c:extLst>
            <c:ext xmlns:c16="http://schemas.microsoft.com/office/drawing/2014/chart" uri="{C3380CC4-5D6E-409C-BE32-E72D297353CC}">
              <c16:uniqueId val="{0000000A-64ED-42AE-BA3E-E645D4C87C74}"/>
            </c:ext>
          </c:extLst>
        </c:ser>
        <c:dLbls>
          <c:showLegendKey val="0"/>
          <c:showVal val="0"/>
          <c:showCatName val="0"/>
          <c:showSerName val="0"/>
          <c:showPercent val="0"/>
          <c:showBubbleSize val="0"/>
          <c:showLeaderLines val="0"/>
        </c:dLbls>
        <c:firstSliceAng val="11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1F-436F-96F8-6E2F5FE01F25}"/>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Çalışma şartlarının ağır olması </c:v>
                </c:pt>
                <c:pt idx="1">
                  <c:v>Yetersiz iş imkanı </c:v>
                </c:pt>
                <c:pt idx="2">
                  <c:v>Yüksek üçret</c:v>
                </c:pt>
                <c:pt idx="3">
                  <c:v> Geri göndermeleri</c:v>
                </c:pt>
                <c:pt idx="4">
                  <c:v> Göç politakasının yanlış yönlendirilmesi</c:v>
                </c:pt>
                <c:pt idx="5">
                  <c:v>Irkçılık </c:v>
                </c:pt>
              </c:strCache>
            </c:strRef>
          </c:cat>
          <c:val>
            <c:numRef>
              <c:f>Sheet1!$B$2:$B$7</c:f>
              <c:numCache>
                <c:formatCode>###0.0</c:formatCode>
                <c:ptCount val="6"/>
                <c:pt idx="0">
                  <c:v>0.9</c:v>
                </c:pt>
                <c:pt idx="1">
                  <c:v>0.9</c:v>
                </c:pt>
                <c:pt idx="2">
                  <c:v>0.3</c:v>
                </c:pt>
                <c:pt idx="3">
                  <c:v>0.3</c:v>
                </c:pt>
                <c:pt idx="4">
                  <c:v>0.2</c:v>
                </c:pt>
                <c:pt idx="5">
                  <c:v>0.2</c:v>
                </c:pt>
              </c:numCache>
            </c:numRef>
          </c:val>
          <c:extLst>
            <c:ext xmlns:c16="http://schemas.microsoft.com/office/drawing/2014/chart" uri="{C3380CC4-5D6E-409C-BE32-E72D297353CC}">
              <c16:uniqueId val="{00000001-221F-436F-96F8-6E2F5FE01F25}"/>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37333174650094"/>
          <c:y val="3.2515002727768687E-2"/>
          <c:w val="0.44262666825349911"/>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F08-4838-AFD5-A5ABDE16F6DE}"/>
              </c:ext>
            </c:extLst>
          </c:dPt>
          <c:dPt>
            <c:idx val="1"/>
            <c:invertIfNegative val="0"/>
            <c:bubble3D val="0"/>
            <c:spPr>
              <a:solidFill>
                <a:srgbClr val="FF6161"/>
              </a:solidFill>
              <a:ln>
                <a:noFill/>
              </a:ln>
              <a:effectLst/>
            </c:spPr>
            <c:extLst>
              <c:ext xmlns:c16="http://schemas.microsoft.com/office/drawing/2014/chart" uri="{C3380CC4-5D6E-409C-BE32-E72D297353CC}">
                <c16:uniqueId val="{00000003-AF08-4838-AFD5-A5ABDE16F6DE}"/>
              </c:ext>
            </c:extLst>
          </c:dPt>
          <c:dPt>
            <c:idx val="2"/>
            <c:invertIfNegative val="0"/>
            <c:bubble3D val="0"/>
            <c:spPr>
              <a:solidFill>
                <a:srgbClr val="A6A6A6"/>
              </a:solidFill>
              <a:ln>
                <a:noFill/>
              </a:ln>
              <a:effectLst/>
            </c:spPr>
            <c:extLst>
              <c:ext xmlns:c16="http://schemas.microsoft.com/office/drawing/2014/chart" uri="{C3380CC4-5D6E-409C-BE32-E72D297353CC}">
                <c16:uniqueId val="{00000005-AF08-4838-AFD5-A5ABDE16F6D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F08-4838-AFD5-A5ABDE16F6D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F08-4838-AFD5-A5ABDE16F6D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uyum sağlayamamışlardır</c:v>
                </c:pt>
                <c:pt idx="1">
                  <c:v> Uyum sağlayamamışlardır</c:v>
                </c:pt>
                <c:pt idx="2">
                  <c:v> Ne uyum sağlamışlardır ne uyum sağlayamamışlardır</c:v>
                </c:pt>
                <c:pt idx="3">
                  <c:v> Uyum sağlamışlardır</c:v>
                </c:pt>
                <c:pt idx="4">
                  <c:v> Çok uyum sağlamışlardır</c:v>
                </c:pt>
              </c:strCache>
            </c:strRef>
          </c:cat>
          <c:val>
            <c:numRef>
              <c:f>Sheet1!$B$2:$B$6</c:f>
              <c:numCache>
                <c:formatCode>0.0</c:formatCode>
                <c:ptCount val="5"/>
                <c:pt idx="0">
                  <c:v>0.41194644696189497</c:v>
                </c:pt>
                <c:pt idx="1">
                  <c:v>3.3985581874356332</c:v>
                </c:pt>
                <c:pt idx="2">
                  <c:v>10.813594232749743</c:v>
                </c:pt>
                <c:pt idx="3">
                  <c:v>58.908341915550977</c:v>
                </c:pt>
                <c:pt idx="4">
                  <c:v>26.467559217301751</c:v>
                </c:pt>
              </c:numCache>
            </c:numRef>
          </c:val>
          <c:extLst>
            <c:ext xmlns:c16="http://schemas.microsoft.com/office/drawing/2014/chart" uri="{C3380CC4-5D6E-409C-BE32-E72D297353CC}">
              <c16:uniqueId val="{0000000A-AF08-4838-AFD5-A5ABDE16F6DE}"/>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0165-4AD9-AEA0-DAD75E7AD709}"/>
              </c:ext>
            </c:extLst>
          </c:dPt>
          <c:dPt>
            <c:idx val="1"/>
            <c:bubble3D val="0"/>
            <c:spPr>
              <a:solidFill>
                <a:srgbClr val="92D050">
                  <a:alpha val="80000"/>
                </a:srgbClr>
              </a:solidFill>
              <a:ln w="19050">
                <a:solidFill>
                  <a:schemeClr val="lt1"/>
                </a:solidFill>
              </a:ln>
              <a:effectLst/>
            </c:spPr>
            <c:extLst>
              <c:ext xmlns:c16="http://schemas.microsoft.com/office/drawing/2014/chart" uri="{C3380CC4-5D6E-409C-BE32-E72D297353CC}">
                <c16:uniqueId val="{00000003-0165-4AD9-AEA0-DAD75E7AD709}"/>
              </c:ext>
            </c:extLst>
          </c:dPt>
          <c:dPt>
            <c:idx val="2"/>
            <c:bubble3D val="0"/>
            <c:spPr>
              <a:solidFill>
                <a:srgbClr val="FF6161">
                  <a:alpha val="80000"/>
                </a:srgbClr>
              </a:solidFill>
              <a:ln w="19050">
                <a:solidFill>
                  <a:schemeClr val="lt1"/>
                </a:solidFill>
              </a:ln>
              <a:effectLst/>
            </c:spPr>
            <c:extLst>
              <c:ext xmlns:c16="http://schemas.microsoft.com/office/drawing/2014/chart" uri="{C3380CC4-5D6E-409C-BE32-E72D297353CC}">
                <c16:uniqueId val="{00000005-0165-4AD9-AEA0-DAD75E7AD709}"/>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0165-4AD9-AEA0-DAD75E7AD709}"/>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0165-4AD9-AEA0-DAD75E7AD709}"/>
              </c:ext>
            </c:extLst>
          </c:dPt>
          <c:dLbls>
            <c:dLbl>
              <c:idx val="0"/>
              <c:layout>
                <c:manualLayout>
                  <c:x val="0.1359792047464618"/>
                  <c:y val="0.12349278845992839"/>
                </c:manualLayout>
              </c:layout>
              <c:showLegendKey val="0"/>
              <c:showVal val="1"/>
              <c:showCatName val="1"/>
              <c:showSerName val="0"/>
              <c:showPercent val="0"/>
              <c:showBubbleSize val="0"/>
              <c:extLst>
                <c:ext xmlns:c15="http://schemas.microsoft.com/office/drawing/2012/chart" uri="{CE6537A1-D6FC-4f65-9D91-7224C49458BB}">
                  <c15:layout>
                    <c:manualLayout>
                      <c:w val="0.39208709320363577"/>
                      <c:h val="0.25003886128475261"/>
                    </c:manualLayout>
                  </c15:layout>
                </c:ext>
                <c:ext xmlns:c16="http://schemas.microsoft.com/office/drawing/2014/chart" uri="{C3380CC4-5D6E-409C-BE32-E72D297353CC}">
                  <c16:uniqueId val="{00000001-0165-4AD9-AEA0-DAD75E7AD709}"/>
                </c:ext>
              </c:extLst>
            </c:dLbl>
            <c:dLbl>
              <c:idx val="1"/>
              <c:layout>
                <c:manualLayout>
                  <c:x val="-8.2530108618592071E-2"/>
                  <c:y val="0.23826585982858681"/>
                </c:manualLayout>
              </c:layout>
              <c:showLegendKey val="0"/>
              <c:showVal val="1"/>
              <c:showCatName val="1"/>
              <c:showSerName val="0"/>
              <c:showPercent val="0"/>
              <c:showBubbleSize val="0"/>
              <c:extLst>
                <c:ext xmlns:c15="http://schemas.microsoft.com/office/drawing/2012/chart" uri="{CE6537A1-D6FC-4f65-9D91-7224C49458BB}">
                  <c15:layout>
                    <c:manualLayout>
                      <c:w val="0.27439186498385165"/>
                      <c:h val="0.32804152561338407"/>
                    </c:manualLayout>
                  </c15:layout>
                </c:ext>
                <c:ext xmlns:c16="http://schemas.microsoft.com/office/drawing/2014/chart" uri="{C3380CC4-5D6E-409C-BE32-E72D297353CC}">
                  <c16:uniqueId val="{00000003-0165-4AD9-AEA0-DAD75E7AD709}"/>
                </c:ext>
              </c:extLst>
            </c:dLbl>
            <c:dLbl>
              <c:idx val="2"/>
              <c:layout>
                <c:manualLayout>
                  <c:x val="0.1169757303965759"/>
                  <c:y val="-0.18307097496679317"/>
                </c:manualLayout>
              </c:layout>
              <c:showLegendKey val="0"/>
              <c:showVal val="1"/>
              <c:showCatName val="1"/>
              <c:showSerName val="0"/>
              <c:showPercent val="0"/>
              <c:showBubbleSize val="0"/>
              <c:extLst>
                <c:ext xmlns:c15="http://schemas.microsoft.com/office/drawing/2012/chart" uri="{CE6537A1-D6FC-4f65-9D91-7224C49458BB}">
                  <c15:layout>
                    <c:manualLayout>
                      <c:w val="0.38841376156424773"/>
                      <c:h val="0.22628981900539435"/>
                    </c:manualLayout>
                  </c15:layout>
                </c:ext>
                <c:ext xmlns:c16="http://schemas.microsoft.com/office/drawing/2014/chart" uri="{C3380CC4-5D6E-409C-BE32-E72D297353CC}">
                  <c16:uniqueId val="{00000005-0165-4AD9-AEA0-DAD75E7AD709}"/>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0165-4AD9-AEA0-DAD75E7AD709}"/>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0165-4AD9-AEA0-DAD75E7AD70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3"/>
                <c:pt idx="0">
                  <c:v> Öncelikle Alman kültürüne uyum sağlamalılar</c:v>
                </c:pt>
                <c:pt idx="1">
                  <c:v> Öncelikle Türk kültürünü korumalılar</c:v>
                </c:pt>
                <c:pt idx="2">
                  <c:v> Türk kültürünü unutmadan Alman kültürüne uyum sağlamalılar</c:v>
                </c:pt>
              </c:strCache>
            </c:strRef>
          </c:cat>
          <c:val>
            <c:numRef>
              <c:f>Sheet1!$B$2:$B$6</c:f>
              <c:numCache>
                <c:formatCode>###0.0</c:formatCode>
                <c:ptCount val="5"/>
                <c:pt idx="0">
                  <c:v>13.7</c:v>
                </c:pt>
                <c:pt idx="1">
                  <c:v>51.8</c:v>
                </c:pt>
                <c:pt idx="2">
                  <c:v>34.5</c:v>
                </c:pt>
              </c:numCache>
            </c:numRef>
          </c:val>
          <c:extLst>
            <c:ext xmlns:c16="http://schemas.microsoft.com/office/drawing/2014/chart" uri="{C3380CC4-5D6E-409C-BE32-E72D297353CC}">
              <c16:uniqueId val="{0000000A-0165-4AD9-AEA0-DAD75E7AD709}"/>
            </c:ext>
          </c:extLst>
        </c:ser>
        <c:dLbls>
          <c:showLegendKey val="0"/>
          <c:showVal val="0"/>
          <c:showCatName val="0"/>
          <c:showSerName val="0"/>
          <c:showPercent val="0"/>
          <c:showBubbleSize val="0"/>
          <c:showLeaderLines val="0"/>
        </c:dLbls>
        <c:firstSliceAng val="11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952631573783262"/>
          <c:y val="0"/>
          <c:w val="0.63047368426216732"/>
          <c:h val="0.90095083473701232"/>
        </c:manualLayout>
      </c:layout>
      <c:barChart>
        <c:barDir val="bar"/>
        <c:grouping val="stacked"/>
        <c:varyColors val="0"/>
        <c:ser>
          <c:idx val="0"/>
          <c:order val="0"/>
          <c:tx>
            <c:strRef>
              <c:f>Sheet1!$B$3</c:f>
              <c:strCache>
                <c:ptCount val="1"/>
                <c:pt idx="0">
                  <c:v> Kesinlikle Katılıyorum</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BDDD-4646-9440-30D716DA2448}"/>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DD-4646-9440-30D716DA2448}"/>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DD-4646-9440-30D716DA2448}"/>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DD-4646-9440-30D716DA244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Alman ekonomisine büyük katkı sağlamaktadırlar</c:v>
                </c:pt>
                <c:pt idx="1">
                  <c:v>Ekonomik olarak Türkiye’de yaşayanlardan daha iyi durumdadırlar</c:v>
                </c:pt>
                <c:pt idx="2">
                  <c:v>Almanya’ya göç ederek kendileri için iyi bir karar vermişlerdir</c:v>
                </c:pt>
                <c:pt idx="3">
                  <c:v>Almanya’da başarılı bir iş hayatları olur</c:v>
                </c:pt>
                <c:pt idx="4">
                  <c:v>Almanya’da yaşamaktan mutludurlar</c:v>
                </c:pt>
                <c:pt idx="5">
                  <c:v>Almanya’ya tam uyum sağlamışlardır</c:v>
                </c:pt>
                <c:pt idx="6">
                  <c:v>Alman toplumunda genel olarak kabul görürler</c:v>
                </c:pt>
                <c:pt idx="7">
                  <c:v>Zamanla Türklüklerini kaybetmek zorunda kalmaktadırlar </c:v>
                </c:pt>
                <c:pt idx="8">
                  <c:v>Sistematik ayrımcılıkla karşılaşmaktadırlar</c:v>
                </c:pt>
                <c:pt idx="9">
                  <c:v>Alman toplumunda sıklıkla dışlanırlar</c:v>
                </c:pt>
                <c:pt idx="10">
                  <c:v>Almanlarca sürekli aşağılanırlar</c:v>
                </c:pt>
              </c:strCache>
            </c:strRef>
          </c:cat>
          <c:val>
            <c:numRef>
              <c:f>Sheet1!$B$4:$B$14</c:f>
              <c:numCache>
                <c:formatCode>0.0</c:formatCode>
                <c:ptCount val="11"/>
                <c:pt idx="0">
                  <c:v>32.700000000000003</c:v>
                </c:pt>
                <c:pt idx="1">
                  <c:v>38.299999999999997</c:v>
                </c:pt>
                <c:pt idx="2">
                  <c:v>36.9</c:v>
                </c:pt>
                <c:pt idx="3">
                  <c:v>31.3</c:v>
                </c:pt>
                <c:pt idx="4">
                  <c:v>31.9</c:v>
                </c:pt>
                <c:pt idx="5">
                  <c:v>28.7</c:v>
                </c:pt>
                <c:pt idx="6">
                  <c:v>23.4</c:v>
                </c:pt>
                <c:pt idx="7">
                  <c:v>25.1</c:v>
                </c:pt>
                <c:pt idx="8">
                  <c:v>23.8</c:v>
                </c:pt>
                <c:pt idx="9">
                  <c:v>25.7</c:v>
                </c:pt>
                <c:pt idx="10">
                  <c:v>21.2</c:v>
                </c:pt>
              </c:numCache>
            </c:numRef>
          </c:val>
          <c:extLst>
            <c:ext xmlns:c16="http://schemas.microsoft.com/office/drawing/2014/chart" uri="{C3380CC4-5D6E-409C-BE32-E72D297353CC}">
              <c16:uniqueId val="{00000004-BDDD-4646-9440-30D716DA2448}"/>
            </c:ext>
          </c:extLst>
        </c:ser>
        <c:ser>
          <c:idx val="1"/>
          <c:order val="1"/>
          <c:tx>
            <c:strRef>
              <c:f>Sheet1!$C$3</c:f>
              <c:strCache>
                <c:ptCount val="1"/>
                <c:pt idx="0">
                  <c:v> Katılıyorum</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Alman ekonomisine büyük katkı sağlamaktadırlar</c:v>
                </c:pt>
                <c:pt idx="1">
                  <c:v>Ekonomik olarak Türkiye’de yaşayanlardan daha iyi durumdadırlar</c:v>
                </c:pt>
                <c:pt idx="2">
                  <c:v>Almanya’ya göç ederek kendileri için iyi bir karar vermişlerdir</c:v>
                </c:pt>
                <c:pt idx="3">
                  <c:v>Almanya’da başarılı bir iş hayatları olur</c:v>
                </c:pt>
                <c:pt idx="4">
                  <c:v>Almanya’da yaşamaktan mutludurlar</c:v>
                </c:pt>
                <c:pt idx="5">
                  <c:v>Almanya’ya tam uyum sağlamışlardır</c:v>
                </c:pt>
                <c:pt idx="6">
                  <c:v>Alman toplumunda genel olarak kabul görürler</c:v>
                </c:pt>
                <c:pt idx="7">
                  <c:v>Zamanla Türklüklerini kaybetmek zorunda kalmaktadırlar </c:v>
                </c:pt>
                <c:pt idx="8">
                  <c:v>Sistematik ayrımcılıkla karşılaşmaktadırlar</c:v>
                </c:pt>
                <c:pt idx="9">
                  <c:v>Alman toplumunda sıklıkla dışlanırlar</c:v>
                </c:pt>
                <c:pt idx="10">
                  <c:v>Almanlarca sürekli aşağılanırlar</c:v>
                </c:pt>
              </c:strCache>
            </c:strRef>
          </c:cat>
          <c:val>
            <c:numRef>
              <c:f>Sheet1!$C$4:$C$14</c:f>
              <c:numCache>
                <c:formatCode>0.0</c:formatCode>
                <c:ptCount val="11"/>
                <c:pt idx="0">
                  <c:v>55.3</c:v>
                </c:pt>
                <c:pt idx="1">
                  <c:v>47.6</c:v>
                </c:pt>
                <c:pt idx="2">
                  <c:v>47.7</c:v>
                </c:pt>
                <c:pt idx="3">
                  <c:v>51.8</c:v>
                </c:pt>
                <c:pt idx="4">
                  <c:v>49.8</c:v>
                </c:pt>
                <c:pt idx="5">
                  <c:v>50.7</c:v>
                </c:pt>
                <c:pt idx="6">
                  <c:v>53</c:v>
                </c:pt>
                <c:pt idx="7">
                  <c:v>43.6</c:v>
                </c:pt>
                <c:pt idx="8">
                  <c:v>43</c:v>
                </c:pt>
                <c:pt idx="9">
                  <c:v>39.700000000000003</c:v>
                </c:pt>
                <c:pt idx="10">
                  <c:v>41.6</c:v>
                </c:pt>
              </c:numCache>
            </c:numRef>
          </c:val>
          <c:extLst>
            <c:ext xmlns:c16="http://schemas.microsoft.com/office/drawing/2014/chart" uri="{C3380CC4-5D6E-409C-BE32-E72D297353CC}">
              <c16:uniqueId val="{00000005-BDDD-4646-9440-30D716DA2448}"/>
            </c:ext>
          </c:extLst>
        </c:ser>
        <c:ser>
          <c:idx val="2"/>
          <c:order val="2"/>
          <c:tx>
            <c:strRef>
              <c:f>Sheet1!$D$3</c:f>
              <c:strCache>
                <c:ptCount val="1"/>
                <c:pt idx="0">
                  <c:v> Ne Katılıyorum Ne Katılmıyorum</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Alman ekonomisine büyük katkı sağlamaktadırlar</c:v>
                </c:pt>
                <c:pt idx="1">
                  <c:v>Ekonomik olarak Türkiye’de yaşayanlardan daha iyi durumdadırlar</c:v>
                </c:pt>
                <c:pt idx="2">
                  <c:v>Almanya’ya göç ederek kendileri için iyi bir karar vermişlerdir</c:v>
                </c:pt>
                <c:pt idx="3">
                  <c:v>Almanya’da başarılı bir iş hayatları olur</c:v>
                </c:pt>
                <c:pt idx="4">
                  <c:v>Almanya’da yaşamaktan mutludurlar</c:v>
                </c:pt>
                <c:pt idx="5">
                  <c:v>Almanya’ya tam uyum sağlamışlardır</c:v>
                </c:pt>
                <c:pt idx="6">
                  <c:v>Alman toplumunda genel olarak kabul görürler</c:v>
                </c:pt>
                <c:pt idx="7">
                  <c:v>Zamanla Türklüklerini kaybetmek zorunda kalmaktadırlar </c:v>
                </c:pt>
                <c:pt idx="8">
                  <c:v>Sistematik ayrımcılıkla karşılaşmaktadırlar</c:v>
                </c:pt>
                <c:pt idx="9">
                  <c:v>Alman toplumunda sıklıkla dışlanırlar</c:v>
                </c:pt>
                <c:pt idx="10">
                  <c:v>Almanlarca sürekli aşağılanırlar</c:v>
                </c:pt>
              </c:strCache>
            </c:strRef>
          </c:cat>
          <c:val>
            <c:numRef>
              <c:f>Sheet1!$D$4:$D$14</c:f>
              <c:numCache>
                <c:formatCode>0.0</c:formatCode>
                <c:ptCount val="11"/>
                <c:pt idx="0">
                  <c:v>10.4</c:v>
                </c:pt>
                <c:pt idx="1">
                  <c:v>10.9</c:v>
                </c:pt>
                <c:pt idx="2">
                  <c:v>10.5</c:v>
                </c:pt>
                <c:pt idx="3">
                  <c:v>12.3</c:v>
                </c:pt>
                <c:pt idx="4">
                  <c:v>15</c:v>
                </c:pt>
                <c:pt idx="5">
                  <c:v>17.100000000000001</c:v>
                </c:pt>
                <c:pt idx="6">
                  <c:v>17</c:v>
                </c:pt>
                <c:pt idx="7">
                  <c:v>20.100000000000001</c:v>
                </c:pt>
                <c:pt idx="8">
                  <c:v>17.399999999999999</c:v>
                </c:pt>
                <c:pt idx="9">
                  <c:v>17.8</c:v>
                </c:pt>
                <c:pt idx="10">
                  <c:v>19.3</c:v>
                </c:pt>
              </c:numCache>
            </c:numRef>
          </c:val>
          <c:extLst>
            <c:ext xmlns:c16="http://schemas.microsoft.com/office/drawing/2014/chart" uri="{C3380CC4-5D6E-409C-BE32-E72D297353CC}">
              <c16:uniqueId val="{00000006-BDDD-4646-9440-30D716DA2448}"/>
            </c:ext>
          </c:extLst>
        </c:ser>
        <c:ser>
          <c:idx val="3"/>
          <c:order val="3"/>
          <c:tx>
            <c:strRef>
              <c:f>Sheet1!$E$3</c:f>
              <c:strCache>
                <c:ptCount val="1"/>
                <c:pt idx="0">
                  <c:v> Katılmıyorum</c:v>
                </c:pt>
              </c:strCache>
            </c:strRef>
          </c:tx>
          <c:spPr>
            <a:solidFill>
              <a:srgbClr val="FF7D7D"/>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BDDD-4646-9440-30D716DA244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DD-4646-9440-30D716DA244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Alman ekonomisine büyük katkı sağlamaktadırlar</c:v>
                </c:pt>
                <c:pt idx="1">
                  <c:v>Ekonomik olarak Türkiye’de yaşayanlardan daha iyi durumdadırlar</c:v>
                </c:pt>
                <c:pt idx="2">
                  <c:v>Almanya’ya göç ederek kendileri için iyi bir karar vermişlerdir</c:v>
                </c:pt>
                <c:pt idx="3">
                  <c:v>Almanya’da başarılı bir iş hayatları olur</c:v>
                </c:pt>
                <c:pt idx="4">
                  <c:v>Almanya’da yaşamaktan mutludurlar</c:v>
                </c:pt>
                <c:pt idx="5">
                  <c:v>Almanya’ya tam uyum sağlamışlardır</c:v>
                </c:pt>
                <c:pt idx="6">
                  <c:v>Alman toplumunda genel olarak kabul görürler</c:v>
                </c:pt>
                <c:pt idx="7">
                  <c:v>Zamanla Türklüklerini kaybetmek zorunda kalmaktadırlar </c:v>
                </c:pt>
                <c:pt idx="8">
                  <c:v>Sistematik ayrımcılıkla karşılaşmaktadırlar</c:v>
                </c:pt>
                <c:pt idx="9">
                  <c:v>Alman toplumunda sıklıkla dışlanırlar</c:v>
                </c:pt>
                <c:pt idx="10">
                  <c:v>Almanlarca sürekli aşağılanırlar</c:v>
                </c:pt>
              </c:strCache>
            </c:strRef>
          </c:cat>
          <c:val>
            <c:numRef>
              <c:f>Sheet1!$E$4:$E$14</c:f>
              <c:numCache>
                <c:formatCode>0.0</c:formatCode>
                <c:ptCount val="11"/>
                <c:pt idx="0">
                  <c:v>0.9</c:v>
                </c:pt>
                <c:pt idx="1">
                  <c:v>1.1000000000000001</c:v>
                </c:pt>
                <c:pt idx="2">
                  <c:v>1.6</c:v>
                </c:pt>
                <c:pt idx="3">
                  <c:v>1.8</c:v>
                </c:pt>
                <c:pt idx="4">
                  <c:v>1.4</c:v>
                </c:pt>
                <c:pt idx="5">
                  <c:v>2.1</c:v>
                </c:pt>
                <c:pt idx="6">
                  <c:v>2.9</c:v>
                </c:pt>
                <c:pt idx="7">
                  <c:v>6.8</c:v>
                </c:pt>
                <c:pt idx="8">
                  <c:v>7.1</c:v>
                </c:pt>
                <c:pt idx="9">
                  <c:v>11.5</c:v>
                </c:pt>
                <c:pt idx="10">
                  <c:v>12</c:v>
                </c:pt>
              </c:numCache>
            </c:numRef>
          </c:val>
          <c:extLst>
            <c:ext xmlns:c16="http://schemas.microsoft.com/office/drawing/2014/chart" uri="{C3380CC4-5D6E-409C-BE32-E72D297353CC}">
              <c16:uniqueId val="{00000008-BDDD-4646-9440-30D716DA2448}"/>
            </c:ext>
          </c:extLst>
        </c:ser>
        <c:ser>
          <c:idx val="4"/>
          <c:order val="4"/>
          <c:tx>
            <c:strRef>
              <c:f>Sheet1!$F$3</c:f>
              <c:strCache>
                <c:ptCount val="1"/>
                <c:pt idx="0">
                  <c:v> Hiç Katılmıyorum</c:v>
                </c:pt>
              </c:strCache>
            </c:strRef>
          </c:tx>
          <c:spPr>
            <a:solidFill>
              <a:srgbClr val="FF5050"/>
            </a:solidFill>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DDD-4646-9440-30D716DA2448}"/>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DDD-4646-9440-30D716DA2448}"/>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DDD-4646-9440-30D716DA2448}"/>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DD-4646-9440-30D716DA244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Alman ekonomisine büyük katkı sağlamaktadırlar</c:v>
                </c:pt>
                <c:pt idx="1">
                  <c:v>Ekonomik olarak Türkiye’de yaşayanlardan daha iyi durumdadırlar</c:v>
                </c:pt>
                <c:pt idx="2">
                  <c:v>Almanya’ya göç ederek kendileri için iyi bir karar vermişlerdir</c:v>
                </c:pt>
                <c:pt idx="3">
                  <c:v>Almanya’da başarılı bir iş hayatları olur</c:v>
                </c:pt>
                <c:pt idx="4">
                  <c:v>Almanya’da yaşamaktan mutludurlar</c:v>
                </c:pt>
                <c:pt idx="5">
                  <c:v>Almanya’ya tam uyum sağlamışlardır</c:v>
                </c:pt>
                <c:pt idx="6">
                  <c:v>Alman toplumunda genel olarak kabul görürler</c:v>
                </c:pt>
                <c:pt idx="7">
                  <c:v>Zamanla Türklüklerini kaybetmek zorunda kalmaktadırlar </c:v>
                </c:pt>
                <c:pt idx="8">
                  <c:v>Sistematik ayrımcılıkla karşılaşmaktadırlar</c:v>
                </c:pt>
                <c:pt idx="9">
                  <c:v>Alman toplumunda sıklıkla dışlanırlar</c:v>
                </c:pt>
                <c:pt idx="10">
                  <c:v>Almanlarca sürekli aşağılanırlar</c:v>
                </c:pt>
              </c:strCache>
            </c:strRef>
          </c:cat>
          <c:val>
            <c:numRef>
              <c:f>Sheet1!$F$4:$F$14</c:f>
              <c:numCache>
                <c:formatCode>0.0</c:formatCode>
                <c:ptCount val="11"/>
                <c:pt idx="0">
                  <c:v>0.2</c:v>
                </c:pt>
                <c:pt idx="1">
                  <c:v>0.2</c:v>
                </c:pt>
                <c:pt idx="2">
                  <c:v>0.2</c:v>
                </c:pt>
                <c:pt idx="3">
                  <c:v>0.2</c:v>
                </c:pt>
                <c:pt idx="4">
                  <c:v>0.1</c:v>
                </c:pt>
                <c:pt idx="5">
                  <c:v>0.7</c:v>
                </c:pt>
                <c:pt idx="6">
                  <c:v>0.3</c:v>
                </c:pt>
                <c:pt idx="7">
                  <c:v>1.5</c:v>
                </c:pt>
                <c:pt idx="8">
                  <c:v>3</c:v>
                </c:pt>
                <c:pt idx="9">
                  <c:v>3.1</c:v>
                </c:pt>
                <c:pt idx="10">
                  <c:v>3.8</c:v>
                </c:pt>
              </c:numCache>
            </c:numRef>
          </c:val>
          <c:extLst>
            <c:ext xmlns:c16="http://schemas.microsoft.com/office/drawing/2014/chart" uri="{C3380CC4-5D6E-409C-BE32-E72D297353CC}">
              <c16:uniqueId val="{0000000A-BDDD-4646-9440-30D716DA2448}"/>
            </c:ext>
          </c:extLst>
        </c:ser>
        <c:ser>
          <c:idx val="5"/>
          <c:order val="5"/>
          <c:tx>
            <c:strRef>
              <c:f>Sheet1!$G$3</c:f>
              <c:strCache>
                <c:ptCount val="1"/>
                <c:pt idx="0">
                  <c:v> Fikrim yok</c:v>
                </c:pt>
              </c:strCache>
            </c:strRef>
          </c:tx>
          <c:spPr>
            <a:solidFill>
              <a:srgbClr val="FFFFFF">
                <a:lumMod val="75000"/>
              </a:srgbClr>
            </a:solidFill>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DD-4646-9440-30D716DA244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Alman ekonomisine büyük katkı sağlamaktadırlar</c:v>
                </c:pt>
                <c:pt idx="1">
                  <c:v>Ekonomik olarak Türkiye’de yaşayanlardan daha iyi durumdadırlar</c:v>
                </c:pt>
                <c:pt idx="2">
                  <c:v>Almanya’ya göç ederek kendileri için iyi bir karar vermişlerdir</c:v>
                </c:pt>
                <c:pt idx="3">
                  <c:v>Almanya’da başarılı bir iş hayatları olur</c:v>
                </c:pt>
                <c:pt idx="4">
                  <c:v>Almanya’da yaşamaktan mutludurlar</c:v>
                </c:pt>
                <c:pt idx="5">
                  <c:v>Almanya’ya tam uyum sağlamışlardır</c:v>
                </c:pt>
                <c:pt idx="6">
                  <c:v>Alman toplumunda genel olarak kabul görürler</c:v>
                </c:pt>
                <c:pt idx="7">
                  <c:v>Zamanla Türklüklerini kaybetmek zorunda kalmaktadırlar </c:v>
                </c:pt>
                <c:pt idx="8">
                  <c:v>Sistematik ayrımcılıkla karşılaşmaktadırlar</c:v>
                </c:pt>
                <c:pt idx="9">
                  <c:v>Alman toplumunda sıklıkla dışlanırlar</c:v>
                </c:pt>
                <c:pt idx="10">
                  <c:v>Almanlarca sürekli aşağılanırlar</c:v>
                </c:pt>
              </c:strCache>
            </c:strRef>
          </c:cat>
          <c:val>
            <c:numRef>
              <c:f>Sheet1!$G$4:$G$14</c:f>
              <c:numCache>
                <c:formatCode>0.0</c:formatCode>
                <c:ptCount val="11"/>
                <c:pt idx="0">
                  <c:v>0.5</c:v>
                </c:pt>
                <c:pt idx="1">
                  <c:v>1.9</c:v>
                </c:pt>
                <c:pt idx="2">
                  <c:v>3.1</c:v>
                </c:pt>
                <c:pt idx="3">
                  <c:v>2.6</c:v>
                </c:pt>
                <c:pt idx="4">
                  <c:v>1.8</c:v>
                </c:pt>
                <c:pt idx="5">
                  <c:v>0.7</c:v>
                </c:pt>
                <c:pt idx="6">
                  <c:v>3.4</c:v>
                </c:pt>
                <c:pt idx="7">
                  <c:v>2.9</c:v>
                </c:pt>
                <c:pt idx="8">
                  <c:v>5.7</c:v>
                </c:pt>
                <c:pt idx="9">
                  <c:v>2.2000000000000002</c:v>
                </c:pt>
                <c:pt idx="10">
                  <c:v>2.1</c:v>
                </c:pt>
              </c:numCache>
            </c:numRef>
          </c:val>
          <c:extLst>
            <c:ext xmlns:c16="http://schemas.microsoft.com/office/drawing/2014/chart" uri="{C3380CC4-5D6E-409C-BE32-E72D297353CC}">
              <c16:uniqueId val="{00000011-BDDD-4646-9440-30D716DA2448}"/>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0029847495194669"/>
          <c:y val="0.90525268840258621"/>
          <c:w val="0.7954230897161545"/>
          <c:h val="9.47473115974138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BAB6-438D-B64A-45A5A205F73F}"/>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BAB6-438D-B64A-45A5A205F73F}"/>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BAB6-438D-B64A-45A5A205F73F}"/>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BAB6-438D-B64A-45A5A205F73F}"/>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BAB6-438D-B64A-45A5A205F73F}"/>
              </c:ext>
            </c:extLst>
          </c:dPt>
          <c:dLbls>
            <c:dLbl>
              <c:idx val="0"/>
              <c:layout>
                <c:manualLayout>
                  <c:x val="9.4881261323553734E-2"/>
                  <c:y val="1.7615215809674668E-2"/>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3"/>
                      <c:h val="0.18605552495767294"/>
                    </c:manualLayout>
                  </c15:layout>
                </c:ext>
                <c:ext xmlns:c16="http://schemas.microsoft.com/office/drawing/2014/chart" uri="{C3380CC4-5D6E-409C-BE32-E72D297353CC}">
                  <c16:uniqueId val="{00000001-BAB6-438D-B64A-45A5A205F73F}"/>
                </c:ext>
              </c:extLst>
            </c:dLbl>
            <c:dLbl>
              <c:idx val="1"/>
              <c:layout>
                <c:manualLayout>
                  <c:x val="-8.7740721250207876E-2"/>
                  <c:y val="-0.1146592829689229"/>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25295106969902031"/>
                    </c:manualLayout>
                  </c15:layout>
                </c:ext>
                <c:ext xmlns:c16="http://schemas.microsoft.com/office/drawing/2014/chart" uri="{C3380CC4-5D6E-409C-BE32-E72D297353CC}">
                  <c16:uniqueId val="{00000003-BAB6-438D-B64A-45A5A205F73F}"/>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BAB6-438D-B64A-45A5A205F73F}"/>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BAB6-438D-B64A-45A5A205F73F}"/>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BAB6-438D-B64A-45A5A205F73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Evet</c:v>
                </c:pt>
                <c:pt idx="1">
                  <c:v>Hayır</c:v>
                </c:pt>
              </c:strCache>
            </c:strRef>
          </c:cat>
          <c:val>
            <c:numRef>
              <c:f>Sheet1!$B$2:$B$6</c:f>
              <c:numCache>
                <c:formatCode>###0.0</c:formatCode>
                <c:ptCount val="5"/>
                <c:pt idx="0">
                  <c:v>11.8</c:v>
                </c:pt>
                <c:pt idx="1">
                  <c:v>88.2</c:v>
                </c:pt>
              </c:numCache>
            </c:numRef>
          </c:val>
          <c:extLst>
            <c:ext xmlns:c16="http://schemas.microsoft.com/office/drawing/2014/chart" uri="{C3380CC4-5D6E-409C-BE32-E72D297353CC}">
              <c16:uniqueId val="{0000000A-BAB6-438D-B64A-45A5A205F73F}"/>
            </c:ext>
          </c:extLst>
        </c:ser>
        <c:dLbls>
          <c:showLegendKey val="0"/>
          <c:showVal val="0"/>
          <c:showCatName val="0"/>
          <c:showSerName val="0"/>
          <c:showPercent val="0"/>
          <c:showBubbleSize val="0"/>
          <c:showLeaderLines val="0"/>
        </c:dLbls>
        <c:firstSliceAng val="7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7243787359341"/>
          <c:y val="2.1940959712219137E-2"/>
          <c:w val="0.44262666825349911"/>
          <c:h val="0.93496987061471393"/>
        </c:manualLayout>
      </c:layout>
      <c:barChart>
        <c:barDir val="bar"/>
        <c:grouping val="clustered"/>
        <c:varyColors val="0"/>
        <c:ser>
          <c:idx val="0"/>
          <c:order val="0"/>
          <c:tx>
            <c:strRef>
              <c:f>Sheet1!$B$1</c:f>
              <c:strCache>
                <c:ptCount val="1"/>
                <c:pt idx="0">
                  <c:v>Series 1</c:v>
                </c:pt>
              </c:strCache>
            </c:strRef>
          </c:tx>
          <c:spPr>
            <a:solidFill>
              <a:srgbClr val="FF5050"/>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63DF-4661-A09D-11DF98FC0F1F}"/>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63DF-4661-A09D-11DF98FC0F1F}"/>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63DF-4661-A09D-11DF98FC0F1F}"/>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63DF-4661-A09D-11DF98FC0F1F}"/>
              </c:ext>
            </c:extLst>
          </c:dPt>
          <c:dPt>
            <c:idx val="4"/>
            <c:invertIfNegative val="0"/>
            <c:bubble3D val="0"/>
            <c:extLst>
              <c:ext xmlns:c16="http://schemas.microsoft.com/office/drawing/2014/chart" uri="{C3380CC4-5D6E-409C-BE32-E72D297353CC}">
                <c16:uniqueId val="{00000009-63DF-4661-A09D-11DF98FC0F1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Düşüncelerim olumluydu, daha olumlu oldu</c:v>
                </c:pt>
                <c:pt idx="1">
                  <c:v> Düşüncelerim olumluydu, değişmedi olumlu kaldı</c:v>
                </c:pt>
                <c:pt idx="2">
                  <c:v> Herhangi bir düşüncem yoktu, olumlu oldu</c:v>
                </c:pt>
                <c:pt idx="3">
                  <c:v> Düşüncelerim olumsuzdu, olumlu oldu</c:v>
                </c:pt>
                <c:pt idx="4">
                  <c:v> Düşüncelerim olumluydu, olumsuz oldu</c:v>
                </c:pt>
                <c:pt idx="5">
                  <c:v> Düşüncelerim olumsuzdu, değişmedi olumsuz kaldı</c:v>
                </c:pt>
              </c:strCache>
            </c:strRef>
          </c:cat>
          <c:val>
            <c:numRef>
              <c:f>Sheet1!$B$2:$B$7</c:f>
              <c:numCache>
                <c:formatCode>###0.0</c:formatCode>
                <c:ptCount val="6"/>
                <c:pt idx="0" formatCode="0.0">
                  <c:v>74.599999999999994</c:v>
                </c:pt>
                <c:pt idx="1">
                  <c:v>13.559322033898304</c:v>
                </c:pt>
                <c:pt idx="2" formatCode="0.0">
                  <c:v>5.9</c:v>
                </c:pt>
                <c:pt idx="3" formatCode="0.0">
                  <c:v>3.3898305084745761</c:v>
                </c:pt>
                <c:pt idx="4" formatCode="0.0">
                  <c:v>1.6949152542372881</c:v>
                </c:pt>
                <c:pt idx="5" formatCode="0.0">
                  <c:v>0.8</c:v>
                </c:pt>
              </c:numCache>
            </c:numRef>
          </c:val>
          <c:extLst>
            <c:ext xmlns:c16="http://schemas.microsoft.com/office/drawing/2014/chart" uri="{C3380CC4-5D6E-409C-BE32-E72D297353CC}">
              <c16:uniqueId val="{0000000A-63DF-4661-A09D-11DF98FC0F1F}"/>
            </c:ext>
          </c:extLst>
        </c:ser>
        <c:dLbls>
          <c:showLegendKey val="0"/>
          <c:showVal val="0"/>
          <c:showCatName val="0"/>
          <c:showSerName val="0"/>
          <c:showPercent val="0"/>
          <c:showBubbleSize val="0"/>
        </c:dLbls>
        <c:gapWidth val="115"/>
        <c:axId val="1875585824"/>
        <c:axId val="1875588544"/>
      </c:barChart>
      <c:catAx>
        <c:axId val="1875585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t"/>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rgbClr val="599AA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E7-4A78-961B-402DFED2192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Yakınlarımı/akrabalarımı ziyaret</c:v>
                </c:pt>
                <c:pt idx="1">
                  <c:v> Turistik ziyaret</c:v>
                </c:pt>
                <c:pt idx="2">
                  <c:v> Eğitim amaçlı</c:v>
                </c:pt>
                <c:pt idx="3">
                  <c:v> İş gereği ziyaret</c:v>
                </c:pt>
              </c:strCache>
            </c:strRef>
          </c:cat>
          <c:val>
            <c:numRef>
              <c:f>Sheet1!$B$2:$B$5</c:f>
              <c:numCache>
                <c:formatCode>0.0</c:formatCode>
                <c:ptCount val="4"/>
                <c:pt idx="0">
                  <c:v>7.1</c:v>
                </c:pt>
                <c:pt idx="1">
                  <c:v>2.7</c:v>
                </c:pt>
                <c:pt idx="2">
                  <c:v>2</c:v>
                </c:pt>
                <c:pt idx="3">
                  <c:v>1.3</c:v>
                </c:pt>
              </c:numCache>
            </c:numRef>
          </c:val>
          <c:extLst>
            <c:ext xmlns:c16="http://schemas.microsoft.com/office/drawing/2014/chart" uri="{C3380CC4-5D6E-409C-BE32-E72D297353CC}">
              <c16:uniqueId val="{00000001-05E7-4A78-961B-402DFED21927}"/>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9983-49EE-9A55-7E24222AA83B}"/>
              </c:ext>
            </c:extLst>
          </c:dPt>
          <c:dPt>
            <c:idx val="1"/>
            <c:invertIfNegative val="0"/>
            <c:bubble3D val="0"/>
            <c:spPr>
              <a:solidFill>
                <a:srgbClr val="FF6161"/>
              </a:solidFill>
              <a:ln>
                <a:noFill/>
              </a:ln>
              <a:effectLst/>
            </c:spPr>
            <c:extLst>
              <c:ext xmlns:c16="http://schemas.microsoft.com/office/drawing/2014/chart" uri="{C3380CC4-5D6E-409C-BE32-E72D297353CC}">
                <c16:uniqueId val="{00000003-9983-49EE-9A55-7E24222AA83B}"/>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9983-49EE-9A55-7E24222AA83B}"/>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9983-49EE-9A55-7E24222AA83B}"/>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9983-49EE-9A55-7E24222AA83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0.3</c:v>
                </c:pt>
                <c:pt idx="1">
                  <c:v>2.2999999999999998</c:v>
                </c:pt>
                <c:pt idx="2">
                  <c:v>13.8</c:v>
                </c:pt>
                <c:pt idx="3">
                  <c:v>52.2</c:v>
                </c:pt>
                <c:pt idx="4">
                  <c:v>16.2</c:v>
                </c:pt>
              </c:numCache>
            </c:numRef>
          </c:val>
          <c:extLst>
            <c:ext xmlns:c16="http://schemas.microsoft.com/office/drawing/2014/chart" uri="{C3380CC4-5D6E-409C-BE32-E72D297353CC}">
              <c16:uniqueId val="{0000000A-9983-49EE-9A55-7E24222AA83B}"/>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F9-4DB7-B120-EF7CCE53B49C}"/>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 Almanya</c:v>
                </c:pt>
                <c:pt idx="1">
                  <c:v> Avusturya</c:v>
                </c:pt>
                <c:pt idx="2">
                  <c:v> Hollanda</c:v>
                </c:pt>
                <c:pt idx="3">
                  <c:v> Bulgaristan</c:v>
                </c:pt>
                <c:pt idx="4">
                  <c:v> İtalya</c:v>
                </c:pt>
                <c:pt idx="5">
                  <c:v> Belçika</c:v>
                </c:pt>
                <c:pt idx="6">
                  <c:v> Danimarka</c:v>
                </c:pt>
                <c:pt idx="7">
                  <c:v> Fransa</c:v>
                </c:pt>
                <c:pt idx="8">
                  <c:v> İsviçre</c:v>
                </c:pt>
                <c:pt idx="9">
                  <c:v> İngiltere</c:v>
                </c:pt>
                <c:pt idx="10">
                  <c:v> İsveç</c:v>
                </c:pt>
              </c:strCache>
            </c:strRef>
          </c:cat>
          <c:val>
            <c:numRef>
              <c:f>Sheet1!$B$2:$B$12</c:f>
              <c:numCache>
                <c:formatCode>0.0</c:formatCode>
                <c:ptCount val="11"/>
                <c:pt idx="0">
                  <c:v>60.9</c:v>
                </c:pt>
                <c:pt idx="1">
                  <c:v>6.7</c:v>
                </c:pt>
                <c:pt idx="2">
                  <c:v>6.2</c:v>
                </c:pt>
                <c:pt idx="3">
                  <c:v>5.5</c:v>
                </c:pt>
                <c:pt idx="4">
                  <c:v>5.2</c:v>
                </c:pt>
                <c:pt idx="5">
                  <c:v>3.6</c:v>
                </c:pt>
                <c:pt idx="6">
                  <c:v>3</c:v>
                </c:pt>
                <c:pt idx="7">
                  <c:v>2</c:v>
                </c:pt>
                <c:pt idx="8">
                  <c:v>1.5</c:v>
                </c:pt>
                <c:pt idx="9">
                  <c:v>1.4</c:v>
                </c:pt>
                <c:pt idx="10">
                  <c:v>1.1000000000000001</c:v>
                </c:pt>
              </c:numCache>
            </c:numRef>
          </c:val>
          <c:extLst>
            <c:ext xmlns:c16="http://schemas.microsoft.com/office/drawing/2014/chart" uri="{C3380CC4-5D6E-409C-BE32-E72D297353CC}">
              <c16:uniqueId val="{00000001-E5F9-4DB7-B120-EF7CCE53B49C}"/>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B185-4172-B328-35D752F11B49}"/>
              </c:ext>
            </c:extLst>
          </c:dPt>
          <c:dPt>
            <c:idx val="1"/>
            <c:invertIfNegative val="0"/>
            <c:bubble3D val="0"/>
            <c:extLst>
              <c:ext xmlns:c16="http://schemas.microsoft.com/office/drawing/2014/chart" uri="{C3380CC4-5D6E-409C-BE32-E72D297353CC}">
                <c16:uniqueId val="{00000003-B185-4172-B328-35D752F11B49}"/>
              </c:ext>
            </c:extLst>
          </c:dPt>
          <c:dPt>
            <c:idx val="2"/>
            <c:invertIfNegative val="0"/>
            <c:bubble3D val="0"/>
            <c:spPr>
              <a:solidFill>
                <a:srgbClr val="A6A6A6"/>
              </a:solidFill>
              <a:ln>
                <a:noFill/>
              </a:ln>
              <a:effectLst/>
            </c:spPr>
            <c:extLst>
              <c:ext xmlns:c16="http://schemas.microsoft.com/office/drawing/2014/chart" uri="{C3380CC4-5D6E-409C-BE32-E72D297353CC}">
                <c16:uniqueId val="{00000005-B185-4172-B328-35D752F11B49}"/>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B185-4172-B328-35D752F11B49}"/>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B185-4172-B328-35D752F11B4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Hiç iyi değil</c:v>
                </c:pt>
                <c:pt idx="1">
                  <c:v> İyi değil</c:v>
                </c:pt>
                <c:pt idx="2">
                  <c:v> Orta</c:v>
                </c:pt>
                <c:pt idx="3">
                  <c:v> İyi</c:v>
                </c:pt>
                <c:pt idx="4">
                  <c:v> Çok iyi</c:v>
                </c:pt>
              </c:strCache>
            </c:strRef>
          </c:cat>
          <c:val>
            <c:numRef>
              <c:f>Sheet1!$B$2:$B$6</c:f>
              <c:numCache>
                <c:formatCode>0.0</c:formatCode>
                <c:ptCount val="5"/>
                <c:pt idx="0">
                  <c:v>0.3</c:v>
                </c:pt>
                <c:pt idx="1">
                  <c:v>2.1</c:v>
                </c:pt>
                <c:pt idx="2">
                  <c:v>13.8</c:v>
                </c:pt>
                <c:pt idx="3">
                  <c:v>41.3</c:v>
                </c:pt>
                <c:pt idx="4">
                  <c:v>27.2</c:v>
                </c:pt>
              </c:numCache>
            </c:numRef>
          </c:val>
          <c:extLst>
            <c:ext xmlns:c16="http://schemas.microsoft.com/office/drawing/2014/chart" uri="{C3380CC4-5D6E-409C-BE32-E72D297353CC}">
              <c16:uniqueId val="{0000000A-B185-4172-B328-35D752F11B49}"/>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14E-4BB2-BB69-5DA294AE65D4}"/>
              </c:ext>
            </c:extLst>
          </c:dPt>
          <c:dPt>
            <c:idx val="1"/>
            <c:invertIfNegative val="0"/>
            <c:bubble3D val="0"/>
            <c:spPr>
              <a:solidFill>
                <a:srgbClr val="FF6161"/>
              </a:solidFill>
              <a:ln>
                <a:noFill/>
              </a:ln>
              <a:effectLst/>
            </c:spPr>
            <c:extLst>
              <c:ext xmlns:c16="http://schemas.microsoft.com/office/drawing/2014/chart" uri="{C3380CC4-5D6E-409C-BE32-E72D297353CC}">
                <c16:uniqueId val="{00000003-A14E-4BB2-BB69-5DA294AE65D4}"/>
              </c:ext>
            </c:extLst>
          </c:dPt>
          <c:dPt>
            <c:idx val="2"/>
            <c:invertIfNegative val="0"/>
            <c:bubble3D val="0"/>
            <c:spPr>
              <a:solidFill>
                <a:srgbClr val="A6A6A6"/>
              </a:solidFill>
              <a:ln>
                <a:noFill/>
              </a:ln>
              <a:effectLst/>
            </c:spPr>
            <c:extLst>
              <c:ext xmlns:c16="http://schemas.microsoft.com/office/drawing/2014/chart" uri="{C3380CC4-5D6E-409C-BE32-E72D297353CC}">
                <c16:uniqueId val="{00000005-A14E-4BB2-BB69-5DA294AE65D4}"/>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14E-4BB2-BB69-5DA294AE65D4}"/>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14E-4BB2-BB69-5DA294AE65D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Hiç iyi değil</c:v>
                </c:pt>
                <c:pt idx="1">
                  <c:v>İyi değil</c:v>
                </c:pt>
                <c:pt idx="2">
                  <c:v>Orta</c:v>
                </c:pt>
                <c:pt idx="3">
                  <c:v>İyi</c:v>
                </c:pt>
                <c:pt idx="4">
                  <c:v>Çok iyi</c:v>
                </c:pt>
              </c:strCache>
            </c:strRef>
          </c:cat>
          <c:val>
            <c:numRef>
              <c:f>Sheet1!$B$2:$B$6</c:f>
              <c:numCache>
                <c:formatCode>0.0</c:formatCode>
                <c:ptCount val="5"/>
                <c:pt idx="0">
                  <c:v>0.7</c:v>
                </c:pt>
                <c:pt idx="1">
                  <c:v>2.5</c:v>
                </c:pt>
                <c:pt idx="2">
                  <c:v>8.6</c:v>
                </c:pt>
                <c:pt idx="3">
                  <c:v>50.6</c:v>
                </c:pt>
                <c:pt idx="4">
                  <c:v>20.3</c:v>
                </c:pt>
              </c:numCache>
            </c:numRef>
          </c:val>
          <c:extLst>
            <c:ext xmlns:c16="http://schemas.microsoft.com/office/drawing/2014/chart" uri="{C3380CC4-5D6E-409C-BE32-E72D297353CC}">
              <c16:uniqueId val="{0000000A-A14E-4BB2-BB69-5DA294AE65D4}"/>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3C02-4740-A9F3-B02CD9E66C74}"/>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3C02-4740-A9F3-B02CD9E66C74}"/>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3C02-4740-A9F3-B02CD9E66C74}"/>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3C02-4740-A9F3-B02CD9E66C74}"/>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3C02-4740-A9F3-B02CD9E66C74}"/>
              </c:ext>
            </c:extLst>
          </c:dPt>
          <c:dLbls>
            <c:dLbl>
              <c:idx val="0"/>
              <c:layout>
                <c:manualLayout>
                  <c:x val="0.10877586365347081"/>
                  <c:y val="3.0756193410546424E-2"/>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
                      <c:h val="0.16728291097908196"/>
                    </c:manualLayout>
                  </c15:layout>
                </c:ext>
                <c:ext xmlns:c16="http://schemas.microsoft.com/office/drawing/2014/chart" uri="{C3380CC4-5D6E-409C-BE32-E72D297353CC}">
                  <c16:uniqueId val="{00000001-3C02-4740-A9F3-B02CD9E66C74}"/>
                </c:ext>
              </c:extLst>
            </c:dLbl>
            <c:dLbl>
              <c:idx val="1"/>
              <c:layout>
                <c:manualLayout>
                  <c:x val="-5.647786600789477E-2"/>
                  <c:y val="-0.19162700028114579"/>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17410609098893834"/>
                    </c:manualLayout>
                  </c15:layout>
                </c:ext>
                <c:ext xmlns:c16="http://schemas.microsoft.com/office/drawing/2014/chart" uri="{C3380CC4-5D6E-409C-BE32-E72D297353CC}">
                  <c16:uniqueId val="{00000003-3C02-4740-A9F3-B02CD9E66C74}"/>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3C02-4740-A9F3-B02CD9E66C74}"/>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3C02-4740-A9F3-B02CD9E66C74}"/>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3C02-4740-A9F3-B02CD9E66C7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Evet</c:v>
                </c:pt>
                <c:pt idx="1">
                  <c:v>Hayır</c:v>
                </c:pt>
              </c:strCache>
            </c:strRef>
          </c:cat>
          <c:val>
            <c:numRef>
              <c:f>Sheet1!$B$2:$B$6</c:f>
              <c:numCache>
                <c:formatCode>###0.0</c:formatCode>
                <c:ptCount val="5"/>
                <c:pt idx="0">
                  <c:v>7.8</c:v>
                </c:pt>
                <c:pt idx="1">
                  <c:v>92.2</c:v>
                </c:pt>
              </c:numCache>
            </c:numRef>
          </c:val>
          <c:extLst>
            <c:ext xmlns:c16="http://schemas.microsoft.com/office/drawing/2014/chart" uri="{C3380CC4-5D6E-409C-BE32-E72D297353CC}">
              <c16:uniqueId val="{0000000A-3C02-4740-A9F3-B02CD9E66C74}"/>
            </c:ext>
          </c:extLst>
        </c:ser>
        <c:dLbls>
          <c:showLegendKey val="0"/>
          <c:showVal val="0"/>
          <c:showCatName val="0"/>
          <c:showSerName val="0"/>
          <c:showPercent val="0"/>
          <c:showBubbleSize val="0"/>
          <c:showLeaderLines val="0"/>
        </c:dLbls>
        <c:firstSliceAng val="7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3-4A54-ACBC-5CD9C5DBF14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Goethe Enstitüsü</c:v>
                </c:pt>
                <c:pt idx="1">
                  <c:v>Alman-Türk Ticaret ve Sanayi Odası</c:v>
                </c:pt>
                <c:pt idx="2">
                  <c:v> Merkator Vakfı</c:v>
                </c:pt>
                <c:pt idx="3">
                  <c:v> Heinrich Böll Vakfı </c:v>
                </c:pt>
                <c:pt idx="4">
                  <c:v> Friedrich Naumann Vakfı</c:v>
                </c:pt>
                <c:pt idx="5">
                  <c:v> Konrad Adenauer Vakfı</c:v>
                </c:pt>
                <c:pt idx="6">
                  <c:v> Friedrich Ebert Vakfı </c:v>
                </c:pt>
              </c:strCache>
            </c:strRef>
          </c:cat>
          <c:val>
            <c:numRef>
              <c:f>Sheet1!$B$2:$B$8</c:f>
              <c:numCache>
                <c:formatCode>0.0</c:formatCode>
                <c:ptCount val="7"/>
                <c:pt idx="0">
                  <c:v>2.8000000000000003</c:v>
                </c:pt>
                <c:pt idx="1">
                  <c:v>2.1999999999999997</c:v>
                </c:pt>
                <c:pt idx="2">
                  <c:v>2.1</c:v>
                </c:pt>
                <c:pt idx="3">
                  <c:v>1.4000000000000001</c:v>
                </c:pt>
                <c:pt idx="4">
                  <c:v>1.0999999999999999</c:v>
                </c:pt>
                <c:pt idx="5">
                  <c:v>1</c:v>
                </c:pt>
                <c:pt idx="6">
                  <c:v>0.8</c:v>
                </c:pt>
              </c:numCache>
            </c:numRef>
          </c:val>
          <c:extLst>
            <c:ext xmlns:c16="http://schemas.microsoft.com/office/drawing/2014/chart" uri="{C3380CC4-5D6E-409C-BE32-E72D297353CC}">
              <c16:uniqueId val="{00000001-7263-4A54-ACBC-5CD9C5DBF148}"/>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37333174650094"/>
          <c:y val="3.2515002727768687E-2"/>
          <c:w val="0.44262666825349911"/>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87B-455D-A941-7FACCEF762AD}"/>
              </c:ext>
            </c:extLst>
          </c:dPt>
          <c:dPt>
            <c:idx val="1"/>
            <c:invertIfNegative val="0"/>
            <c:bubble3D val="0"/>
            <c:spPr>
              <a:solidFill>
                <a:srgbClr val="FF6161"/>
              </a:solidFill>
              <a:ln>
                <a:noFill/>
              </a:ln>
              <a:effectLst/>
            </c:spPr>
            <c:extLst>
              <c:ext xmlns:c16="http://schemas.microsoft.com/office/drawing/2014/chart" uri="{C3380CC4-5D6E-409C-BE32-E72D297353CC}">
                <c16:uniqueId val="{00000003-A87B-455D-A941-7FACCEF762AD}"/>
              </c:ext>
            </c:extLst>
          </c:dPt>
          <c:dPt>
            <c:idx val="2"/>
            <c:invertIfNegative val="0"/>
            <c:bubble3D val="0"/>
            <c:spPr>
              <a:solidFill>
                <a:srgbClr val="A6A6A6"/>
              </a:solidFill>
              <a:ln>
                <a:noFill/>
              </a:ln>
              <a:effectLst/>
            </c:spPr>
            <c:extLst>
              <c:ext xmlns:c16="http://schemas.microsoft.com/office/drawing/2014/chart" uri="{C3380CC4-5D6E-409C-BE32-E72D297353CC}">
                <c16:uniqueId val="{00000005-A87B-455D-A941-7FACCEF762AD}"/>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87B-455D-A941-7FACCEF762AD}"/>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87B-455D-A941-7FACCEF762AD}"/>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Çok Başarısız</c:v>
                </c:pt>
                <c:pt idx="1">
                  <c:v>Başarısız</c:v>
                </c:pt>
                <c:pt idx="2">
                  <c:v>Ne Başarılı Ne Başarısız</c:v>
                </c:pt>
                <c:pt idx="3">
                  <c:v>Başarılı</c:v>
                </c:pt>
                <c:pt idx="4">
                  <c:v>Çok Başarılı</c:v>
                </c:pt>
              </c:strCache>
            </c:strRef>
          </c:cat>
          <c:val>
            <c:numRef>
              <c:f>Sheet1!$B$2:$B$6</c:f>
              <c:numCache>
                <c:formatCode>0.0</c:formatCode>
                <c:ptCount val="5"/>
                <c:pt idx="0">
                  <c:v>0.4</c:v>
                </c:pt>
                <c:pt idx="1">
                  <c:v>1.5</c:v>
                </c:pt>
                <c:pt idx="2">
                  <c:v>11.8</c:v>
                </c:pt>
                <c:pt idx="3">
                  <c:v>50.2</c:v>
                </c:pt>
                <c:pt idx="4">
                  <c:v>14</c:v>
                </c:pt>
              </c:numCache>
            </c:numRef>
          </c:val>
          <c:extLst>
            <c:ext xmlns:c16="http://schemas.microsoft.com/office/drawing/2014/chart" uri="{C3380CC4-5D6E-409C-BE32-E72D297353CC}">
              <c16:uniqueId val="{0000000A-A87B-455D-A941-7FACCEF762AD}"/>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280474223911158"/>
          <c:y val="0"/>
          <c:w val="0.63719525776088837"/>
          <c:h val="0.90095083473701232"/>
        </c:manualLayout>
      </c:layout>
      <c:barChart>
        <c:barDir val="bar"/>
        <c:grouping val="stacked"/>
        <c:varyColors val="0"/>
        <c:ser>
          <c:idx val="0"/>
          <c:order val="0"/>
          <c:tx>
            <c:strRef>
              <c:f>Sheet1!$B$3</c:f>
              <c:strCache>
                <c:ptCount val="1"/>
                <c:pt idx="0">
                  <c:v>Çok Başarılı</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38C5-4B97-ACAA-9D683B7436EE}"/>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C5-4B97-ACAA-9D683B7436EE}"/>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C5-4B97-ACAA-9D683B7436EE}"/>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C5-4B97-ACAA-9D683B7436EE}"/>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Türkiye’ye Almanya’yı anlatan çalışmaları</c:v>
                </c:pt>
                <c:pt idx="1">
                  <c:v>Demokrasi ve insan haklarını destekleyen çalışmaları </c:v>
                </c:pt>
                <c:pt idx="2">
                  <c:v>Almanya ile Türkiye arasındaki ticari ve ekonomik ilişkilere destek olan çalışmaları </c:v>
                </c:pt>
                <c:pt idx="3">
                  <c:v>İklim kriziyle ilgili çalışmaları</c:v>
                </c:pt>
                <c:pt idx="4">
                  <c:v>Uluslararası işbirliğine katkı sağlayan çalışmaları </c:v>
                </c:pt>
                <c:pt idx="5">
                  <c:v>Türkiye’de eğitimin geliştirilmesine yönelik çalışmaları</c:v>
                </c:pt>
                <c:pt idx="6">
                  <c:v>Türkiye’nin farklı ülklerle ilişkileri inceleyen çalışmaları</c:v>
                </c:pt>
                <c:pt idx="7">
                  <c:v>Almanya ile Türkiye arasındaki kültürel ilişkileri geliştiren çalışmaları</c:v>
                </c:pt>
              </c:strCache>
            </c:strRef>
          </c:cat>
          <c:val>
            <c:numRef>
              <c:f>Sheet1!$B$4:$B$11</c:f>
              <c:numCache>
                <c:formatCode>0.0</c:formatCode>
                <c:ptCount val="8"/>
                <c:pt idx="0">
                  <c:v>24</c:v>
                </c:pt>
                <c:pt idx="1">
                  <c:v>28.7</c:v>
                </c:pt>
                <c:pt idx="2">
                  <c:v>28.2</c:v>
                </c:pt>
                <c:pt idx="3">
                  <c:v>25.9</c:v>
                </c:pt>
                <c:pt idx="4">
                  <c:v>23.8</c:v>
                </c:pt>
                <c:pt idx="5">
                  <c:v>21</c:v>
                </c:pt>
                <c:pt idx="6">
                  <c:v>23.4</c:v>
                </c:pt>
                <c:pt idx="7">
                  <c:v>23.4</c:v>
                </c:pt>
              </c:numCache>
            </c:numRef>
          </c:val>
          <c:extLst>
            <c:ext xmlns:c16="http://schemas.microsoft.com/office/drawing/2014/chart" uri="{C3380CC4-5D6E-409C-BE32-E72D297353CC}">
              <c16:uniqueId val="{00000004-38C5-4B97-ACAA-9D683B7436EE}"/>
            </c:ext>
          </c:extLst>
        </c:ser>
        <c:ser>
          <c:idx val="1"/>
          <c:order val="1"/>
          <c:tx>
            <c:strRef>
              <c:f>Sheet1!$C$3</c:f>
              <c:strCache>
                <c:ptCount val="1"/>
                <c:pt idx="0">
                  <c:v>Başarılı</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Türkiye’ye Almanya’yı anlatan çalışmaları</c:v>
                </c:pt>
                <c:pt idx="1">
                  <c:v>Demokrasi ve insan haklarını destekleyen çalışmaları </c:v>
                </c:pt>
                <c:pt idx="2">
                  <c:v>Almanya ile Türkiye arasındaki ticari ve ekonomik ilişkilere destek olan çalışmaları </c:v>
                </c:pt>
                <c:pt idx="3">
                  <c:v>İklim kriziyle ilgili çalışmaları</c:v>
                </c:pt>
                <c:pt idx="4">
                  <c:v>Uluslararası işbirliğine katkı sağlayan çalışmaları </c:v>
                </c:pt>
                <c:pt idx="5">
                  <c:v>Türkiye’de eğitimin geliştirilmesine yönelik çalışmaları</c:v>
                </c:pt>
                <c:pt idx="6">
                  <c:v>Türkiye’nin farklı ülklerle ilişkileri inceleyen çalışmaları</c:v>
                </c:pt>
                <c:pt idx="7">
                  <c:v>Almanya ile Türkiye arasındaki kültürel ilişkileri geliştiren çalışmaları</c:v>
                </c:pt>
              </c:strCache>
            </c:strRef>
          </c:cat>
          <c:val>
            <c:numRef>
              <c:f>Sheet1!$C$4:$C$11</c:f>
              <c:numCache>
                <c:formatCode>0.0</c:formatCode>
                <c:ptCount val="8"/>
                <c:pt idx="0">
                  <c:v>47.9</c:v>
                </c:pt>
                <c:pt idx="1">
                  <c:v>42.7</c:v>
                </c:pt>
                <c:pt idx="2">
                  <c:v>42.1</c:v>
                </c:pt>
                <c:pt idx="3">
                  <c:v>44</c:v>
                </c:pt>
                <c:pt idx="4">
                  <c:v>46</c:v>
                </c:pt>
                <c:pt idx="5">
                  <c:v>48.3</c:v>
                </c:pt>
                <c:pt idx="6">
                  <c:v>45.8</c:v>
                </c:pt>
                <c:pt idx="7">
                  <c:v>45.6</c:v>
                </c:pt>
              </c:numCache>
            </c:numRef>
          </c:val>
          <c:extLst>
            <c:ext xmlns:c16="http://schemas.microsoft.com/office/drawing/2014/chart" uri="{C3380CC4-5D6E-409C-BE32-E72D297353CC}">
              <c16:uniqueId val="{00000005-38C5-4B97-ACAA-9D683B7436EE}"/>
            </c:ext>
          </c:extLst>
        </c:ser>
        <c:ser>
          <c:idx val="2"/>
          <c:order val="2"/>
          <c:tx>
            <c:strRef>
              <c:f>Sheet1!$D$3</c:f>
              <c:strCache>
                <c:ptCount val="1"/>
                <c:pt idx="0">
                  <c:v>Ne Başarılı Ne Başarısız</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Türkiye’ye Almanya’yı anlatan çalışmaları</c:v>
                </c:pt>
                <c:pt idx="1">
                  <c:v>Demokrasi ve insan haklarını destekleyen çalışmaları </c:v>
                </c:pt>
                <c:pt idx="2">
                  <c:v>Almanya ile Türkiye arasındaki ticari ve ekonomik ilişkilere destek olan çalışmaları </c:v>
                </c:pt>
                <c:pt idx="3">
                  <c:v>İklim kriziyle ilgili çalışmaları</c:v>
                </c:pt>
                <c:pt idx="4">
                  <c:v>Uluslararası işbirliğine katkı sağlayan çalışmaları </c:v>
                </c:pt>
                <c:pt idx="5">
                  <c:v>Türkiye’de eğitimin geliştirilmesine yönelik çalışmaları</c:v>
                </c:pt>
                <c:pt idx="6">
                  <c:v>Türkiye’nin farklı ülklerle ilişkileri inceleyen çalışmaları</c:v>
                </c:pt>
                <c:pt idx="7">
                  <c:v>Almanya ile Türkiye arasındaki kültürel ilişkileri geliştiren çalışmaları</c:v>
                </c:pt>
              </c:strCache>
            </c:strRef>
          </c:cat>
          <c:val>
            <c:numRef>
              <c:f>Sheet1!$D$4:$D$11</c:f>
              <c:numCache>
                <c:formatCode>0.0</c:formatCode>
                <c:ptCount val="8"/>
                <c:pt idx="0">
                  <c:v>12.1</c:v>
                </c:pt>
                <c:pt idx="1">
                  <c:v>12.5</c:v>
                </c:pt>
                <c:pt idx="2">
                  <c:v>13.6</c:v>
                </c:pt>
                <c:pt idx="3">
                  <c:v>13</c:v>
                </c:pt>
                <c:pt idx="4">
                  <c:v>14</c:v>
                </c:pt>
                <c:pt idx="5">
                  <c:v>14.2</c:v>
                </c:pt>
                <c:pt idx="6">
                  <c:v>14.6</c:v>
                </c:pt>
                <c:pt idx="7">
                  <c:v>14.6</c:v>
                </c:pt>
              </c:numCache>
            </c:numRef>
          </c:val>
          <c:extLst>
            <c:ext xmlns:c16="http://schemas.microsoft.com/office/drawing/2014/chart" uri="{C3380CC4-5D6E-409C-BE32-E72D297353CC}">
              <c16:uniqueId val="{00000006-38C5-4B97-ACAA-9D683B7436EE}"/>
            </c:ext>
          </c:extLst>
        </c:ser>
        <c:ser>
          <c:idx val="3"/>
          <c:order val="3"/>
          <c:tx>
            <c:strRef>
              <c:f>Sheet1!$E$3</c:f>
              <c:strCache>
                <c:ptCount val="1"/>
                <c:pt idx="0">
                  <c:v>Başarısız</c:v>
                </c:pt>
              </c:strCache>
            </c:strRef>
          </c:tx>
          <c:spPr>
            <a:solidFill>
              <a:srgbClr val="FF7D7D"/>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38C5-4B97-ACAA-9D683B7436E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C5-4B97-ACAA-9D683B7436EE}"/>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Türkiye’ye Almanya’yı anlatan çalışmaları</c:v>
                </c:pt>
                <c:pt idx="1">
                  <c:v>Demokrasi ve insan haklarını destekleyen çalışmaları </c:v>
                </c:pt>
                <c:pt idx="2">
                  <c:v>Almanya ile Türkiye arasındaki ticari ve ekonomik ilişkilere destek olan çalışmaları </c:v>
                </c:pt>
                <c:pt idx="3">
                  <c:v>İklim kriziyle ilgili çalışmaları</c:v>
                </c:pt>
                <c:pt idx="4">
                  <c:v>Uluslararası işbirliğine katkı sağlayan çalışmaları </c:v>
                </c:pt>
                <c:pt idx="5">
                  <c:v>Türkiye’de eğitimin geliştirilmesine yönelik çalışmaları</c:v>
                </c:pt>
                <c:pt idx="6">
                  <c:v>Türkiye’nin farklı ülklerle ilişkileri inceleyen çalışmaları</c:v>
                </c:pt>
                <c:pt idx="7">
                  <c:v>Almanya ile Türkiye arasındaki kültürel ilişkileri geliştiren çalışmaları</c:v>
                </c:pt>
              </c:strCache>
            </c:strRef>
          </c:cat>
          <c:val>
            <c:numRef>
              <c:f>Sheet1!$E$4:$E$11</c:f>
              <c:numCache>
                <c:formatCode>0.0</c:formatCode>
                <c:ptCount val="8"/>
                <c:pt idx="0">
                  <c:v>1.7</c:v>
                </c:pt>
                <c:pt idx="1">
                  <c:v>1.2</c:v>
                </c:pt>
                <c:pt idx="2">
                  <c:v>0.8</c:v>
                </c:pt>
                <c:pt idx="3">
                  <c:v>1.9</c:v>
                </c:pt>
                <c:pt idx="4">
                  <c:v>1.2</c:v>
                </c:pt>
                <c:pt idx="5">
                  <c:v>1.7</c:v>
                </c:pt>
                <c:pt idx="6">
                  <c:v>1.2</c:v>
                </c:pt>
                <c:pt idx="7">
                  <c:v>1.9</c:v>
                </c:pt>
              </c:numCache>
            </c:numRef>
          </c:val>
          <c:extLst>
            <c:ext xmlns:c16="http://schemas.microsoft.com/office/drawing/2014/chart" uri="{C3380CC4-5D6E-409C-BE32-E72D297353CC}">
              <c16:uniqueId val="{00000009-38C5-4B97-ACAA-9D683B7436EE}"/>
            </c:ext>
          </c:extLst>
        </c:ser>
        <c:ser>
          <c:idx val="4"/>
          <c:order val="4"/>
          <c:tx>
            <c:strRef>
              <c:f>Sheet1!$F$3</c:f>
              <c:strCache>
                <c:ptCount val="1"/>
                <c:pt idx="0">
                  <c:v>Çok Başarısız</c:v>
                </c:pt>
              </c:strCache>
            </c:strRef>
          </c:tx>
          <c:spPr>
            <a:solidFill>
              <a:srgbClr val="FF5050"/>
            </a:solidFill>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C5-4B97-ACAA-9D683B7436EE}"/>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C5-4B97-ACAA-9D683B7436EE}"/>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C5-4B97-ACAA-9D683B7436EE}"/>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Sheet1!$A$4:$A$11</c:f>
              <c:strCache>
                <c:ptCount val="8"/>
                <c:pt idx="0">
                  <c:v>Türkiye’ye Almanya’yı anlatan çalışmaları</c:v>
                </c:pt>
                <c:pt idx="1">
                  <c:v>Demokrasi ve insan haklarını destekleyen çalışmaları </c:v>
                </c:pt>
                <c:pt idx="2">
                  <c:v>Almanya ile Türkiye arasındaki ticari ve ekonomik ilişkilere destek olan çalışmaları </c:v>
                </c:pt>
                <c:pt idx="3">
                  <c:v>İklim kriziyle ilgili çalışmaları</c:v>
                </c:pt>
                <c:pt idx="4">
                  <c:v>Uluslararası işbirliğine katkı sağlayan çalışmaları </c:v>
                </c:pt>
                <c:pt idx="5">
                  <c:v>Türkiye’de eğitimin geliştirilmesine yönelik çalışmaları</c:v>
                </c:pt>
                <c:pt idx="6">
                  <c:v>Türkiye’nin farklı ülklerle ilişkileri inceleyen çalışmaları</c:v>
                </c:pt>
                <c:pt idx="7">
                  <c:v>Almanya ile Türkiye arasındaki kültürel ilişkileri geliştiren çalışmaları</c:v>
                </c:pt>
              </c:strCache>
            </c:strRef>
          </c:cat>
          <c:val>
            <c:numRef>
              <c:f>Sheet1!$F$4:$F$11</c:f>
              <c:numCache>
                <c:formatCode>0.0</c:formatCode>
                <c:ptCount val="8"/>
                <c:pt idx="0">
                  <c:v>0.1</c:v>
                </c:pt>
                <c:pt idx="1">
                  <c:v>0.1</c:v>
                </c:pt>
                <c:pt idx="2">
                  <c:v>0</c:v>
                </c:pt>
                <c:pt idx="3">
                  <c:v>0</c:v>
                </c:pt>
                <c:pt idx="4">
                  <c:v>0.2</c:v>
                </c:pt>
                <c:pt idx="5">
                  <c:v>0.2</c:v>
                </c:pt>
                <c:pt idx="6">
                  <c:v>0.3</c:v>
                </c:pt>
                <c:pt idx="7">
                  <c:v>0</c:v>
                </c:pt>
              </c:numCache>
            </c:numRef>
          </c:val>
          <c:extLst>
            <c:ext xmlns:c16="http://schemas.microsoft.com/office/drawing/2014/chart" uri="{C3380CC4-5D6E-409C-BE32-E72D297353CC}">
              <c16:uniqueId val="{0000000E-38C5-4B97-ACAA-9D683B7436EE}"/>
            </c:ext>
          </c:extLst>
        </c:ser>
        <c:ser>
          <c:idx val="5"/>
          <c:order val="5"/>
          <c:tx>
            <c:strRef>
              <c:f>Sheet1!$G$3</c:f>
              <c:strCache>
                <c:ptCount val="1"/>
                <c:pt idx="0">
                  <c:v> Fikrim yok</c:v>
                </c:pt>
              </c:strCache>
            </c:strRef>
          </c:tx>
          <c:spPr>
            <a:solidFill>
              <a:srgbClr val="FFFFFF">
                <a:lumMod val="75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Türkiye’ye Almanya’yı anlatan çalışmaları</c:v>
                </c:pt>
                <c:pt idx="1">
                  <c:v>Demokrasi ve insan haklarını destekleyen çalışmaları </c:v>
                </c:pt>
                <c:pt idx="2">
                  <c:v>Almanya ile Türkiye arasındaki ticari ve ekonomik ilişkilere destek olan çalışmaları </c:v>
                </c:pt>
                <c:pt idx="3">
                  <c:v>İklim kriziyle ilgili çalışmaları</c:v>
                </c:pt>
                <c:pt idx="4">
                  <c:v>Uluslararası işbirliğine katkı sağlayan çalışmaları </c:v>
                </c:pt>
                <c:pt idx="5">
                  <c:v>Türkiye’de eğitimin geliştirilmesine yönelik çalışmaları</c:v>
                </c:pt>
                <c:pt idx="6">
                  <c:v>Türkiye’nin farklı ülklerle ilişkileri inceleyen çalışmaları</c:v>
                </c:pt>
                <c:pt idx="7">
                  <c:v>Almanya ile Türkiye arasındaki kültürel ilişkileri geliştiren çalışmaları</c:v>
                </c:pt>
              </c:strCache>
            </c:strRef>
          </c:cat>
          <c:val>
            <c:numRef>
              <c:f>Sheet1!$G$4:$G$11</c:f>
              <c:numCache>
                <c:formatCode>0.0</c:formatCode>
                <c:ptCount val="8"/>
                <c:pt idx="0">
                  <c:v>14.2</c:v>
                </c:pt>
                <c:pt idx="1">
                  <c:v>14.8</c:v>
                </c:pt>
                <c:pt idx="2">
                  <c:v>15.3</c:v>
                </c:pt>
                <c:pt idx="3">
                  <c:v>15.2</c:v>
                </c:pt>
                <c:pt idx="4">
                  <c:v>14.8</c:v>
                </c:pt>
                <c:pt idx="5">
                  <c:v>14.6</c:v>
                </c:pt>
                <c:pt idx="6">
                  <c:v>14.7</c:v>
                </c:pt>
                <c:pt idx="7">
                  <c:v>14.5</c:v>
                </c:pt>
              </c:numCache>
            </c:numRef>
          </c:val>
          <c:extLst>
            <c:ext xmlns:c16="http://schemas.microsoft.com/office/drawing/2014/chart" uri="{C3380CC4-5D6E-409C-BE32-E72D297353CC}">
              <c16:uniqueId val="{00000010-38C5-4B97-ACAA-9D683B7436EE}"/>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0029847495194669"/>
          <c:y val="0.90525268840258621"/>
          <c:w val="0.7954230897161545"/>
          <c:h val="9.47473115974138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337-42D8-9906-0FA9B4FBCC4C}"/>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4337-42D8-9906-0FA9B4FBCC4C}"/>
              </c:ext>
            </c:extLst>
          </c:dPt>
          <c:dPt>
            <c:idx val="2"/>
            <c:invertIfNegative val="0"/>
            <c:bubble3D val="0"/>
            <c:spPr>
              <a:solidFill>
                <a:srgbClr val="A6A6A6"/>
              </a:solidFill>
              <a:ln>
                <a:noFill/>
              </a:ln>
              <a:effectLst/>
            </c:spPr>
            <c:extLst>
              <c:ext xmlns:c16="http://schemas.microsoft.com/office/drawing/2014/chart" uri="{C3380CC4-5D6E-409C-BE32-E72D297353CC}">
                <c16:uniqueId val="{00000005-4337-42D8-9906-0FA9B4FBCC4C}"/>
              </c:ext>
            </c:extLst>
          </c:dPt>
          <c:dPt>
            <c:idx val="3"/>
            <c:invertIfNegative val="0"/>
            <c:bubble3D val="0"/>
            <c:extLst>
              <c:ext xmlns:c16="http://schemas.microsoft.com/office/drawing/2014/chart" uri="{C3380CC4-5D6E-409C-BE32-E72D297353CC}">
                <c16:uniqueId val="{00000007-4337-42D8-9906-0FA9B4FBCC4C}"/>
              </c:ext>
            </c:extLst>
          </c:dPt>
          <c:dPt>
            <c:idx val="4"/>
            <c:invertIfNegative val="0"/>
            <c:bubble3D val="0"/>
            <c:extLst>
              <c:ext xmlns:c16="http://schemas.microsoft.com/office/drawing/2014/chart" uri="{C3380CC4-5D6E-409C-BE32-E72D297353CC}">
                <c16:uniqueId val="{00000009-4337-42D8-9906-0FA9B4FBCC4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Çok faydalı</c:v>
                </c:pt>
                <c:pt idx="1">
                  <c:v>Faydalı</c:v>
                </c:pt>
                <c:pt idx="2">
                  <c:v>Ne faydalı ne zararlı </c:v>
                </c:pt>
                <c:pt idx="3">
                  <c:v>Zararlı</c:v>
                </c:pt>
                <c:pt idx="4">
                  <c:v>Çok zararlı</c:v>
                </c:pt>
              </c:strCache>
            </c:strRef>
          </c:cat>
          <c:val>
            <c:numRef>
              <c:f>Sheet1!$B$2:$B$6</c:f>
              <c:numCache>
                <c:formatCode>###0.0</c:formatCode>
                <c:ptCount val="5"/>
                <c:pt idx="0">
                  <c:v>2.8</c:v>
                </c:pt>
                <c:pt idx="1">
                  <c:v>53.8</c:v>
                </c:pt>
                <c:pt idx="2">
                  <c:v>19.399999999999999</c:v>
                </c:pt>
                <c:pt idx="3">
                  <c:v>1.4</c:v>
                </c:pt>
                <c:pt idx="4">
                  <c:v>2.2000000000000002</c:v>
                </c:pt>
              </c:numCache>
            </c:numRef>
          </c:val>
          <c:extLst>
            <c:ext xmlns:c16="http://schemas.microsoft.com/office/drawing/2014/chart" uri="{C3380CC4-5D6E-409C-BE32-E72D297353CC}">
              <c16:uniqueId val="{0000000A-4337-42D8-9906-0FA9B4FBCC4C}"/>
            </c:ext>
          </c:extLst>
        </c:ser>
        <c:dLbls>
          <c:showLegendKey val="0"/>
          <c:showVal val="0"/>
          <c:showCatName val="0"/>
          <c:showSerName val="0"/>
          <c:showPercent val="0"/>
          <c:showBubbleSize val="0"/>
        </c:dLbls>
        <c:gapWidth val="115"/>
        <c:axId val="1875595616"/>
        <c:axId val="1875591264"/>
      </c:barChart>
      <c:catAx>
        <c:axId val="1875595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t"/>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DF4-46A9-B281-38C19B13781E}"/>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ADF4-46A9-B281-38C19B13781E}"/>
              </c:ext>
            </c:extLst>
          </c:dPt>
          <c:dPt>
            <c:idx val="2"/>
            <c:invertIfNegative val="0"/>
            <c:bubble3D val="0"/>
            <c:spPr>
              <a:solidFill>
                <a:srgbClr val="A6A6A6"/>
              </a:solidFill>
              <a:ln>
                <a:noFill/>
              </a:ln>
              <a:effectLst/>
            </c:spPr>
            <c:extLst>
              <c:ext xmlns:c16="http://schemas.microsoft.com/office/drawing/2014/chart" uri="{C3380CC4-5D6E-409C-BE32-E72D297353CC}">
                <c16:uniqueId val="{00000005-ADF4-46A9-B281-38C19B13781E}"/>
              </c:ext>
            </c:extLst>
          </c:dPt>
          <c:dPt>
            <c:idx val="3"/>
            <c:invertIfNegative val="0"/>
            <c:bubble3D val="0"/>
            <c:extLst>
              <c:ext xmlns:c16="http://schemas.microsoft.com/office/drawing/2014/chart" uri="{C3380CC4-5D6E-409C-BE32-E72D297353CC}">
                <c16:uniqueId val="{00000007-ADF4-46A9-B281-38C19B13781E}"/>
              </c:ext>
            </c:extLst>
          </c:dPt>
          <c:dPt>
            <c:idx val="4"/>
            <c:invertIfNegative val="0"/>
            <c:bubble3D val="0"/>
            <c:extLst>
              <c:ext xmlns:c16="http://schemas.microsoft.com/office/drawing/2014/chart" uri="{C3380CC4-5D6E-409C-BE32-E72D297353CC}">
                <c16:uniqueId val="{00000009-ADF4-46A9-B281-38C19B13781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Çok faydalı</c:v>
                </c:pt>
                <c:pt idx="1">
                  <c:v>Faydalı</c:v>
                </c:pt>
                <c:pt idx="2">
                  <c:v>Ne faydalı ne zararlı </c:v>
                </c:pt>
                <c:pt idx="3">
                  <c:v>Zararlı</c:v>
                </c:pt>
                <c:pt idx="4">
                  <c:v>Çok zararlı</c:v>
                </c:pt>
              </c:strCache>
            </c:strRef>
          </c:cat>
          <c:val>
            <c:numRef>
              <c:f>Sheet1!$B$2:$B$6</c:f>
              <c:numCache>
                <c:formatCode>###0.0</c:formatCode>
                <c:ptCount val="5"/>
                <c:pt idx="0">
                  <c:v>4.4000000000000004</c:v>
                </c:pt>
                <c:pt idx="1">
                  <c:v>51</c:v>
                </c:pt>
                <c:pt idx="2">
                  <c:v>19.899999999999999</c:v>
                </c:pt>
                <c:pt idx="3">
                  <c:v>1.4</c:v>
                </c:pt>
                <c:pt idx="4">
                  <c:v>1.8</c:v>
                </c:pt>
              </c:numCache>
            </c:numRef>
          </c:val>
          <c:extLst>
            <c:ext xmlns:c16="http://schemas.microsoft.com/office/drawing/2014/chart" uri="{C3380CC4-5D6E-409C-BE32-E72D297353CC}">
              <c16:uniqueId val="{0000000A-ADF4-46A9-B281-38C19B13781E}"/>
            </c:ext>
          </c:extLst>
        </c:ser>
        <c:dLbls>
          <c:showLegendKey val="0"/>
          <c:showVal val="0"/>
          <c:showCatName val="0"/>
          <c:showSerName val="0"/>
          <c:showPercent val="0"/>
          <c:showBubbleSize val="0"/>
        </c:dLbls>
        <c:gapWidth val="115"/>
        <c:axId val="1875585280"/>
        <c:axId val="1875596704"/>
      </c:barChart>
      <c:catAx>
        <c:axId val="1875585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t"/>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28515059549789"/>
          <c:y val="0"/>
          <c:w val="0.34001855047567281"/>
          <c:h val="0.96927021816628312"/>
        </c:manualLayout>
      </c:layout>
      <c:barChart>
        <c:barDir val="bar"/>
        <c:grouping val="clustered"/>
        <c:varyColors val="0"/>
        <c:ser>
          <c:idx val="0"/>
          <c:order val="0"/>
          <c:spPr>
            <a:solidFill>
              <a:srgbClr val="FF6161">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9E-4729-9451-DC6ED2F27D6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Beğenmiyorum</c:v>
                </c:pt>
                <c:pt idx="1">
                  <c:v>Yaşamları rahat</c:v>
                </c:pt>
                <c:pt idx="2">
                  <c:v>Çıkar çatışması</c:v>
                </c:pt>
                <c:pt idx="3">
                  <c:v>İstikrarlı değiller</c:v>
                </c:pt>
                <c:pt idx="4">
                  <c:v>Çalışmalarını bilmiyoruz</c:v>
                </c:pt>
                <c:pt idx="5">
                  <c:v>Türkiye aleyhine çalışıyorlar</c:v>
                </c:pt>
              </c:strCache>
            </c:strRef>
          </c:cat>
          <c:val>
            <c:numRef>
              <c:f>Sheet1!$B$2:$B$7</c:f>
              <c:numCache>
                <c:formatCode>0.0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1-F79E-4729-9451-DC6ED2F27D66}"/>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5"/>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85855934674834"/>
          <c:y val="0.14286156225831401"/>
          <c:w val="0.50109789054146014"/>
          <c:h val="0.6278256633234070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69-410B-9BDE-FF0E2F154B4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B69-410B-9BDE-FF0E2F154B4C}"/>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B69-410B-9BDE-FF0E2F154B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69-410B-9BDE-FF0E2F154B4C}"/>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FB69-410B-9BDE-FF0E2F154B4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B69-410B-9BDE-FF0E2F154B4C}"/>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FB69-410B-9BDE-FF0E2F154B4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B69-410B-9BDE-FF0E2F154B4C}"/>
              </c:ext>
            </c:extLst>
          </c:dPt>
          <c:dPt>
            <c:idx val="8"/>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11-FB69-410B-9BDE-FF0E2F154B4C}"/>
              </c:ext>
            </c:extLst>
          </c:dPt>
          <c:dPt>
            <c:idx val="9"/>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13-FB69-410B-9BDE-FF0E2F154B4C}"/>
              </c:ext>
            </c:extLst>
          </c:dPt>
          <c:dPt>
            <c:idx val="1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15-FB69-410B-9BDE-FF0E2F154B4C}"/>
              </c:ext>
            </c:extLst>
          </c:dPt>
          <c:dLbls>
            <c:dLbl>
              <c:idx val="0"/>
              <c:layout>
                <c:manualLayout>
                  <c:x val="2.7451540779624677E-2"/>
                  <c:y val="-2.6216514119029786E-2"/>
                </c:manualLayout>
              </c:layout>
              <c:tx>
                <c:rich>
                  <a:bodyPr/>
                  <a:lstStyle/>
                  <a:p>
                    <a:r>
                      <a:rPr lang="en-US"/>
                      <a:t>Almanya</a:t>
                    </a:r>
                  </a:p>
                  <a:p>
                    <a:fld id="{9E7C8760-FEE3-4E99-8A46-7CFFE2A7383C}"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69-410B-9BDE-FF0E2F154B4C}"/>
                </c:ext>
              </c:extLst>
            </c:dLbl>
            <c:dLbl>
              <c:idx val="1"/>
              <c:layout>
                <c:manualLayout>
                  <c:x val="5.9944214893930259E-2"/>
                  <c:y val="-2.5385871830398987E-2"/>
                </c:manualLayout>
              </c:layout>
              <c:tx>
                <c:rich>
                  <a:bodyPr/>
                  <a:lstStyle/>
                  <a:p>
                    <a:r>
                      <a:rPr lang="en-US"/>
                      <a:t>Avusturya</a:t>
                    </a:r>
                  </a:p>
                  <a:p>
                    <a:fld id="{330A8181-65E3-4011-B78F-2F18549209CB}"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69-410B-9BDE-FF0E2F154B4C}"/>
                </c:ext>
              </c:extLst>
            </c:dLbl>
            <c:dLbl>
              <c:idx val="2"/>
              <c:layout>
                <c:manualLayout>
                  <c:x val="-1.0678170179222646E-2"/>
                  <c:y val="-1.5505390152411206E-2"/>
                </c:manualLayout>
              </c:layout>
              <c:tx>
                <c:rich>
                  <a:bodyPr/>
                  <a:lstStyle/>
                  <a:p>
                    <a:r>
                      <a:rPr lang="en-US"/>
                      <a:t>Hollanda</a:t>
                    </a:r>
                  </a:p>
                  <a:p>
                    <a:fld id="{45808322-A85C-42F1-BC67-F340C4B0DECE}"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B69-410B-9BDE-FF0E2F154B4C}"/>
                </c:ext>
              </c:extLst>
            </c:dLbl>
            <c:dLbl>
              <c:idx val="3"/>
              <c:layout>
                <c:manualLayout>
                  <c:x val="2.3388165588192196E-5"/>
                  <c:y val="2.0531918488729681E-2"/>
                </c:manualLayout>
              </c:layout>
              <c:tx>
                <c:rich>
                  <a:bodyPr/>
                  <a:lstStyle/>
                  <a:p>
                    <a:r>
                      <a:rPr lang="en-US"/>
                      <a:t>Birleşik</a:t>
                    </a:r>
                    <a:r>
                      <a:rPr lang="en-US" baseline="0"/>
                      <a:t> Krallık</a:t>
                    </a:r>
                  </a:p>
                  <a:p>
                    <a:fld id="{46790089-5014-4627-AC82-317F3E8C5E37}"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B69-410B-9BDE-FF0E2F154B4C}"/>
                </c:ext>
              </c:extLst>
            </c:dLbl>
            <c:dLbl>
              <c:idx val="4"/>
              <c:layout>
                <c:manualLayout>
                  <c:x val="-3.5793525809273842E-2"/>
                  <c:y val="2.452673694210486E-2"/>
                </c:manualLayout>
              </c:layout>
              <c:tx>
                <c:rich>
                  <a:bodyPr/>
                  <a:lstStyle/>
                  <a:p>
                    <a:r>
                      <a:rPr lang="en-US"/>
                      <a:t>İtalya</a:t>
                    </a:r>
                  </a:p>
                  <a:p>
                    <a:fld id="{5F61B24B-D616-4053-9E51-B641ECEA7C12}"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B69-410B-9BDE-FF0E2F154B4C}"/>
                </c:ext>
              </c:extLst>
            </c:dLbl>
            <c:dLbl>
              <c:idx val="5"/>
              <c:layout>
                <c:manualLayout>
                  <c:x val="-7.9501701176241862E-2"/>
                  <c:y val="-1.544391057846307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r>
                      <a:rPr lang="en-US" sz="1000">
                        <a:solidFill>
                          <a:schemeClr val="tx1"/>
                        </a:solidFill>
                        <a:latin typeface="Verdana" panose="020B0604030504040204" pitchFamily="34" charset="0"/>
                        <a:ea typeface="Verdana" panose="020B0604030504040204" pitchFamily="34" charset="0"/>
                      </a:rPr>
                      <a:t>Belçika</a:t>
                    </a:r>
                  </a:p>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fld id="{C87ADC76-8674-486A-83A8-8B11D0C25706}" type="VALUE">
                      <a:rPr lang="en-US" sz="1000">
                        <a:solidFill>
                          <a:schemeClr val="tx1"/>
                        </a:solidFill>
                        <a:latin typeface="Verdana" panose="020B0604030504040204" pitchFamily="34" charset="0"/>
                        <a:ea typeface="Verdana" panose="020B0604030504040204" pitchFamily="34" charset="0"/>
                      </a:rPr>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t>[VALUE]</a:t>
                    </a:fld>
                    <a:endParaRPr lang="en-T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dLblPos val="bestFit"/>
              <c:showLegendKey val="0"/>
              <c:showVal val="1"/>
              <c:showCatName val="0"/>
              <c:showSerName val="0"/>
              <c:showPercent val="0"/>
              <c:showBubbleSize val="0"/>
              <c:extLst>
                <c:ext xmlns:c15="http://schemas.microsoft.com/office/drawing/2012/chart" uri="{CE6537A1-D6FC-4f65-9D91-7224C49458BB}">
                  <c15:layout>
                    <c:manualLayout>
                      <c:w val="0.1327148828618645"/>
                      <c:h val="0.11309863529239818"/>
                    </c:manualLayout>
                  </c15:layout>
                  <c15:dlblFieldTable/>
                  <c15:showDataLabelsRange val="0"/>
                </c:ext>
                <c:ext xmlns:c16="http://schemas.microsoft.com/office/drawing/2014/chart" uri="{C3380CC4-5D6E-409C-BE32-E72D297353CC}">
                  <c16:uniqueId val="{0000000B-FB69-410B-9BDE-FF0E2F154B4C}"/>
                </c:ext>
              </c:extLst>
            </c:dLbl>
            <c:dLbl>
              <c:idx val="6"/>
              <c:layout>
                <c:manualLayout>
                  <c:x val="5.78944298629338E-3"/>
                  <c:y val="-2.3283702066244097E-2"/>
                </c:manualLayout>
              </c:layout>
              <c:tx>
                <c:rich>
                  <a:bodyPr/>
                  <a:lstStyle/>
                  <a:p>
                    <a:r>
                      <a:rPr lang="en-US"/>
                      <a:t>Bulgaristan</a:t>
                    </a:r>
                  </a:p>
                  <a:p>
                    <a:fld id="{D0B388FF-2F9A-41AF-8A10-763D9AE742DA}"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B69-410B-9BDE-FF0E2F154B4C}"/>
                </c:ext>
              </c:extLst>
            </c:dLbl>
            <c:dLbl>
              <c:idx val="7"/>
              <c:layout>
                <c:manualLayout>
                  <c:x val="-3.7470593953533586E-3"/>
                  <c:y val="-8.2541851642094627E-2"/>
                </c:manualLayout>
              </c:layout>
              <c:tx>
                <c:rich>
                  <a:bodyPr/>
                  <a:lstStyle/>
                  <a:p>
                    <a:r>
                      <a:rPr lang="en-US"/>
                      <a:t>Danimarka</a:t>
                    </a:r>
                  </a:p>
                  <a:p>
                    <a:fld id="{957D5CDD-1171-4A04-8530-5B8C1D7C72DB}"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B69-410B-9BDE-FF0E2F154B4C}"/>
                </c:ext>
              </c:extLst>
            </c:dLbl>
            <c:dLbl>
              <c:idx val="8"/>
              <c:layout>
                <c:manualLayout>
                  <c:x val="-1.1343433555954021E-2"/>
                  <c:y val="-7.692429004314375E-3"/>
                </c:manualLayout>
              </c:layout>
              <c:tx>
                <c:rich>
                  <a:bodyPr/>
                  <a:lstStyle/>
                  <a:p>
                    <a:r>
                      <a:rPr lang="en-US"/>
                      <a:t>Fransa</a:t>
                    </a:r>
                  </a:p>
                  <a:p>
                    <a:fld id="{C6AD2A81-3D65-4421-A8BB-A13299F44D22}"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B69-410B-9BDE-FF0E2F154B4C}"/>
                </c:ext>
              </c:extLst>
            </c:dLbl>
            <c:dLbl>
              <c:idx val="9"/>
              <c:layout>
                <c:manualLayout>
                  <c:x val="-3.2222611062506075E-2"/>
                  <c:y val="-1.2956501087016094E-2"/>
                </c:manualLayout>
              </c:layout>
              <c:tx>
                <c:rich>
                  <a:bodyPr/>
                  <a:lstStyle/>
                  <a:p>
                    <a:r>
                      <a:rPr lang="en-US"/>
                      <a:t>İsviçre</a:t>
                    </a:r>
                  </a:p>
                  <a:p>
                    <a:fld id="{7B214842-DEFF-4D36-A88A-6A02847B3809}"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B69-410B-9BDE-FF0E2F154B4C}"/>
                </c:ext>
              </c:extLst>
            </c:dLbl>
            <c:dLbl>
              <c:idx val="10"/>
              <c:layout>
                <c:manualLayout>
                  <c:x val="6.1301254009915429E-2"/>
                  <c:y val="-1.3986151963023184E-2"/>
                </c:manualLayout>
              </c:layout>
              <c:tx>
                <c:rich>
                  <a:bodyPr/>
                  <a:lstStyle/>
                  <a:p>
                    <a:r>
                      <a:rPr lang="en-US"/>
                      <a:t>İsveç</a:t>
                    </a:r>
                  </a:p>
                  <a:p>
                    <a:fld id="{A4819794-0376-4399-95AF-7B6EF7F1137B}"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B69-410B-9BDE-FF0E2F154B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Sayfa1!$A$2:$A$12</c:f>
              <c:strCache>
                <c:ptCount val="11"/>
                <c:pt idx="0">
                  <c:v>Germany</c:v>
                </c:pt>
                <c:pt idx="1">
                  <c:v>Avusturya</c:v>
                </c:pt>
                <c:pt idx="2">
                  <c:v>Hollanda</c:v>
                </c:pt>
                <c:pt idx="3">
                  <c:v>Birleşik Krallık</c:v>
                </c:pt>
                <c:pt idx="4">
                  <c:v>İtalya</c:v>
                </c:pt>
                <c:pt idx="5">
                  <c:v>Belçika</c:v>
                </c:pt>
                <c:pt idx="6">
                  <c:v>Bulgaristan</c:v>
                </c:pt>
                <c:pt idx="7">
                  <c:v>Danimarka</c:v>
                </c:pt>
                <c:pt idx="8">
                  <c:v>Fransa</c:v>
                </c:pt>
                <c:pt idx="9">
                  <c:v>İsviçre</c:v>
                </c:pt>
                <c:pt idx="10">
                  <c:v>İsveç</c:v>
                </c:pt>
              </c:strCache>
            </c:strRef>
          </c:cat>
          <c:val>
            <c:numRef>
              <c:f>Sayfa1!$B$2:$B$12</c:f>
              <c:numCache>
                <c:formatCode>#,##0</c:formatCode>
                <c:ptCount val="11"/>
                <c:pt idx="0">
                  <c:v>2000000</c:v>
                </c:pt>
                <c:pt idx="1">
                  <c:v>250000</c:v>
                </c:pt>
                <c:pt idx="2">
                  <c:v>500000</c:v>
                </c:pt>
                <c:pt idx="3">
                  <c:v>400000</c:v>
                </c:pt>
                <c:pt idx="4">
                  <c:v>50000</c:v>
                </c:pt>
                <c:pt idx="5">
                  <c:v>240000</c:v>
                </c:pt>
                <c:pt idx="6">
                  <c:v>60000</c:v>
                </c:pt>
                <c:pt idx="7">
                  <c:v>75000</c:v>
                </c:pt>
                <c:pt idx="8">
                  <c:v>700000</c:v>
                </c:pt>
                <c:pt idx="9">
                  <c:v>130000</c:v>
                </c:pt>
                <c:pt idx="10">
                  <c:v>62500</c:v>
                </c:pt>
              </c:numCache>
            </c:numRef>
          </c:val>
          <c:extLst>
            <c:ext xmlns:c16="http://schemas.microsoft.com/office/drawing/2014/chart" uri="{C3380CC4-5D6E-409C-BE32-E72D297353CC}">
              <c16:uniqueId val="{00000016-FB69-410B-9BDE-FF0E2F154B4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7373150578399923"/>
          <c:y val="0.90772457387142147"/>
          <c:w val="0.68298162729658785"/>
          <c:h val="9.227542612857847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legend>
    <c:plotVisOnly val="1"/>
    <c:dispBlanksAs val="gap"/>
    <c:showDLblsOverMax val="0"/>
  </c:chart>
  <c:spPr>
    <a:noFill/>
    <a:ln>
      <a:noFill/>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4"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50447" y="0"/>
            <a:ext cx="2945659" cy="496332"/>
          </a:xfrm>
          <a:prstGeom prst="rect">
            <a:avLst/>
          </a:prstGeom>
        </p:spPr>
        <p:txBody>
          <a:bodyPr vert="horz" lIns="91440" tIns="45720" rIns="91440" bIns="45720" rtlCol="0"/>
          <a:lstStyle>
            <a:lvl1pPr algn="r">
              <a:defRPr sz="1200"/>
            </a:lvl1pPr>
          </a:lstStyle>
          <a:p>
            <a:fld id="{26BD85DE-EF09-405E-A5A9-AFF1559A8A0F}" type="datetimeFigureOut">
              <a:rPr lang="tr-TR" smtClean="0"/>
              <a:pPr/>
              <a:t>25.04.2022</a:t>
            </a:fld>
            <a:endParaRPr lang="tr-TR"/>
          </a:p>
        </p:txBody>
      </p:sp>
      <p:sp>
        <p:nvSpPr>
          <p:cNvPr id="4" name="3 Altbilgi Yer Tutucusu"/>
          <p:cNvSpPr>
            <a:spLocks noGrp="1"/>
          </p:cNvSpPr>
          <p:nvPr>
            <p:ph type="ftr" sz="quarter" idx="2"/>
          </p:nvPr>
        </p:nvSpPr>
        <p:spPr>
          <a:xfrm>
            <a:off x="4"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50447" y="9428583"/>
            <a:ext cx="2945659" cy="496332"/>
          </a:xfrm>
          <a:prstGeom prst="rect">
            <a:avLst/>
          </a:prstGeom>
        </p:spPr>
        <p:txBody>
          <a:bodyPr vert="horz" lIns="91440" tIns="45720" rIns="91440" bIns="45720" rtlCol="0" anchor="b"/>
          <a:lstStyle>
            <a:lvl1pPr algn="r">
              <a:defRPr sz="1200"/>
            </a:lvl1pPr>
          </a:lstStyle>
          <a:p>
            <a:fld id="{DB915D5B-EBA4-4784-BACC-82E6559D38B1}" type="slidenum">
              <a:rPr lang="tr-TR" smtClean="0"/>
              <a:pPr/>
              <a:t>‹#›</a:t>
            </a:fld>
            <a:endParaRPr lang="tr-TR"/>
          </a:p>
        </p:txBody>
      </p:sp>
    </p:spTree>
    <p:extLst>
      <p:ext uri="{BB962C8B-B14F-4D97-AF65-F5344CB8AC3E}">
        <p14:creationId xmlns:p14="http://schemas.microsoft.com/office/powerpoint/2010/main" val="99067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4"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73C9C5D2-9752-43F0-BDEA-D97329E5874C}" type="datetimeFigureOut">
              <a:rPr lang="tr-TR" smtClean="0"/>
              <a:pPr/>
              <a:t>25.04.2022</a:t>
            </a:fld>
            <a:endParaRPr lang="tr-TR"/>
          </a:p>
        </p:txBody>
      </p:sp>
      <p:sp>
        <p:nvSpPr>
          <p:cNvPr id="4" name="3 Slayt Görüntüsü Yer Tutucusu"/>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159"/>
            <a:ext cx="5438140" cy="446698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4"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7" y="9428583"/>
            <a:ext cx="2945659" cy="496332"/>
          </a:xfrm>
          <a:prstGeom prst="rect">
            <a:avLst/>
          </a:prstGeom>
        </p:spPr>
        <p:txBody>
          <a:bodyPr vert="horz" lIns="91440" tIns="45720" rIns="91440" bIns="45720" rtlCol="0" anchor="b"/>
          <a:lstStyle>
            <a:lvl1pPr algn="r">
              <a:defRPr sz="1200"/>
            </a:lvl1pPr>
          </a:lstStyle>
          <a:p>
            <a:fld id="{E402CB37-61F1-4406-96F4-0C0F73E899E8}" type="slidenum">
              <a:rPr lang="tr-TR" smtClean="0"/>
              <a:pPr/>
              <a:t>‹#›</a:t>
            </a:fld>
            <a:endParaRPr lang="tr-TR"/>
          </a:p>
        </p:txBody>
      </p:sp>
    </p:spTree>
    <p:extLst>
      <p:ext uri="{BB962C8B-B14F-4D97-AF65-F5344CB8AC3E}">
        <p14:creationId xmlns:p14="http://schemas.microsoft.com/office/powerpoint/2010/main" val="226624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2900161E-A1D7-4D36-A780-350F52846875}" type="slidenum">
              <a:rPr lang="tr-TR" smtClean="0">
                <a:solidFill>
                  <a:prstClr val="black"/>
                </a:solidFill>
              </a:rPr>
              <a:pPr>
                <a:defRPr/>
              </a:pPr>
              <a:t>1</a:t>
            </a:fld>
            <a:endParaRPr lang="tr-TR" dirty="0">
              <a:solidFill>
                <a:prstClr val="black"/>
              </a:solidFill>
            </a:endParaRPr>
          </a:p>
        </p:txBody>
      </p:sp>
      <p:sp>
        <p:nvSpPr>
          <p:cNvPr id="29699" name="Rectangle 2"/>
          <p:cNvSpPr>
            <a:spLocks noGrp="1" noRot="1" noChangeAspect="1" noChangeArrowheads="1" noTextEdit="1"/>
          </p:cNvSpPr>
          <p:nvPr>
            <p:ph type="sldImg"/>
          </p:nvPr>
        </p:nvSpPr>
        <p:spPr>
          <a:xfrm>
            <a:off x="155575" y="744538"/>
            <a:ext cx="6616700" cy="3722687"/>
          </a:xfrm>
          <a:ln/>
        </p:spPr>
      </p:sp>
      <p:sp>
        <p:nvSpPr>
          <p:cNvPr id="29700"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9713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25</a:t>
            </a:fld>
            <a:endParaRPr lang="tr-TR"/>
          </a:p>
        </p:txBody>
      </p:sp>
    </p:spTree>
    <p:extLst>
      <p:ext uri="{BB962C8B-B14F-4D97-AF65-F5344CB8AC3E}">
        <p14:creationId xmlns:p14="http://schemas.microsoft.com/office/powerpoint/2010/main" val="201255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29</a:t>
            </a:fld>
            <a:endParaRPr lang="tr-TR"/>
          </a:p>
        </p:txBody>
      </p:sp>
    </p:spTree>
    <p:extLst>
      <p:ext uri="{BB962C8B-B14F-4D97-AF65-F5344CB8AC3E}">
        <p14:creationId xmlns:p14="http://schemas.microsoft.com/office/powerpoint/2010/main" val="46628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33</a:t>
            </a:fld>
            <a:endParaRPr lang="tr-TR"/>
          </a:p>
        </p:txBody>
      </p:sp>
    </p:spTree>
    <p:extLst>
      <p:ext uri="{BB962C8B-B14F-4D97-AF65-F5344CB8AC3E}">
        <p14:creationId xmlns:p14="http://schemas.microsoft.com/office/powerpoint/2010/main" val="250241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34</a:t>
            </a:fld>
            <a:endParaRPr lang="tr-TR"/>
          </a:p>
        </p:txBody>
      </p:sp>
    </p:spTree>
    <p:extLst>
      <p:ext uri="{BB962C8B-B14F-4D97-AF65-F5344CB8AC3E}">
        <p14:creationId xmlns:p14="http://schemas.microsoft.com/office/powerpoint/2010/main" val="13117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36</a:t>
            </a:fld>
            <a:endParaRPr lang="tr-TR"/>
          </a:p>
        </p:txBody>
      </p:sp>
    </p:spTree>
    <p:extLst>
      <p:ext uri="{BB962C8B-B14F-4D97-AF65-F5344CB8AC3E}">
        <p14:creationId xmlns:p14="http://schemas.microsoft.com/office/powerpoint/2010/main" val="239152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37</a:t>
            </a:fld>
            <a:endParaRPr lang="tr-TR"/>
          </a:p>
        </p:txBody>
      </p:sp>
    </p:spTree>
    <p:extLst>
      <p:ext uri="{BB962C8B-B14F-4D97-AF65-F5344CB8AC3E}">
        <p14:creationId xmlns:p14="http://schemas.microsoft.com/office/powerpoint/2010/main" val="3229450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41</a:t>
            </a:fld>
            <a:endParaRPr lang="tr-TR"/>
          </a:p>
        </p:txBody>
      </p:sp>
    </p:spTree>
    <p:extLst>
      <p:ext uri="{BB962C8B-B14F-4D97-AF65-F5344CB8AC3E}">
        <p14:creationId xmlns:p14="http://schemas.microsoft.com/office/powerpoint/2010/main" val="351140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43</a:t>
            </a:fld>
            <a:endParaRPr lang="tr-TR"/>
          </a:p>
        </p:txBody>
      </p:sp>
    </p:spTree>
    <p:extLst>
      <p:ext uri="{BB962C8B-B14F-4D97-AF65-F5344CB8AC3E}">
        <p14:creationId xmlns:p14="http://schemas.microsoft.com/office/powerpoint/2010/main" val="43410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50</a:t>
            </a:fld>
            <a:endParaRPr lang="tr-TR"/>
          </a:p>
        </p:txBody>
      </p:sp>
    </p:spTree>
    <p:extLst>
      <p:ext uri="{BB962C8B-B14F-4D97-AF65-F5344CB8AC3E}">
        <p14:creationId xmlns:p14="http://schemas.microsoft.com/office/powerpoint/2010/main" val="3810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66</a:t>
            </a:fld>
            <a:endParaRPr lang="tr-TR"/>
          </a:p>
        </p:txBody>
      </p:sp>
    </p:spTree>
    <p:extLst>
      <p:ext uri="{BB962C8B-B14F-4D97-AF65-F5344CB8AC3E}">
        <p14:creationId xmlns:p14="http://schemas.microsoft.com/office/powerpoint/2010/main" val="71148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a:t>
            </a:fld>
            <a:endParaRPr lang="tr-TR"/>
          </a:p>
        </p:txBody>
      </p:sp>
    </p:spTree>
    <p:extLst>
      <p:ext uri="{BB962C8B-B14F-4D97-AF65-F5344CB8AC3E}">
        <p14:creationId xmlns:p14="http://schemas.microsoft.com/office/powerpoint/2010/main" val="1187765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68</a:t>
            </a:fld>
            <a:endParaRPr lang="tr-TR"/>
          </a:p>
        </p:txBody>
      </p:sp>
    </p:spTree>
    <p:extLst>
      <p:ext uri="{BB962C8B-B14F-4D97-AF65-F5344CB8AC3E}">
        <p14:creationId xmlns:p14="http://schemas.microsoft.com/office/powerpoint/2010/main" val="336706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69</a:t>
            </a:fld>
            <a:endParaRPr lang="tr-TR"/>
          </a:p>
        </p:txBody>
      </p:sp>
    </p:spTree>
    <p:extLst>
      <p:ext uri="{BB962C8B-B14F-4D97-AF65-F5344CB8AC3E}">
        <p14:creationId xmlns:p14="http://schemas.microsoft.com/office/powerpoint/2010/main" val="3456026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85725" y="744538"/>
            <a:ext cx="6618288" cy="3722687"/>
          </a:xfrm>
          <a:ln/>
        </p:spPr>
      </p:sp>
      <p:sp>
        <p:nvSpPr>
          <p:cNvPr id="198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751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2CB37-61F1-4406-96F4-0C0F73E899E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17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06363" y="739775"/>
            <a:ext cx="6584950" cy="37036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8CAA24-7E9F-4310-AF1C-197DC1201EBF}"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587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85725" y="744538"/>
            <a:ext cx="6618288" cy="3722687"/>
          </a:xfrm>
          <a:ln/>
        </p:spPr>
      </p:sp>
      <p:sp>
        <p:nvSpPr>
          <p:cNvPr id="198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0494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85725" y="744538"/>
            <a:ext cx="6618288" cy="3722687"/>
          </a:xfrm>
          <a:ln/>
        </p:spPr>
      </p:sp>
      <p:sp>
        <p:nvSpPr>
          <p:cNvPr id="198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7605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14</a:t>
            </a:fld>
            <a:endParaRPr lang="tr-TR"/>
          </a:p>
        </p:txBody>
      </p:sp>
    </p:spTree>
    <p:extLst>
      <p:ext uri="{BB962C8B-B14F-4D97-AF65-F5344CB8AC3E}">
        <p14:creationId xmlns:p14="http://schemas.microsoft.com/office/powerpoint/2010/main" val="345590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15</a:t>
            </a:fld>
            <a:endParaRPr lang="tr-TR"/>
          </a:p>
        </p:txBody>
      </p:sp>
    </p:spTree>
    <p:extLst>
      <p:ext uri="{BB962C8B-B14F-4D97-AF65-F5344CB8AC3E}">
        <p14:creationId xmlns:p14="http://schemas.microsoft.com/office/powerpoint/2010/main" val="26096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16</a:t>
            </a:fld>
            <a:endParaRPr lang="tr-TR"/>
          </a:p>
        </p:txBody>
      </p:sp>
    </p:spTree>
    <p:extLst>
      <p:ext uri="{BB962C8B-B14F-4D97-AF65-F5344CB8AC3E}">
        <p14:creationId xmlns:p14="http://schemas.microsoft.com/office/powerpoint/2010/main" val="362465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9"/>
          <p:cNvSpPr>
            <a:spLocks noGrp="1" noChangeArrowheads="1"/>
          </p:cNvSpPr>
          <p:nvPr>
            <p:ph type="sldNum" sz="quarter" idx="10"/>
          </p:nvPr>
        </p:nvSpPr>
        <p:spPr>
          <a:ln/>
        </p:spPr>
        <p:txBody>
          <a:bodyPr/>
          <a:lstStyle>
            <a:lvl1pPr>
              <a:defRPr/>
            </a:lvl1pPr>
          </a:lstStyle>
          <a:p>
            <a:pPr>
              <a:defRPr/>
            </a:pPr>
            <a:fld id="{CDD4FB5A-D62D-4163-B7EE-5C7D555702A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76671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sldNum" sz="quarter" idx="10"/>
          </p:nvPr>
        </p:nvSpPr>
        <p:spPr>
          <a:ln/>
        </p:spPr>
        <p:txBody>
          <a:bodyPr/>
          <a:lstStyle>
            <a:lvl1pPr>
              <a:defRPr/>
            </a:lvl1pPr>
          </a:lstStyle>
          <a:p>
            <a:pPr>
              <a:defRPr/>
            </a:pPr>
            <a:fld id="{63B015C5-B61A-4313-98C2-FF91166C2CF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83818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91600" y="334964"/>
            <a:ext cx="28956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04800" y="334964"/>
            <a:ext cx="8483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sldNum" sz="quarter" idx="10"/>
          </p:nvPr>
        </p:nvSpPr>
        <p:spPr>
          <a:ln/>
        </p:spPr>
        <p:txBody>
          <a:bodyPr/>
          <a:lstStyle>
            <a:lvl1pPr>
              <a:defRPr/>
            </a:lvl1pPr>
          </a:lstStyle>
          <a:p>
            <a:pPr>
              <a:defRPr/>
            </a:pPr>
            <a:fld id="{BCEB58CE-0A4D-4794-9EDC-49E155EAF10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75986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635915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a:prstGeom prst="rect">
            <a:avLst/>
          </a:prstGeo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Tree>
    <p:extLst>
      <p:ext uri="{BB962C8B-B14F-4D97-AF65-F5344CB8AC3E}">
        <p14:creationId xmlns:p14="http://schemas.microsoft.com/office/powerpoint/2010/main" val="396772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
        <p:nvSpPr>
          <p:cNvPr id="3" name="2 İçerik Yer Tutucusu"/>
          <p:cNvSpPr>
            <a:spLocks noGrp="1"/>
          </p:cNvSpPr>
          <p:nvPr>
            <p:ph idx="1"/>
          </p:nvPr>
        </p:nvSpPr>
        <p:spPr>
          <a:xfrm>
            <a:off x="609600" y="1600201"/>
            <a:ext cx="109728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598013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350066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4245221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5525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Tree>
    <p:extLst>
      <p:ext uri="{BB962C8B-B14F-4D97-AF65-F5344CB8AC3E}">
        <p14:creationId xmlns:p14="http://schemas.microsoft.com/office/powerpoint/2010/main" val="371192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05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sldNum" sz="quarter" idx="10"/>
          </p:nvPr>
        </p:nvSpPr>
        <p:spPr>
          <a:ln/>
        </p:spPr>
        <p:txBody>
          <a:bodyPr/>
          <a:lstStyle>
            <a:lvl1pPr>
              <a:defRPr/>
            </a:lvl1pPr>
          </a:lstStyle>
          <a:p>
            <a:pPr>
              <a:defRPr/>
            </a:pPr>
            <a:fld id="{3EEF6908-230C-4650-911F-A46228D90EF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16790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a:prstGeom prst="rect">
            <a:avLst/>
          </a:prstGeo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1863490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a:prstGeom prst="rect">
            <a:avLst/>
          </a:prstGeo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1232147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
        <p:nvSpPr>
          <p:cNvPr id="3" name="2 Dikey Metin Yer Tutucusu"/>
          <p:cNvSpPr>
            <a:spLocks noGrp="1"/>
          </p:cNvSpPr>
          <p:nvPr>
            <p:ph type="body" orient="vert" idx="1"/>
          </p:nvPr>
        </p:nvSpPr>
        <p:spPr>
          <a:xfrm>
            <a:off x="609600" y="1600201"/>
            <a:ext cx="109728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991434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a:prstGeom prst="rect">
            <a:avLst/>
          </a:prstGeo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99252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Başlık Slaydı">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498851" y="2432050"/>
            <a:ext cx="5806016" cy="2114550"/>
          </a:xfrm>
        </p:spPr>
        <p:txBody>
          <a:bodyPr/>
          <a:lstStyle>
            <a:lvl1pPr algn="ctr">
              <a:defRPr sz="2400">
                <a:solidFill>
                  <a:schemeClr val="bg1"/>
                </a:solidFill>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tr-TR" dirty="0"/>
          </a:p>
        </p:txBody>
      </p:sp>
      <p:sp>
        <p:nvSpPr>
          <p:cNvPr id="4099" name="Rectangle 3"/>
          <p:cNvSpPr>
            <a:spLocks noGrp="1" noChangeArrowheads="1"/>
          </p:cNvSpPr>
          <p:nvPr>
            <p:ph type="subTitle" idx="1"/>
          </p:nvPr>
        </p:nvSpPr>
        <p:spPr>
          <a:xfrm>
            <a:off x="2133600" y="5876925"/>
            <a:ext cx="8534400" cy="431800"/>
          </a:xfrm>
        </p:spPr>
        <p:txBody>
          <a:bodyPr/>
          <a:lstStyle>
            <a:lvl1pPr marL="0" indent="0" algn="ctr">
              <a:defRPr b="0">
                <a:solidFill>
                  <a:schemeClr val="bg1"/>
                </a:solidFill>
              </a:defRPr>
            </a:lvl1pPr>
          </a:lstStyle>
          <a:p>
            <a:r>
              <a:rPr lang="tr-TR"/>
              <a:t>Click to edit Master subtitle style</a:t>
            </a:r>
          </a:p>
        </p:txBody>
      </p:sp>
      <p:pic>
        <p:nvPicPr>
          <p:cNvPr id="6" name="Picture 45">
            <a:extLst>
              <a:ext uri="{FF2B5EF4-FFF2-40B4-BE49-F238E27FC236}">
                <a16:creationId xmlns:a16="http://schemas.microsoft.com/office/drawing/2014/main" id="{F242267E-C83E-4173-805F-C6498F8A20D2}"/>
              </a:ext>
            </a:extLst>
          </p:cNvPr>
          <p:cNvPicPr>
            <a:picLocks noChangeAspect="1" noChangeArrowheads="1"/>
          </p:cNvPicPr>
          <p:nvPr userDrawn="1"/>
        </p:nvPicPr>
        <p:blipFill rotWithShape="1">
          <a:blip r:embed="rId2" cstate="print"/>
          <a:srcRect r="498" b="16257"/>
          <a:stretch/>
        </p:blipFill>
        <p:spPr bwMode="auto">
          <a:xfrm>
            <a:off x="4765646" y="5915140"/>
            <a:ext cx="2660704" cy="810333"/>
          </a:xfrm>
          <a:prstGeom prst="rect">
            <a:avLst/>
          </a:prstGeom>
          <a:noFill/>
          <a:ln w="9525">
            <a:noFill/>
            <a:miter lim="800000"/>
            <a:headEnd/>
            <a:tailEnd/>
          </a:ln>
        </p:spPr>
      </p:pic>
    </p:spTree>
    <p:extLst>
      <p:ext uri="{BB962C8B-B14F-4D97-AF65-F5344CB8AC3E}">
        <p14:creationId xmlns:p14="http://schemas.microsoft.com/office/powerpoint/2010/main" val="1293191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4270848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552980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a:prstGeom prst="rect">
            <a:avLst/>
          </a:prstGeo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Tree>
    <p:extLst>
      <p:ext uri="{BB962C8B-B14F-4D97-AF65-F5344CB8AC3E}">
        <p14:creationId xmlns:p14="http://schemas.microsoft.com/office/powerpoint/2010/main" val="3909464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609600" y="1600201"/>
            <a:ext cx="109728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95445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17872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9"/>
          <p:cNvSpPr>
            <a:spLocks noGrp="1" noChangeArrowheads="1"/>
          </p:cNvSpPr>
          <p:nvPr>
            <p:ph type="sldNum" sz="quarter" idx="10"/>
          </p:nvPr>
        </p:nvSpPr>
        <p:spPr>
          <a:ln/>
        </p:spPr>
        <p:txBody>
          <a:bodyPr/>
          <a:lstStyle>
            <a:lvl1pPr>
              <a:defRPr/>
            </a:lvl1pPr>
          </a:lstStyle>
          <a:p>
            <a:pPr>
              <a:defRPr/>
            </a:pPr>
            <a:fld id="{5FD156E6-4DC2-466E-8F90-011178DD616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679585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2633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a:prstGeom prst="rect">
            <a:avLst/>
          </a:prstGeo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685837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Tree>
    <p:extLst>
      <p:ext uri="{BB962C8B-B14F-4D97-AF65-F5344CB8AC3E}">
        <p14:creationId xmlns:p14="http://schemas.microsoft.com/office/powerpoint/2010/main" val="2569460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31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a:prstGeom prst="rect">
            <a:avLst/>
          </a:prstGeo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031887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959532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609600" y="1600201"/>
            <a:ext cx="109728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460830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1600201"/>
            <a:ext cx="2743200" cy="4525963"/>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1600201"/>
            <a:ext cx="80264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710130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815322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49505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04800" y="1311276"/>
            <a:ext cx="5689600" cy="487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311276"/>
            <a:ext cx="5689600" cy="487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9"/>
          <p:cNvSpPr>
            <a:spLocks noGrp="1" noChangeArrowheads="1"/>
          </p:cNvSpPr>
          <p:nvPr>
            <p:ph type="sldNum" sz="quarter" idx="10"/>
          </p:nvPr>
        </p:nvSpPr>
        <p:spPr>
          <a:ln/>
        </p:spPr>
        <p:txBody>
          <a:bodyPr/>
          <a:lstStyle>
            <a:lvl1pPr>
              <a:defRPr/>
            </a:lvl1pPr>
          </a:lstStyle>
          <a:p>
            <a:pPr>
              <a:defRPr/>
            </a:pPr>
            <a:fld id="{7F7823E6-9549-4620-BE83-9D7A08DA6A9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35719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a:prstGeom prst="rect">
            <a:avLst/>
          </a:prstGeo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Tree>
    <p:extLst>
      <p:ext uri="{BB962C8B-B14F-4D97-AF65-F5344CB8AC3E}">
        <p14:creationId xmlns:p14="http://schemas.microsoft.com/office/powerpoint/2010/main" val="102094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609600" y="1600201"/>
            <a:ext cx="109728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374137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1482695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325058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a:prstGeom prst="rect">
            <a:avLst/>
          </a:prstGeo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596257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Tree>
    <p:extLst>
      <p:ext uri="{BB962C8B-B14F-4D97-AF65-F5344CB8AC3E}">
        <p14:creationId xmlns:p14="http://schemas.microsoft.com/office/powerpoint/2010/main" val="4284940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25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a:prstGeom prst="rect">
            <a:avLst/>
          </a:prstGeo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57905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550977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609600" y="1600201"/>
            <a:ext cx="109728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13270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9"/>
          <p:cNvSpPr>
            <a:spLocks noGrp="1" noChangeArrowheads="1"/>
          </p:cNvSpPr>
          <p:nvPr>
            <p:ph type="sldNum" sz="quarter" idx="10"/>
          </p:nvPr>
        </p:nvSpPr>
        <p:spPr>
          <a:ln/>
        </p:spPr>
        <p:txBody>
          <a:bodyPr/>
          <a:lstStyle>
            <a:lvl1pPr>
              <a:defRPr/>
            </a:lvl1pPr>
          </a:lstStyle>
          <a:p>
            <a:pPr>
              <a:defRPr/>
            </a:pPr>
            <a:fld id="{E1775454-E123-4AE1-80FB-90A30D7DDE3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967611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1600201"/>
            <a:ext cx="2743200" cy="4525963"/>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1600201"/>
            <a:ext cx="80264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078553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451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pic>
        <p:nvPicPr>
          <p:cNvPr id="7" name="Picture 12"/>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64834" y="244475"/>
            <a:ext cx="849841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807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50672252-D651-4610-8AA8-9D4C3274A01F}"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3197176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AE0AA49B-A8E8-4B66-85C3-DFAAFEDACE89}"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276006688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733AF27F-9601-4DB7-AB19-85B19A4BE138}"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2546979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F7910C61-8381-4A4A-B331-A6778C7E40E3}"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1873093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B602A24D-96CB-4CC9-AFFC-EFFC7EDCBE34}"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111861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2D420E44-1881-477D-8B71-19CB16992292}"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964452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229184F8-8966-4825-A415-F8A32EE027BD}"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275753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9"/>
          <p:cNvSpPr>
            <a:spLocks noGrp="1" noChangeArrowheads="1"/>
          </p:cNvSpPr>
          <p:nvPr>
            <p:ph type="sldNum" sz="quarter" idx="10"/>
          </p:nvPr>
        </p:nvSpPr>
        <p:spPr>
          <a:ln/>
        </p:spPr>
        <p:txBody>
          <a:bodyPr/>
          <a:lstStyle>
            <a:lvl1pPr>
              <a:defRPr/>
            </a:lvl1pPr>
          </a:lstStyle>
          <a:p>
            <a:pPr>
              <a:defRPr/>
            </a:pPr>
            <a:fld id="{A40F3624-23B0-48F9-9643-2F829C1AD1A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241675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646286F3-CB29-4BB6-8A08-87CA849307AB}"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1656976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AE0AA49B-A8E8-4B66-85C3-DFAAFEDACE89}"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297896511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29BE2F32-FF7E-4077-9468-1E1A1B2387FF}"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597472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endParaRPr lang="tr-TR" noProof="0" dirty="0"/>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pPr fontAlgn="base">
              <a:spcBef>
                <a:spcPct val="0"/>
              </a:spcBef>
              <a:spcAft>
                <a:spcPct val="0"/>
              </a:spcAft>
              <a:defRPr/>
            </a:pPr>
            <a:fld id="{58777D7D-D3A0-4B9F-A3EE-24250D1B6ED6}"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3395150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xfrm>
            <a:off x="336549" y="177800"/>
            <a:ext cx="11525251" cy="1714500"/>
          </a:xfrm>
          <a:prstGeom prst="rect">
            <a:avLst/>
          </a:prstGeom>
        </p:spPr>
        <p:txBody>
          <a:bodyPr/>
          <a:lstStyle/>
          <a:p>
            <a:r>
              <a:rPr lang="tr-TR"/>
              <a:t>Asıl başlık stili için tıklatın</a:t>
            </a:r>
            <a:endParaRPr/>
          </a:p>
        </p:txBody>
      </p:sp>
      <p:sp>
        <p:nvSpPr>
          <p:cNvPr id="57" name="Shape 57"/>
          <p:cNvSpPr>
            <a:spLocks noGrp="1"/>
          </p:cNvSpPr>
          <p:nvPr>
            <p:ph type="body" idx="1"/>
          </p:nvPr>
        </p:nvSpPr>
        <p:spPr>
          <a:xfrm>
            <a:off x="336549" y="1917700"/>
            <a:ext cx="11525251" cy="4432300"/>
          </a:xfrm>
          <a:prstGeom prst="rect">
            <a:avLst/>
          </a:prstGeom>
        </p:spPr>
        <p:txBody>
          <a:bodyPr/>
          <a:lstStyle>
            <a:lvl1pPr marL="276225" indent="-276225">
              <a:lnSpc>
                <a:spcPct val="120000"/>
              </a:lnSpc>
              <a:spcBef>
                <a:spcPts val="2438"/>
              </a:spcBef>
              <a:defRPr sz="2400"/>
            </a:lvl1pPr>
            <a:lvl2pPr marL="552450" indent="-276225">
              <a:lnSpc>
                <a:spcPct val="120000"/>
              </a:lnSpc>
              <a:spcBef>
                <a:spcPts val="2438"/>
              </a:spcBef>
              <a:defRPr sz="2400"/>
            </a:lvl2pPr>
            <a:lvl3pPr marL="828675" indent="-276225">
              <a:lnSpc>
                <a:spcPct val="120000"/>
              </a:lnSpc>
              <a:spcBef>
                <a:spcPts val="2438"/>
              </a:spcBef>
              <a:defRPr sz="2400"/>
            </a:lvl3pPr>
            <a:lvl4pPr marL="1104900" indent="-276225">
              <a:lnSpc>
                <a:spcPct val="120000"/>
              </a:lnSpc>
              <a:spcBef>
                <a:spcPts val="2438"/>
              </a:spcBef>
              <a:defRPr sz="2400"/>
            </a:lvl4pPr>
            <a:lvl5pPr marL="1381125" indent="-276225">
              <a:lnSpc>
                <a:spcPct val="120000"/>
              </a:lnSpc>
              <a:spcBef>
                <a:spcPts val="2438"/>
              </a:spcBef>
              <a:defRPr sz="24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8" name="Shape 58"/>
          <p:cNvSpPr>
            <a:spLocks noGrp="1"/>
          </p:cNvSpPr>
          <p:nvPr>
            <p:ph type="sldNum" sz="quarter" idx="2"/>
          </p:nvPr>
        </p:nvSpPr>
        <p:spPr>
          <a:xfrm>
            <a:off x="5930388" y="6540500"/>
            <a:ext cx="324875" cy="24109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tr-TR" sz="1800" b="0" i="0" u="none" strike="noStrike" kern="1200" cap="none" spc="0" normalizeH="0" baseline="0" noProof="0" smtClean="0">
                <a:ln>
                  <a:noFill/>
                </a:ln>
                <a:solidFill>
                  <a:srgbClr val="53535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tr-TR" sz="1800" b="0" i="0" u="none" strike="noStrike" kern="1200" cap="none" spc="0" normalizeH="0" baseline="0" noProof="0">
              <a:ln>
                <a:noFill/>
              </a:ln>
              <a:solidFill>
                <a:srgbClr val="535353"/>
              </a:solidFill>
              <a:effectLst/>
              <a:uLnTx/>
              <a:uFillTx/>
              <a:latin typeface="Arial" charset="0"/>
              <a:ea typeface="+mn-ea"/>
              <a:cs typeface="+mn-cs"/>
            </a:endParaRPr>
          </a:p>
        </p:txBody>
      </p:sp>
    </p:spTree>
    <p:extLst>
      <p:ext uri="{BB962C8B-B14F-4D97-AF65-F5344CB8AC3E}">
        <p14:creationId xmlns:p14="http://schemas.microsoft.com/office/powerpoint/2010/main" val="150076721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50174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3623746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250349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4152325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426416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0653A492-C8DC-4AD0-99E8-84BA44AC941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9623547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3286660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924944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934050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912085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723566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34242167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105320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endParaRPr lang="tr-TR" noProof="0" dirty="0"/>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pPr>
              <a:defRPr/>
            </a:pPr>
            <a:fld id="{AA67ED6C-105E-4912-93BF-E9652230E5A3}"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32597363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513606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00787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9"/>
          <p:cNvSpPr>
            <a:spLocks noGrp="1" noChangeArrowheads="1"/>
          </p:cNvSpPr>
          <p:nvPr>
            <p:ph type="sldNum" sz="quarter" idx="10"/>
          </p:nvPr>
        </p:nvSpPr>
        <p:spPr>
          <a:ln/>
        </p:spPr>
        <p:txBody>
          <a:bodyPr/>
          <a:lstStyle>
            <a:lvl1pPr>
              <a:defRPr/>
            </a:lvl1pPr>
          </a:lstStyle>
          <a:p>
            <a:pPr>
              <a:defRPr/>
            </a:pPr>
            <a:fld id="{427405E8-1C32-4CE1-8F21-092AA71E4DC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155178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996308484"/>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22175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359094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097285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491574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1509963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003537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4185155623"/>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1919945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endParaRPr lang="tr-TR" noProof="0" dirty="0"/>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fld id="{12937049-CF81-4C7F-87FD-E59DEB122CC4}" type="slidenum">
              <a:rPr lang="tr-TR" smtClean="0"/>
              <a:t>‹#›</a:t>
            </a:fld>
            <a:endParaRPr lang="tr-TR"/>
          </a:p>
        </p:txBody>
      </p:sp>
    </p:spTree>
    <p:extLst>
      <p:ext uri="{BB962C8B-B14F-4D97-AF65-F5344CB8AC3E}">
        <p14:creationId xmlns:p14="http://schemas.microsoft.com/office/powerpoint/2010/main" val="22926075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9"/>
          <p:cNvSpPr>
            <a:spLocks noGrp="1" noChangeArrowheads="1"/>
          </p:cNvSpPr>
          <p:nvPr>
            <p:ph type="sldNum" sz="quarter" idx="10"/>
          </p:nvPr>
        </p:nvSpPr>
        <p:spPr>
          <a:ln/>
        </p:spPr>
        <p:txBody>
          <a:bodyPr/>
          <a:lstStyle>
            <a:lvl1pPr>
              <a:defRPr/>
            </a:lvl1pPr>
          </a:lstStyle>
          <a:p>
            <a:pPr>
              <a:defRPr/>
            </a:pPr>
            <a:fld id="{E1A7F197-0A84-472E-B06E-964A30A166A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98698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612646"/>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28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11.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4.png"/><Relationship Id="rId2" Type="http://schemas.openxmlformats.org/officeDocument/2006/relationships/slideLayout" Target="../slideLayouts/slideLayout53.xml"/><Relationship Id="rId16" Type="http://schemas.openxmlformats.org/officeDocument/2006/relationships/image" Target="../media/image3.jp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12.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1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3.jp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7.tif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4.png"/><Relationship Id="rId2" Type="http://schemas.openxmlformats.org/officeDocument/2006/relationships/slideLayout" Target="../slideLayouts/slideLayout79.xml"/><Relationship Id="rId16" Type="http://schemas.openxmlformats.org/officeDocument/2006/relationships/image" Target="../media/image3.jp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14.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04800" y="334964"/>
            <a:ext cx="1158240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39939" name="Rectangle 3"/>
          <p:cNvSpPr>
            <a:spLocks noGrp="1" noChangeArrowheads="1"/>
          </p:cNvSpPr>
          <p:nvPr>
            <p:ph type="body" idx="1"/>
          </p:nvPr>
        </p:nvSpPr>
        <p:spPr bwMode="auto">
          <a:xfrm>
            <a:off x="304800" y="1311276"/>
            <a:ext cx="11582400" cy="487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32" name="Line 8"/>
          <p:cNvSpPr>
            <a:spLocks noChangeShapeType="1"/>
          </p:cNvSpPr>
          <p:nvPr userDrawn="1"/>
        </p:nvSpPr>
        <p:spPr bwMode="auto">
          <a:xfrm>
            <a:off x="304800" y="1090613"/>
            <a:ext cx="11584517" cy="0"/>
          </a:xfrm>
          <a:prstGeom prst="line">
            <a:avLst/>
          </a:prstGeom>
          <a:noFill/>
          <a:ln w="12700">
            <a:solidFill>
              <a:srgbClr val="777777"/>
            </a:solidFill>
            <a:round/>
            <a:headEnd/>
            <a:tailEnd/>
          </a:ln>
          <a:effectLst/>
        </p:spPr>
        <p:txBody>
          <a:bodyPr/>
          <a:lstStyle/>
          <a:p>
            <a:pPr algn="r" fontAlgn="base">
              <a:spcBef>
                <a:spcPct val="0"/>
              </a:spcBef>
              <a:spcAft>
                <a:spcPct val="0"/>
              </a:spcAft>
              <a:defRPr/>
            </a:pPr>
            <a:endParaRPr lang="tr-TR" sz="1800" b="1">
              <a:solidFill>
                <a:srgbClr val="000000"/>
              </a:solidFill>
              <a:latin typeface="Arial" charset="0"/>
              <a:cs typeface="Arial" charset="0"/>
            </a:endParaRPr>
          </a:p>
        </p:txBody>
      </p:sp>
      <p:sp>
        <p:nvSpPr>
          <p:cNvPr id="49161" name="Rectangle 9"/>
          <p:cNvSpPr>
            <a:spLocks noGrp="1" noChangeArrowheads="1"/>
          </p:cNvSpPr>
          <p:nvPr>
            <p:ph type="sldNum" sz="quarter" idx="4"/>
          </p:nvPr>
        </p:nvSpPr>
        <p:spPr bwMode="auto">
          <a:xfrm>
            <a:off x="5571067" y="6534150"/>
            <a:ext cx="931333" cy="323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0" hangingPunct="0">
              <a:defRPr sz="900" b="0">
                <a:latin typeface="+mn-lt"/>
                <a:cs typeface="+mn-cs"/>
              </a:defRPr>
            </a:lvl1pPr>
          </a:lstStyle>
          <a:p>
            <a:pPr fontAlgn="base">
              <a:spcBef>
                <a:spcPct val="0"/>
              </a:spcBef>
              <a:spcAft>
                <a:spcPct val="0"/>
              </a:spcAft>
              <a:defRPr/>
            </a:pPr>
            <a:fld id="{B123C724-B1D9-4357-A09F-F1AEF3350C6F}" type="slidenum">
              <a:rPr lang="tr-TR" smtClean="0">
                <a:solidFill>
                  <a:srgbClr val="000000"/>
                </a:solidFill>
              </a:rPr>
              <a:pPr fontAlgn="base">
                <a:spcBef>
                  <a:spcPct val="0"/>
                </a:spcBef>
                <a:spcAft>
                  <a:spcPct val="0"/>
                </a:spcAft>
                <a:defRPr/>
              </a:pPr>
              <a:t>‹#›</a:t>
            </a:fld>
            <a:endParaRPr lang="tr-TR">
              <a:solidFill>
                <a:srgbClr val="000000"/>
              </a:solidFill>
            </a:endParaRPr>
          </a:p>
        </p:txBody>
      </p:sp>
      <p:pic>
        <p:nvPicPr>
          <p:cNvPr id="9"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43831"/>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hf hdr="0" ftr="0" dt="0"/>
  <p:txStyles>
    <p:title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p:titleStyle>
    <p:bodyStyle>
      <a:lvl1pPr marL="180975" indent="-180975" algn="l" rtl="0" eaLnBrk="0" fontAlgn="base" hangingPunct="0">
        <a:spcBef>
          <a:spcPct val="20000"/>
        </a:spcBef>
        <a:spcAft>
          <a:spcPct val="0"/>
        </a:spcAft>
        <a:buChar char="•"/>
        <a:defRPr sz="1600" b="1">
          <a:solidFill>
            <a:schemeClr val="tx1"/>
          </a:solidFill>
          <a:latin typeface="+mn-lt"/>
          <a:ea typeface="+mn-ea"/>
          <a:cs typeface="+mn-cs"/>
        </a:defRPr>
      </a:lvl1pPr>
      <a:lvl2pPr marL="541338" indent="-180975" algn="l" rtl="0" eaLnBrk="0" fontAlgn="base" hangingPunct="0">
        <a:spcBef>
          <a:spcPct val="20000"/>
        </a:spcBef>
        <a:spcAft>
          <a:spcPct val="0"/>
        </a:spcAft>
        <a:buChar char="•"/>
        <a:defRPr sz="1600">
          <a:solidFill>
            <a:schemeClr val="tx1"/>
          </a:solidFill>
          <a:latin typeface="+mn-lt"/>
        </a:defRPr>
      </a:lvl2pPr>
      <a:lvl3pPr marL="900113" indent="-179388" algn="l" rtl="0" eaLnBrk="0" fontAlgn="base" hangingPunct="0">
        <a:spcBef>
          <a:spcPct val="20000"/>
        </a:spcBef>
        <a:spcAft>
          <a:spcPct val="0"/>
        </a:spcAft>
        <a:buChar char="•"/>
        <a:defRPr sz="1600">
          <a:solidFill>
            <a:schemeClr val="tx1"/>
          </a:solidFill>
          <a:latin typeface="+mn-lt"/>
        </a:defRPr>
      </a:lvl3pPr>
      <a:lvl4pPr marL="1250950" indent="-171450" algn="l" rtl="0" eaLnBrk="0" fontAlgn="base" hangingPunct="0">
        <a:spcBef>
          <a:spcPct val="20000"/>
        </a:spcBef>
        <a:spcAft>
          <a:spcPct val="0"/>
        </a:spcAft>
        <a:buChar char="•"/>
        <a:defRPr sz="1600">
          <a:solidFill>
            <a:schemeClr val="tx1"/>
          </a:solidFill>
          <a:latin typeface="+mn-lt"/>
        </a:defRPr>
      </a:lvl4pPr>
      <a:lvl5pPr marL="1612900" indent="-180975" algn="l" rtl="0" eaLnBrk="0" fontAlgn="base" hangingPunct="0">
        <a:spcBef>
          <a:spcPct val="20000"/>
        </a:spcBef>
        <a:spcAft>
          <a:spcPct val="0"/>
        </a:spcAft>
        <a:buChar char="•"/>
        <a:defRPr sz="1600">
          <a:solidFill>
            <a:schemeClr val="tx1"/>
          </a:solidFill>
          <a:latin typeface="+mn-lt"/>
        </a:defRPr>
      </a:lvl5pPr>
      <a:lvl6pPr marL="2070100" indent="-180975" algn="l" rtl="0" fontAlgn="base">
        <a:spcBef>
          <a:spcPct val="20000"/>
        </a:spcBef>
        <a:spcAft>
          <a:spcPct val="0"/>
        </a:spcAft>
        <a:buChar char="•"/>
        <a:defRPr sz="1600">
          <a:solidFill>
            <a:schemeClr val="tx1"/>
          </a:solidFill>
          <a:latin typeface="+mn-lt"/>
        </a:defRPr>
      </a:lvl6pPr>
      <a:lvl7pPr marL="2527300" indent="-180975" algn="l" rtl="0" fontAlgn="base">
        <a:spcBef>
          <a:spcPct val="20000"/>
        </a:spcBef>
        <a:spcAft>
          <a:spcPct val="0"/>
        </a:spcAft>
        <a:buChar char="•"/>
        <a:defRPr sz="1600">
          <a:solidFill>
            <a:schemeClr val="tx1"/>
          </a:solidFill>
          <a:latin typeface="+mn-lt"/>
        </a:defRPr>
      </a:lvl7pPr>
      <a:lvl8pPr marL="2984500" indent="-180975" algn="l" rtl="0" fontAlgn="base">
        <a:spcBef>
          <a:spcPct val="20000"/>
        </a:spcBef>
        <a:spcAft>
          <a:spcPct val="0"/>
        </a:spcAft>
        <a:buChar char="•"/>
        <a:defRPr sz="1600">
          <a:solidFill>
            <a:schemeClr val="tx1"/>
          </a:solidFill>
          <a:latin typeface="+mn-lt"/>
        </a:defRPr>
      </a:lvl8pPr>
      <a:lvl9pPr marL="3441700" indent="-180975" algn="l" rtl="0" fontAlgn="base">
        <a:spcBef>
          <a:spcPct val="20000"/>
        </a:spcBef>
        <a:spcAft>
          <a:spcPct val="0"/>
        </a:spcAft>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auto">
          <a:xfrm>
            <a:off x="1073151" y="2414588"/>
            <a:ext cx="6722533" cy="202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18439" name="Line 7"/>
          <p:cNvSpPr>
            <a:spLocks noChangeShapeType="1"/>
          </p:cNvSpPr>
          <p:nvPr/>
        </p:nvSpPr>
        <p:spPr bwMode="auto">
          <a:xfrm>
            <a:off x="1058334" y="2357438"/>
            <a:ext cx="6722533" cy="0"/>
          </a:xfrm>
          <a:prstGeom prst="line">
            <a:avLst/>
          </a:prstGeom>
          <a:noFill/>
          <a:ln w="19050">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440" name="Line 8"/>
          <p:cNvSpPr>
            <a:spLocks noChangeShapeType="1"/>
          </p:cNvSpPr>
          <p:nvPr/>
        </p:nvSpPr>
        <p:spPr bwMode="auto">
          <a:xfrm>
            <a:off x="1058334" y="4500563"/>
            <a:ext cx="6722533" cy="0"/>
          </a:xfrm>
          <a:prstGeom prst="line">
            <a:avLst/>
          </a:prstGeom>
          <a:noFill/>
          <a:ln w="19050">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758825"/>
      </p:ext>
    </p:extLst>
  </p:cSld>
  <p:clrMap bg1="lt1" tx1="dk1" bg2="lt2" tx2="dk2" accent1="accent1" accent2="accent2" accent3="accent3" accent4="accent4" accent5="accent5" accent6="accent6" hlink="hlink" folHlink="folHlink"/>
  <p:sldLayoutIdLst>
    <p:sldLayoutId id="2147486089"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bwMode="auto">
          <a:xfrm>
            <a:off x="1073152" y="2414588"/>
            <a:ext cx="8299449"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7411" name="Line 3"/>
          <p:cNvSpPr>
            <a:spLocks noChangeShapeType="1"/>
          </p:cNvSpPr>
          <p:nvPr/>
        </p:nvSpPr>
        <p:spPr bwMode="auto">
          <a:xfrm>
            <a:off x="1090085" y="4505325"/>
            <a:ext cx="8282516" cy="1588"/>
          </a:xfrm>
          <a:prstGeom prst="line">
            <a:avLst/>
          </a:prstGeom>
          <a:noFill/>
          <a:ln w="9525">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7412" name="Line 5"/>
          <p:cNvSpPr>
            <a:spLocks noChangeShapeType="1"/>
          </p:cNvSpPr>
          <p:nvPr/>
        </p:nvSpPr>
        <p:spPr bwMode="auto">
          <a:xfrm>
            <a:off x="1090085" y="2355850"/>
            <a:ext cx="8282516" cy="1588"/>
          </a:xfrm>
          <a:prstGeom prst="line">
            <a:avLst/>
          </a:prstGeom>
          <a:noFill/>
          <a:ln w="9525">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3688382934"/>
      </p:ext>
    </p:extLst>
  </p:cSld>
  <p:clrMap bg1="lt1" tx1="dk1" bg2="lt2" tx2="dk2" accent1="accent1" accent2="accent2" accent3="accent3" accent4="accent4" accent5="accent5" accent6="accent6" hlink="hlink" folHlink="folHlink"/>
  <p:sldLayoutIdLst>
    <p:sldLayoutId id="2147486093" r:id="rId1"/>
    <p:sldLayoutId id="2147486094" r:id="rId2"/>
    <p:sldLayoutId id="2147486095" r:id="rId3"/>
    <p:sldLayoutId id="2147486096" r:id="rId4"/>
    <p:sldLayoutId id="2147486097" r:id="rId5"/>
    <p:sldLayoutId id="2147486098" r:id="rId6"/>
    <p:sldLayoutId id="2147486099" r:id="rId7"/>
    <p:sldLayoutId id="2147486100" r:id="rId8"/>
    <p:sldLayoutId id="2147486101" r:id="rId9"/>
    <p:sldLayoutId id="2147486102" r:id="rId10"/>
    <p:sldLayoutId id="2147486103" r:id="rId11"/>
    <p:sldLayoutId id="2147486132" r:id="rId12"/>
  </p:sldLayoutIdLst>
  <p:hf hdr="0" ftr="0" dt="0"/>
  <p:txStyles>
    <p:titleStyle>
      <a:lvl1pPr algn="l" rtl="0" eaLnBrk="0" fontAlgn="base" hangingPunct="0">
        <a:spcBef>
          <a:spcPct val="0"/>
        </a:spcBef>
        <a:spcAft>
          <a:spcPct val="0"/>
        </a:spcAft>
        <a:defRPr sz="2400" b="1">
          <a:solidFill>
            <a:srgbClr val="A50021"/>
          </a:solidFill>
          <a:latin typeface="+mj-lt"/>
          <a:ea typeface="+mj-ea"/>
          <a:cs typeface="+mj-cs"/>
        </a:defRPr>
      </a:lvl1pPr>
      <a:lvl2pPr algn="l" rtl="0" eaLnBrk="0" fontAlgn="base" hangingPunct="0">
        <a:spcBef>
          <a:spcPct val="0"/>
        </a:spcBef>
        <a:spcAft>
          <a:spcPct val="0"/>
        </a:spcAft>
        <a:defRPr sz="2400" b="1">
          <a:solidFill>
            <a:srgbClr val="A50021"/>
          </a:solidFill>
          <a:latin typeface="Verdana" pitchFamily="34" charset="0"/>
        </a:defRPr>
      </a:lvl2pPr>
      <a:lvl3pPr algn="l" rtl="0" eaLnBrk="0" fontAlgn="base" hangingPunct="0">
        <a:spcBef>
          <a:spcPct val="0"/>
        </a:spcBef>
        <a:spcAft>
          <a:spcPct val="0"/>
        </a:spcAft>
        <a:defRPr sz="2400" b="1">
          <a:solidFill>
            <a:srgbClr val="A50021"/>
          </a:solidFill>
          <a:latin typeface="Verdana" pitchFamily="34" charset="0"/>
        </a:defRPr>
      </a:lvl3pPr>
      <a:lvl4pPr algn="l" rtl="0" eaLnBrk="0" fontAlgn="base" hangingPunct="0">
        <a:spcBef>
          <a:spcPct val="0"/>
        </a:spcBef>
        <a:spcAft>
          <a:spcPct val="0"/>
        </a:spcAft>
        <a:defRPr sz="2400" b="1">
          <a:solidFill>
            <a:srgbClr val="A50021"/>
          </a:solidFill>
          <a:latin typeface="Verdana" pitchFamily="34" charset="0"/>
        </a:defRPr>
      </a:lvl4pPr>
      <a:lvl5pPr algn="l" rtl="0" eaLnBrk="0" fontAlgn="base" hangingPunct="0">
        <a:spcBef>
          <a:spcPct val="0"/>
        </a:spcBef>
        <a:spcAft>
          <a:spcPct val="0"/>
        </a:spcAft>
        <a:defRPr sz="2400" b="1">
          <a:solidFill>
            <a:srgbClr val="A50021"/>
          </a:solidFill>
          <a:latin typeface="Verdana" pitchFamily="34" charset="0"/>
        </a:defRPr>
      </a:lvl5pPr>
      <a:lvl6pPr marL="457200" algn="l" rtl="0" fontAlgn="base">
        <a:spcBef>
          <a:spcPct val="0"/>
        </a:spcBef>
        <a:spcAft>
          <a:spcPct val="0"/>
        </a:spcAft>
        <a:defRPr sz="2400" b="1">
          <a:solidFill>
            <a:srgbClr val="A50021"/>
          </a:solidFill>
          <a:latin typeface="Verdana" pitchFamily="34" charset="0"/>
        </a:defRPr>
      </a:lvl6pPr>
      <a:lvl7pPr marL="914400" algn="l" rtl="0" fontAlgn="base">
        <a:spcBef>
          <a:spcPct val="0"/>
        </a:spcBef>
        <a:spcAft>
          <a:spcPct val="0"/>
        </a:spcAft>
        <a:defRPr sz="2400" b="1">
          <a:solidFill>
            <a:srgbClr val="A50021"/>
          </a:solidFill>
          <a:latin typeface="Verdana" pitchFamily="34" charset="0"/>
        </a:defRPr>
      </a:lvl7pPr>
      <a:lvl8pPr marL="1371600" algn="l" rtl="0" fontAlgn="base">
        <a:spcBef>
          <a:spcPct val="0"/>
        </a:spcBef>
        <a:spcAft>
          <a:spcPct val="0"/>
        </a:spcAft>
        <a:defRPr sz="2400" b="1">
          <a:solidFill>
            <a:srgbClr val="A50021"/>
          </a:solidFill>
          <a:latin typeface="Verdana" pitchFamily="34" charset="0"/>
        </a:defRPr>
      </a:lvl8pPr>
      <a:lvl9pPr marL="1828800" algn="l" rtl="0" fontAlgn="base">
        <a:spcBef>
          <a:spcPct val="0"/>
        </a:spcBef>
        <a:spcAft>
          <a:spcPct val="0"/>
        </a:spcAft>
        <a:defRPr sz="2400" b="1">
          <a:solidFill>
            <a:srgbClr val="A5002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ject 27">
            <a:extLst>
              <a:ext uri="{FF2B5EF4-FFF2-40B4-BE49-F238E27FC236}">
                <a16:creationId xmlns:a16="http://schemas.microsoft.com/office/drawing/2014/main" id="{4DBCA355-571B-FC48-907A-8BFC887FFCFD}"/>
              </a:ext>
            </a:extLst>
          </p:cNvPr>
          <p:cNvSpPr/>
          <p:nvPr/>
        </p:nvSpPr>
        <p:spPr>
          <a:xfrm>
            <a:off x="1677688" y="589306"/>
            <a:ext cx="1658636" cy="472581"/>
          </a:xfrm>
          <a:prstGeom prst="rect">
            <a:avLst/>
          </a:prstGeom>
          <a:blipFill>
            <a:blip r:embed="rId16" cstate="print"/>
            <a:stretch>
              <a:fillRect/>
            </a:stretch>
          </a:blipFill>
        </p:spPr>
        <p:txBody>
          <a:bodyPr wrap="square" lIns="0" tIns="0" rIns="0" bIns="0" rtlCol="0"/>
          <a:lstStyle/>
          <a:p>
            <a:endParaRPr/>
          </a:p>
        </p:txBody>
      </p:sp>
      <p:sp>
        <p:nvSpPr>
          <p:cNvPr id="16" name="Dikdörtgen 15">
            <a:extLst>
              <a:ext uri="{FF2B5EF4-FFF2-40B4-BE49-F238E27FC236}">
                <a16:creationId xmlns:a16="http://schemas.microsoft.com/office/drawing/2014/main" id="{B864D7AA-2B4B-C440-80DE-27AA6E51640D}"/>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60EB03A7-E7A9-1C4E-BE15-82276E03B94D}"/>
              </a:ext>
            </a:extLst>
          </p:cNvPr>
          <p:cNvSpPr txBox="1"/>
          <p:nvPr/>
        </p:nvSpPr>
        <p:spPr>
          <a:xfrm>
            <a:off x="7949515" y="96837"/>
            <a:ext cx="3766234" cy="307777"/>
          </a:xfrm>
          <a:prstGeom prst="rect">
            <a:avLst/>
          </a:prstGeom>
          <a:noFill/>
          <a:ln>
            <a:solidFill>
              <a:schemeClr val="accent1"/>
            </a:solidFill>
          </a:ln>
        </p:spPr>
        <p:txBody>
          <a:bodyPr wrap="square" rtlCol="0">
            <a:spAutoFit/>
          </a:bodyPr>
          <a:lstStyle/>
          <a:p>
            <a:pPr algn="r"/>
            <a:r>
              <a:rPr lang="en-US" sz="1400" b="1" baseline="0" noProof="0" dirty="0">
                <a:solidFill>
                  <a:srgbClr val="0E5B9A"/>
                </a:solidFill>
                <a:latin typeface="Arial" charset="0"/>
                <a:ea typeface="Arial" charset="0"/>
                <a:cs typeface="Arial" charset="0"/>
              </a:rPr>
              <a:t>Türkiye </a:t>
            </a:r>
            <a:r>
              <a:rPr lang="tr-TR" sz="1400" b="1" baseline="0" noProof="0" dirty="0">
                <a:solidFill>
                  <a:srgbClr val="0E5B9A"/>
                </a:solidFill>
                <a:latin typeface="Arial" charset="0"/>
                <a:ea typeface="Arial" charset="0"/>
                <a:cs typeface="Arial" charset="0"/>
              </a:rPr>
              <a:t>Kamuoyunda Almanya Algısı</a:t>
            </a:r>
            <a:r>
              <a:rPr lang="en-US" sz="1400" noProof="0" dirty="0">
                <a:solidFill>
                  <a:srgbClr val="0E5B9A"/>
                </a:solidFill>
                <a:latin typeface="Arial" charset="0"/>
                <a:ea typeface="Arial" charset="0"/>
                <a:cs typeface="Arial" charset="0"/>
              </a:rPr>
              <a:t>|</a:t>
            </a:r>
            <a:r>
              <a:rPr lang="en-US" sz="1400" baseline="0" noProof="0" dirty="0">
                <a:solidFill>
                  <a:srgbClr val="0E5B9A"/>
                </a:solidFill>
                <a:latin typeface="Arial" charset="0"/>
                <a:ea typeface="Arial" charset="0"/>
                <a:cs typeface="Arial" charset="0"/>
              </a:rPr>
              <a:t> </a:t>
            </a:r>
            <a:fld id="{EF4C2D8F-B1C1-4676-A3D5-84D9DAB8F3A2}" type="slidenum">
              <a:rPr lang="tr-TR" sz="1400" baseline="0" noProof="0" smtClean="0">
                <a:solidFill>
                  <a:srgbClr val="0E5B9A"/>
                </a:solidFill>
                <a:latin typeface="Arial" charset="0"/>
                <a:ea typeface="Arial" charset="0"/>
                <a:cs typeface="Arial" charset="0"/>
              </a:rPr>
              <a:t>‹#›</a:t>
            </a:fld>
            <a:endParaRPr lang="en-US" sz="1400" noProof="0" dirty="0">
              <a:solidFill>
                <a:srgbClr val="0E5B9A"/>
              </a:solidFill>
              <a:latin typeface="Arial" charset="0"/>
              <a:ea typeface="Arial" charset="0"/>
              <a:cs typeface="Arial" charset="0"/>
            </a:endParaRPr>
          </a:p>
        </p:txBody>
      </p:sp>
      <p:pic>
        <p:nvPicPr>
          <p:cNvPr id="19" name="Resim 18">
            <a:extLst>
              <a:ext uri="{FF2B5EF4-FFF2-40B4-BE49-F238E27FC236}">
                <a16:creationId xmlns:a16="http://schemas.microsoft.com/office/drawing/2014/main" id="{861BF900-5925-B141-AA69-041A0D304DFF}"/>
              </a:ext>
            </a:extLst>
          </p:cNvPr>
          <p:cNvPicPr>
            <a:picLocks noChangeAspect="1"/>
          </p:cNvPicPr>
          <p:nvPr/>
        </p:nvPicPr>
        <p:blipFill>
          <a:blip r:embed="rId17"/>
          <a:stretch>
            <a:fillRect/>
          </a:stretch>
        </p:blipFill>
        <p:spPr>
          <a:xfrm>
            <a:off x="153168" y="194094"/>
            <a:ext cx="1787753" cy="591719"/>
          </a:xfrm>
          <a:prstGeom prst="rect">
            <a:avLst/>
          </a:prstGeom>
        </p:spPr>
      </p:pic>
      <p:pic>
        <p:nvPicPr>
          <p:cNvPr id="6"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29646"/>
      </p:ext>
    </p:extLst>
  </p:cSld>
  <p:clrMap bg1="lt1" tx1="dk1" bg2="lt2" tx2="dk2" accent1="accent1" accent2="accent2" accent3="accent3" accent4="accent4" accent5="accent5" accent6="accent6" hlink="hlink" folHlink="folHlink"/>
  <p:sldLayoutIdLst>
    <p:sldLayoutId id="2147486105" r:id="rId1"/>
    <p:sldLayoutId id="2147486106" r:id="rId2"/>
    <p:sldLayoutId id="2147486107" r:id="rId3"/>
    <p:sldLayoutId id="2147486108" r:id="rId4"/>
    <p:sldLayoutId id="2147486109" r:id="rId5"/>
    <p:sldLayoutId id="2147486110" r:id="rId6"/>
    <p:sldLayoutId id="2147486111" r:id="rId7"/>
    <p:sldLayoutId id="2147486112" r:id="rId8"/>
    <p:sldLayoutId id="2147486113" r:id="rId9"/>
    <p:sldLayoutId id="2147486114" r:id="rId10"/>
    <p:sldLayoutId id="2147486115" r:id="rId11"/>
    <p:sldLayoutId id="2147486116" r:id="rId12"/>
    <p:sldLayoutId id="2147486117" r:id="rId13"/>
    <p:sldLayoutId id="21474861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B78082CE-D894-D34E-B8D9-CB67A5DC3678}"/>
              </a:ext>
            </a:extLst>
          </p:cNvPr>
          <p:cNvPicPr>
            <a:picLocks noChangeAspect="1"/>
          </p:cNvPicPr>
          <p:nvPr/>
        </p:nvPicPr>
        <p:blipFill>
          <a:blip r:embed="rId14"/>
          <a:stretch>
            <a:fillRect/>
          </a:stretch>
        </p:blipFill>
        <p:spPr>
          <a:xfrm>
            <a:off x="290513" y="109537"/>
            <a:ext cx="1395413" cy="1360816"/>
          </a:xfrm>
          <a:prstGeom prst="rect">
            <a:avLst/>
          </a:prstGeom>
        </p:spPr>
      </p:pic>
      <p:sp>
        <p:nvSpPr>
          <p:cNvPr id="10" name="object 27">
            <a:extLst>
              <a:ext uri="{FF2B5EF4-FFF2-40B4-BE49-F238E27FC236}">
                <a16:creationId xmlns:a16="http://schemas.microsoft.com/office/drawing/2014/main" id="{D171AB5A-864A-3647-87E7-88362D7A8316}"/>
              </a:ext>
            </a:extLst>
          </p:cNvPr>
          <p:cNvSpPr/>
          <p:nvPr/>
        </p:nvSpPr>
        <p:spPr>
          <a:xfrm>
            <a:off x="1685926" y="640931"/>
            <a:ext cx="1395413" cy="369332"/>
          </a:xfrm>
          <a:prstGeom prst="rect">
            <a:avLst/>
          </a:prstGeom>
          <a:blipFill>
            <a:blip r:embed="rId15" cstate="print"/>
            <a:stretch>
              <a:fillRect/>
            </a:stretch>
          </a:blipFill>
        </p:spPr>
        <p:txBody>
          <a:bodyPr wrap="square" lIns="0" tIns="0" rIns="0" bIns="0" rtlCol="0"/>
          <a:lstStyle/>
          <a:p>
            <a:endParaRPr/>
          </a:p>
        </p:txBody>
      </p:sp>
      <p:sp>
        <p:nvSpPr>
          <p:cNvPr id="11" name="Dikdörtgen 10">
            <a:extLst>
              <a:ext uri="{FF2B5EF4-FFF2-40B4-BE49-F238E27FC236}">
                <a16:creationId xmlns:a16="http://schemas.microsoft.com/office/drawing/2014/main" id="{B41B63CD-6103-A741-8A83-6E007218E89A}"/>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2FAB1D23-0AF3-7B4A-8E73-56C895C0CEEC}"/>
              </a:ext>
            </a:extLst>
          </p:cNvPr>
          <p:cNvSpPr txBox="1"/>
          <p:nvPr/>
        </p:nvSpPr>
        <p:spPr>
          <a:xfrm>
            <a:off x="9296400" y="109537"/>
            <a:ext cx="2419347" cy="338554"/>
          </a:xfrm>
          <a:prstGeom prst="rect">
            <a:avLst/>
          </a:prstGeom>
          <a:noFill/>
          <a:ln>
            <a:solidFill>
              <a:schemeClr val="accent1"/>
            </a:solidFill>
          </a:ln>
        </p:spPr>
        <p:txBody>
          <a:bodyPr wrap="square" rtlCol="0">
            <a:spAutoFit/>
          </a:bodyPr>
          <a:lstStyle/>
          <a:p>
            <a:pPr algn="r"/>
            <a:r>
              <a:rPr lang="en-US" sz="1600" baseline="0" noProof="0" dirty="0">
                <a:solidFill>
                  <a:srgbClr val="0E5B9A"/>
                </a:solidFill>
                <a:latin typeface="Arial" charset="0"/>
                <a:ea typeface="Arial" charset="0"/>
                <a:cs typeface="Arial" charset="0"/>
              </a:rPr>
              <a:t>Turkey Trends </a:t>
            </a:r>
            <a:r>
              <a:rPr lang="en-US" sz="1600" noProof="0" dirty="0">
                <a:solidFill>
                  <a:srgbClr val="0E5B9A"/>
                </a:solidFill>
                <a:latin typeface="Arial" charset="0"/>
                <a:ea typeface="Arial" charset="0"/>
                <a:cs typeface="Arial" charset="0"/>
              </a:rPr>
              <a:t>|</a:t>
            </a:r>
            <a:r>
              <a:rPr lang="en-US" sz="1600" baseline="0" noProof="0" dirty="0">
                <a:solidFill>
                  <a:srgbClr val="0E5B9A"/>
                </a:solidFill>
                <a:latin typeface="Arial" charset="0"/>
                <a:ea typeface="Arial" charset="0"/>
                <a:cs typeface="Arial" charset="0"/>
              </a:rPr>
              <a:t> </a:t>
            </a:r>
            <a:fld id="{3D59E780-16C2-A246-B1FB-C66D626BA6BD}" type="slidenum">
              <a:rPr lang="en-US" sz="1600" baseline="0" noProof="0" smtClean="0">
                <a:solidFill>
                  <a:srgbClr val="0E5B9A"/>
                </a:solidFill>
                <a:latin typeface="Arial" charset="0"/>
                <a:ea typeface="Arial" charset="0"/>
                <a:cs typeface="Arial" charset="0"/>
              </a:rPr>
              <a:pPr algn="r"/>
              <a:t>‹#›</a:t>
            </a:fld>
            <a:endParaRPr lang="en-US" sz="1600" noProof="0" dirty="0">
              <a:solidFill>
                <a:srgbClr val="0E5B9A"/>
              </a:solidFill>
              <a:latin typeface="Arial" charset="0"/>
              <a:ea typeface="Arial" charset="0"/>
              <a:cs typeface="Arial" charset="0"/>
            </a:endParaRPr>
          </a:p>
        </p:txBody>
      </p:sp>
    </p:spTree>
    <p:extLst>
      <p:ext uri="{BB962C8B-B14F-4D97-AF65-F5344CB8AC3E}">
        <p14:creationId xmlns:p14="http://schemas.microsoft.com/office/powerpoint/2010/main" val="3560369579"/>
      </p:ext>
    </p:extLst>
  </p:cSld>
  <p:clrMap bg1="lt1" tx1="dk1" bg2="lt2" tx2="dk2" accent1="accent1" accent2="accent2" accent3="accent3" accent4="accent4" accent5="accent5" accent6="accent6" hlink="hlink" folHlink="folHlink"/>
  <p:sldLayoutIdLst>
    <p:sldLayoutId id="2147486120" r:id="rId1"/>
    <p:sldLayoutId id="2147486121" r:id="rId2"/>
    <p:sldLayoutId id="2147486122" r:id="rId3"/>
    <p:sldLayoutId id="2147486123" r:id="rId4"/>
    <p:sldLayoutId id="2147486124" r:id="rId5"/>
    <p:sldLayoutId id="2147486125" r:id="rId6"/>
    <p:sldLayoutId id="2147486126" r:id="rId7"/>
    <p:sldLayoutId id="2147486127" r:id="rId8"/>
    <p:sldLayoutId id="2147486128" r:id="rId9"/>
    <p:sldLayoutId id="2147486129" r:id="rId10"/>
    <p:sldLayoutId id="2147486130" r:id="rId11"/>
    <p:sldLayoutId id="21474861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ject 27">
            <a:extLst>
              <a:ext uri="{FF2B5EF4-FFF2-40B4-BE49-F238E27FC236}">
                <a16:creationId xmlns:a16="http://schemas.microsoft.com/office/drawing/2014/main" id="{4DBCA355-571B-FC48-907A-8BFC887FFCFD}"/>
              </a:ext>
            </a:extLst>
          </p:cNvPr>
          <p:cNvSpPr/>
          <p:nvPr/>
        </p:nvSpPr>
        <p:spPr>
          <a:xfrm>
            <a:off x="1856089" y="549522"/>
            <a:ext cx="1658636" cy="472581"/>
          </a:xfrm>
          <a:prstGeom prst="rect">
            <a:avLst/>
          </a:prstGeom>
          <a:blipFill>
            <a:blip r:embed="rId16" cstate="print"/>
            <a:stretch>
              <a:fillRect/>
            </a:stretch>
          </a:blipFill>
        </p:spPr>
        <p:txBody>
          <a:bodyPr wrap="square" lIns="0" tIns="0" rIns="0" bIns="0" rtlCol="0"/>
          <a:lstStyle/>
          <a:p>
            <a:endParaRPr/>
          </a:p>
        </p:txBody>
      </p:sp>
      <p:sp>
        <p:nvSpPr>
          <p:cNvPr id="16" name="Dikdörtgen 15">
            <a:extLst>
              <a:ext uri="{FF2B5EF4-FFF2-40B4-BE49-F238E27FC236}">
                <a16:creationId xmlns:a16="http://schemas.microsoft.com/office/drawing/2014/main" id="{B864D7AA-2B4B-C440-80DE-27AA6E51640D}"/>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60EB03A7-E7A9-1C4E-BE15-82276E03B94D}"/>
              </a:ext>
            </a:extLst>
          </p:cNvPr>
          <p:cNvSpPr txBox="1"/>
          <p:nvPr/>
        </p:nvSpPr>
        <p:spPr>
          <a:xfrm>
            <a:off x="7949515" y="96837"/>
            <a:ext cx="3766234" cy="307777"/>
          </a:xfrm>
          <a:prstGeom prst="rect">
            <a:avLst/>
          </a:prstGeom>
          <a:noFill/>
          <a:ln>
            <a:solidFill>
              <a:schemeClr val="accent1"/>
            </a:solidFill>
          </a:ln>
        </p:spPr>
        <p:txBody>
          <a:bodyPr wrap="square" rtlCol="0">
            <a:spAutoFit/>
          </a:bodyPr>
          <a:lstStyle/>
          <a:p>
            <a:pPr algn="r"/>
            <a:r>
              <a:rPr lang="en-US" sz="1400" b="1" baseline="0" noProof="0" dirty="0">
                <a:solidFill>
                  <a:srgbClr val="0E5B9A"/>
                </a:solidFill>
                <a:latin typeface="Arial" charset="0"/>
                <a:ea typeface="Arial" charset="0"/>
                <a:cs typeface="Arial" charset="0"/>
              </a:rPr>
              <a:t>Türkiye </a:t>
            </a:r>
            <a:r>
              <a:rPr lang="tr-TR" sz="1400" b="1" baseline="0" noProof="0" dirty="0">
                <a:solidFill>
                  <a:srgbClr val="0E5B9A"/>
                </a:solidFill>
                <a:latin typeface="Arial" charset="0"/>
                <a:ea typeface="Arial" charset="0"/>
                <a:cs typeface="Arial" charset="0"/>
              </a:rPr>
              <a:t>Kamuoyunda Almanya Algısı</a:t>
            </a:r>
            <a:r>
              <a:rPr lang="en-US" sz="1400" noProof="0" dirty="0">
                <a:solidFill>
                  <a:srgbClr val="0E5B9A"/>
                </a:solidFill>
                <a:latin typeface="Arial" charset="0"/>
                <a:ea typeface="Arial" charset="0"/>
                <a:cs typeface="Arial" charset="0"/>
              </a:rPr>
              <a:t>|</a:t>
            </a:r>
            <a:r>
              <a:rPr lang="en-US" sz="1400" baseline="0" noProof="0" dirty="0">
                <a:solidFill>
                  <a:srgbClr val="0E5B9A"/>
                </a:solidFill>
                <a:latin typeface="Arial" charset="0"/>
                <a:ea typeface="Arial" charset="0"/>
                <a:cs typeface="Arial" charset="0"/>
              </a:rPr>
              <a:t> </a:t>
            </a:r>
            <a:fld id="{EF4C2D8F-B1C1-4676-A3D5-84D9DAB8F3A2}" type="slidenum">
              <a:rPr lang="tr-TR" sz="1400" baseline="0" noProof="0" smtClean="0">
                <a:solidFill>
                  <a:srgbClr val="0E5B9A"/>
                </a:solidFill>
                <a:latin typeface="Arial" charset="0"/>
                <a:ea typeface="Arial" charset="0"/>
                <a:cs typeface="Arial" charset="0"/>
              </a:rPr>
              <a:t>‹#›</a:t>
            </a:fld>
            <a:endParaRPr lang="en-US" sz="1400" noProof="0" dirty="0">
              <a:solidFill>
                <a:srgbClr val="0E5B9A"/>
              </a:solidFill>
              <a:latin typeface="Arial" charset="0"/>
              <a:ea typeface="Arial" charset="0"/>
              <a:cs typeface="Arial" charset="0"/>
            </a:endParaRPr>
          </a:p>
        </p:txBody>
      </p:sp>
      <p:pic>
        <p:nvPicPr>
          <p:cNvPr id="19" name="Resim 18">
            <a:extLst>
              <a:ext uri="{FF2B5EF4-FFF2-40B4-BE49-F238E27FC236}">
                <a16:creationId xmlns:a16="http://schemas.microsoft.com/office/drawing/2014/main" id="{861BF900-5925-B141-AA69-041A0D304DFF}"/>
              </a:ext>
            </a:extLst>
          </p:cNvPr>
          <p:cNvPicPr>
            <a:picLocks noChangeAspect="1"/>
          </p:cNvPicPr>
          <p:nvPr/>
        </p:nvPicPr>
        <p:blipFill>
          <a:blip r:embed="rId17"/>
          <a:stretch>
            <a:fillRect/>
          </a:stretch>
        </p:blipFill>
        <p:spPr>
          <a:xfrm>
            <a:off x="47328" y="158163"/>
            <a:ext cx="2159094" cy="714627"/>
          </a:xfrm>
          <a:prstGeom prst="rect">
            <a:avLst/>
          </a:prstGeom>
        </p:spPr>
      </p:pic>
      <p:pic>
        <p:nvPicPr>
          <p:cNvPr id="2" name="Picture 1">
            <a:extLst>
              <a:ext uri="{FF2B5EF4-FFF2-40B4-BE49-F238E27FC236}">
                <a16:creationId xmlns:a16="http://schemas.microsoft.com/office/drawing/2014/main" id="{4CE32E24-44AA-D04D-9924-DE68ED377AE4}"/>
              </a:ext>
            </a:extLst>
          </p:cNvPr>
          <p:cNvPicPr>
            <a:picLocks noChangeAspect="1"/>
          </p:cNvPicPr>
          <p:nvPr userDrawn="1"/>
        </p:nvPicPr>
        <p:blipFill>
          <a:blip r:embed="rId18"/>
          <a:stretch>
            <a:fillRect/>
          </a:stretch>
        </p:blipFill>
        <p:spPr>
          <a:xfrm>
            <a:off x="2124512" y="225769"/>
            <a:ext cx="1836696" cy="378367"/>
          </a:xfrm>
          <a:prstGeom prst="rect">
            <a:avLst/>
          </a:prstGeom>
        </p:spPr>
      </p:pic>
    </p:spTree>
    <p:extLst>
      <p:ext uri="{BB962C8B-B14F-4D97-AF65-F5344CB8AC3E}">
        <p14:creationId xmlns:p14="http://schemas.microsoft.com/office/powerpoint/2010/main" val="136532393"/>
      </p:ext>
    </p:extLst>
  </p:cSld>
  <p:clrMap bg1="lt1" tx1="dk1" bg2="lt2" tx2="dk2" accent1="accent1" accent2="accent2" accent3="accent3" accent4="accent4" accent5="accent5" accent6="accent6" hlink="hlink" folHlink="folHlink"/>
  <p:sldLayoutIdLst>
    <p:sldLayoutId id="2147486134" r:id="rId1"/>
    <p:sldLayoutId id="2147486135" r:id="rId2"/>
    <p:sldLayoutId id="2147486136" r:id="rId3"/>
    <p:sldLayoutId id="2147486137" r:id="rId4"/>
    <p:sldLayoutId id="2147486138" r:id="rId5"/>
    <p:sldLayoutId id="2147486139" r:id="rId6"/>
    <p:sldLayoutId id="2147486140" r:id="rId7"/>
    <p:sldLayoutId id="2147486141" r:id="rId8"/>
    <p:sldLayoutId id="2147486142" r:id="rId9"/>
    <p:sldLayoutId id="2147486143" r:id="rId10"/>
    <p:sldLayoutId id="2147486144" r:id="rId11"/>
    <p:sldLayoutId id="2147486145" r:id="rId12"/>
    <p:sldLayoutId id="2147486147" r:id="rId13"/>
    <p:sldLayoutId id="214748614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auto">
          <a:xfrm>
            <a:off x="1073151" y="2414588"/>
            <a:ext cx="6722533" cy="202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18439" name="Line 7"/>
          <p:cNvSpPr>
            <a:spLocks noChangeShapeType="1"/>
          </p:cNvSpPr>
          <p:nvPr/>
        </p:nvSpPr>
        <p:spPr bwMode="auto">
          <a:xfrm>
            <a:off x="1058334" y="2357438"/>
            <a:ext cx="6722533" cy="0"/>
          </a:xfrm>
          <a:prstGeom prst="line">
            <a:avLst/>
          </a:prstGeom>
          <a:noFill/>
          <a:ln w="19050">
            <a:solidFill>
              <a:srgbClr val="808080"/>
            </a:solidFill>
            <a:round/>
            <a:headEnd/>
            <a:tailEnd/>
          </a:ln>
        </p:spPr>
        <p:txBody>
          <a:bodyPr/>
          <a:lstStyle/>
          <a:p>
            <a:pPr>
              <a:defRPr/>
            </a:pPr>
            <a:endParaRPr lang="tr-TR" sz="1800" dirty="0">
              <a:solidFill>
                <a:srgbClr val="000000"/>
              </a:solidFill>
            </a:endParaRPr>
          </a:p>
        </p:txBody>
      </p:sp>
      <p:sp>
        <p:nvSpPr>
          <p:cNvPr id="18440" name="Line 8"/>
          <p:cNvSpPr>
            <a:spLocks noChangeShapeType="1"/>
          </p:cNvSpPr>
          <p:nvPr/>
        </p:nvSpPr>
        <p:spPr bwMode="auto">
          <a:xfrm>
            <a:off x="1058334" y="4500563"/>
            <a:ext cx="6722533" cy="0"/>
          </a:xfrm>
          <a:prstGeom prst="line">
            <a:avLst/>
          </a:prstGeom>
          <a:noFill/>
          <a:ln w="19050">
            <a:solidFill>
              <a:srgbClr val="808080"/>
            </a:solidFill>
            <a:round/>
            <a:headEnd/>
            <a:tailEnd/>
          </a:ln>
        </p:spPr>
        <p:txBody>
          <a:bodyPr/>
          <a:lstStyle/>
          <a:p>
            <a:pPr>
              <a:defRPr/>
            </a:pPr>
            <a:endParaRPr lang="tr-TR" sz="1800" dirty="0">
              <a:solidFill>
                <a:srgbClr val="000000"/>
              </a:solidFill>
            </a:endParaRPr>
          </a:p>
        </p:txBody>
      </p:sp>
      <p:pic>
        <p:nvPicPr>
          <p:cNvPr id="8"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1222"/>
      </p:ext>
    </p:extLst>
  </p:cSld>
  <p:clrMap bg1="lt1" tx1="dk1" bg2="lt2" tx2="dk2" accent1="accent1" accent2="accent2" accent3="accent3" accent4="accent4" accent5="accent5" accent6="accent6" hlink="hlink" folHlink="folHlink"/>
  <p:sldLayoutIdLst>
    <p:sldLayoutId id="2147484976"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02840"/>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45620"/>
      </p:ext>
    </p:extLst>
  </p:cSld>
  <p:clrMap bg1="lt1" tx1="dk1" bg2="lt2" tx2="dk2" accent1="accent1" accent2="accent2" accent3="accent3" accent4="accent4" accent5="accent5" accent6="accent6" hlink="hlink" folHlink="folHlink"/>
  <p:sldLayoutIdLst>
    <p:sldLayoutId id="214748604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1073151" y="2414588"/>
            <a:ext cx="672253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4339" name="Line 7"/>
          <p:cNvSpPr>
            <a:spLocks noChangeShapeType="1"/>
          </p:cNvSpPr>
          <p:nvPr/>
        </p:nvSpPr>
        <p:spPr bwMode="auto">
          <a:xfrm>
            <a:off x="1058334" y="2357438"/>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0" name="Line 8"/>
          <p:cNvSpPr>
            <a:spLocks noChangeShapeType="1"/>
          </p:cNvSpPr>
          <p:nvPr/>
        </p:nvSpPr>
        <p:spPr bwMode="auto">
          <a:xfrm>
            <a:off x="1058334" y="4500563"/>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7940523"/>
      </p:ext>
    </p:extLst>
  </p:cSld>
  <p:clrMap bg1="lt1" tx1="dk1" bg2="lt2" tx2="dk2" accent1="accent1" accent2="accent2" accent3="accent3" accent4="accent4" accent5="accent5" accent6="accent6" hlink="hlink" folHlink="folHlink"/>
  <p:sldLayoutIdLst>
    <p:sldLayoutId id="2147485781"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1073151" y="2414588"/>
            <a:ext cx="672253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4339" name="Line 7"/>
          <p:cNvSpPr>
            <a:spLocks noChangeShapeType="1"/>
          </p:cNvSpPr>
          <p:nvPr/>
        </p:nvSpPr>
        <p:spPr bwMode="auto">
          <a:xfrm>
            <a:off x="1058334" y="2357438"/>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0" name="Line 8"/>
          <p:cNvSpPr>
            <a:spLocks noChangeShapeType="1"/>
          </p:cNvSpPr>
          <p:nvPr/>
        </p:nvSpPr>
        <p:spPr bwMode="auto">
          <a:xfrm>
            <a:off x="1058334" y="4500563"/>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6123"/>
      </p:ext>
    </p:extLst>
  </p:cSld>
  <p:clrMap bg1="lt1" tx1="dk1" bg2="lt2" tx2="dk2" accent1="accent1" accent2="accent2" accent3="accent3" accent4="accent4" accent5="accent5" accent6="accent6" hlink="hlink" folHlink="folHlink"/>
  <p:sldLayoutIdLst>
    <p:sldLayoutId id="2147485788"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bwMode="auto">
          <a:xfrm>
            <a:off x="1073152" y="2414588"/>
            <a:ext cx="8299449"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7411" name="Line 3"/>
          <p:cNvSpPr>
            <a:spLocks noChangeShapeType="1"/>
          </p:cNvSpPr>
          <p:nvPr/>
        </p:nvSpPr>
        <p:spPr bwMode="auto">
          <a:xfrm>
            <a:off x="1090085" y="4505325"/>
            <a:ext cx="8282516" cy="1588"/>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7412" name="Line 5"/>
          <p:cNvSpPr>
            <a:spLocks noChangeShapeType="1"/>
          </p:cNvSpPr>
          <p:nvPr/>
        </p:nvSpPr>
        <p:spPr bwMode="auto">
          <a:xfrm>
            <a:off x="1090085" y="2355850"/>
            <a:ext cx="8282516" cy="1588"/>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3649497203"/>
      </p:ext>
    </p:extLst>
  </p:cSld>
  <p:clrMap bg1="lt1" tx1="dk1" bg2="lt2" tx2="dk2" accent1="accent1" accent2="accent2" accent3="accent3" accent4="accent4" accent5="accent5" accent6="accent6" hlink="hlink" folHlink="folHlink"/>
  <p:sldLayoutIdLst>
    <p:sldLayoutId id="2147485906" r:id="rId1"/>
    <p:sldLayoutId id="2147485907" r:id="rId2"/>
    <p:sldLayoutId id="2147485908" r:id="rId3"/>
    <p:sldLayoutId id="2147485909" r:id="rId4"/>
    <p:sldLayoutId id="2147485910" r:id="rId5"/>
    <p:sldLayoutId id="2147485911" r:id="rId6"/>
    <p:sldLayoutId id="2147485912" r:id="rId7"/>
    <p:sldLayoutId id="2147485913" r:id="rId8"/>
    <p:sldLayoutId id="2147485914" r:id="rId9"/>
    <p:sldLayoutId id="2147485915" r:id="rId10"/>
    <p:sldLayoutId id="2147485916" r:id="rId11"/>
  </p:sldLayoutIdLst>
  <p:hf hdr="0" ftr="0" dt="0"/>
  <p:txStyles>
    <p:titleStyle>
      <a:lvl1pPr algn="l" rtl="0" eaLnBrk="0" fontAlgn="base" hangingPunct="0">
        <a:spcBef>
          <a:spcPct val="0"/>
        </a:spcBef>
        <a:spcAft>
          <a:spcPct val="0"/>
        </a:spcAft>
        <a:defRPr sz="2400" b="1">
          <a:solidFill>
            <a:srgbClr val="A50021"/>
          </a:solidFill>
          <a:latin typeface="+mj-lt"/>
          <a:ea typeface="+mj-ea"/>
          <a:cs typeface="+mj-cs"/>
        </a:defRPr>
      </a:lvl1pPr>
      <a:lvl2pPr algn="l" rtl="0" eaLnBrk="0" fontAlgn="base" hangingPunct="0">
        <a:spcBef>
          <a:spcPct val="0"/>
        </a:spcBef>
        <a:spcAft>
          <a:spcPct val="0"/>
        </a:spcAft>
        <a:defRPr sz="2400" b="1">
          <a:solidFill>
            <a:srgbClr val="A50021"/>
          </a:solidFill>
          <a:latin typeface="Verdana" pitchFamily="34" charset="0"/>
        </a:defRPr>
      </a:lvl2pPr>
      <a:lvl3pPr algn="l" rtl="0" eaLnBrk="0" fontAlgn="base" hangingPunct="0">
        <a:spcBef>
          <a:spcPct val="0"/>
        </a:spcBef>
        <a:spcAft>
          <a:spcPct val="0"/>
        </a:spcAft>
        <a:defRPr sz="2400" b="1">
          <a:solidFill>
            <a:srgbClr val="A50021"/>
          </a:solidFill>
          <a:latin typeface="Verdana" pitchFamily="34" charset="0"/>
        </a:defRPr>
      </a:lvl3pPr>
      <a:lvl4pPr algn="l" rtl="0" eaLnBrk="0" fontAlgn="base" hangingPunct="0">
        <a:spcBef>
          <a:spcPct val="0"/>
        </a:spcBef>
        <a:spcAft>
          <a:spcPct val="0"/>
        </a:spcAft>
        <a:defRPr sz="2400" b="1">
          <a:solidFill>
            <a:srgbClr val="A50021"/>
          </a:solidFill>
          <a:latin typeface="Verdana" pitchFamily="34" charset="0"/>
        </a:defRPr>
      </a:lvl4pPr>
      <a:lvl5pPr algn="l" rtl="0" eaLnBrk="0" fontAlgn="base" hangingPunct="0">
        <a:spcBef>
          <a:spcPct val="0"/>
        </a:spcBef>
        <a:spcAft>
          <a:spcPct val="0"/>
        </a:spcAft>
        <a:defRPr sz="2400" b="1">
          <a:solidFill>
            <a:srgbClr val="A50021"/>
          </a:solidFill>
          <a:latin typeface="Verdana" pitchFamily="34" charset="0"/>
        </a:defRPr>
      </a:lvl5pPr>
      <a:lvl6pPr marL="457200" algn="l" rtl="0" fontAlgn="base">
        <a:spcBef>
          <a:spcPct val="0"/>
        </a:spcBef>
        <a:spcAft>
          <a:spcPct val="0"/>
        </a:spcAft>
        <a:defRPr sz="2400" b="1">
          <a:solidFill>
            <a:srgbClr val="A50021"/>
          </a:solidFill>
          <a:latin typeface="Verdana" pitchFamily="34" charset="0"/>
        </a:defRPr>
      </a:lvl6pPr>
      <a:lvl7pPr marL="914400" algn="l" rtl="0" fontAlgn="base">
        <a:spcBef>
          <a:spcPct val="0"/>
        </a:spcBef>
        <a:spcAft>
          <a:spcPct val="0"/>
        </a:spcAft>
        <a:defRPr sz="2400" b="1">
          <a:solidFill>
            <a:srgbClr val="A50021"/>
          </a:solidFill>
          <a:latin typeface="Verdana" pitchFamily="34" charset="0"/>
        </a:defRPr>
      </a:lvl7pPr>
      <a:lvl8pPr marL="1371600" algn="l" rtl="0" fontAlgn="base">
        <a:spcBef>
          <a:spcPct val="0"/>
        </a:spcBef>
        <a:spcAft>
          <a:spcPct val="0"/>
        </a:spcAft>
        <a:defRPr sz="2400" b="1">
          <a:solidFill>
            <a:srgbClr val="A50021"/>
          </a:solidFill>
          <a:latin typeface="Verdana" pitchFamily="34" charset="0"/>
        </a:defRPr>
      </a:lvl8pPr>
      <a:lvl9pPr marL="1828800" algn="l" rtl="0" fontAlgn="base">
        <a:spcBef>
          <a:spcPct val="0"/>
        </a:spcBef>
        <a:spcAft>
          <a:spcPct val="0"/>
        </a:spcAft>
        <a:defRPr sz="2400" b="1">
          <a:solidFill>
            <a:srgbClr val="A5002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28990"/>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auto">
          <a:xfrm>
            <a:off x="1073152" y="2414588"/>
            <a:ext cx="6722533" cy="202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18439" name="Line 7"/>
          <p:cNvSpPr>
            <a:spLocks noChangeShapeType="1"/>
          </p:cNvSpPr>
          <p:nvPr/>
        </p:nvSpPr>
        <p:spPr bwMode="auto">
          <a:xfrm>
            <a:off x="1058335" y="2357438"/>
            <a:ext cx="6722533" cy="0"/>
          </a:xfrm>
          <a:prstGeom prst="line">
            <a:avLst/>
          </a:prstGeom>
          <a:noFill/>
          <a:ln w="190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8440" name="Line 8"/>
          <p:cNvSpPr>
            <a:spLocks noChangeShapeType="1"/>
          </p:cNvSpPr>
          <p:nvPr/>
        </p:nvSpPr>
        <p:spPr bwMode="auto">
          <a:xfrm>
            <a:off x="1058335" y="4500563"/>
            <a:ext cx="6722533" cy="0"/>
          </a:xfrm>
          <a:prstGeom prst="line">
            <a:avLst/>
          </a:prstGeom>
          <a:noFill/>
          <a:ln w="190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2816059874"/>
      </p:ext>
    </p:extLst>
  </p:cSld>
  <p:clrMap bg1="lt1" tx1="dk1" bg2="lt2" tx2="dk2" accent1="accent1" accent2="accent2" accent3="accent3" accent4="accent4" accent5="accent5" accent6="accent6" hlink="hlink" folHlink="folHlink"/>
  <p:sldLayoutIdLst>
    <p:sldLayoutId id="2147486021"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84.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84.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84.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0.xml"/><Relationship Id="rId1" Type="http://schemas.openxmlformats.org/officeDocument/2006/relationships/slideLayout" Target="../slideLayouts/slideLayout84.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1.xml"/><Relationship Id="rId1" Type="http://schemas.openxmlformats.org/officeDocument/2006/relationships/slideLayout" Target="../slideLayouts/slideLayout84.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3.xml"/><Relationship Id="rId1" Type="http://schemas.openxmlformats.org/officeDocument/2006/relationships/slideLayout" Target="../slideLayouts/slideLayout84.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4.xml"/><Relationship Id="rId1" Type="http://schemas.openxmlformats.org/officeDocument/2006/relationships/slideLayout" Target="../slideLayouts/slideLayout84.xml"/><Relationship Id="rId5" Type="http://schemas.openxmlformats.org/officeDocument/2006/relationships/chart" Target="../charts/chart40.xml"/><Relationship Id="rId4" Type="http://schemas.openxmlformats.org/officeDocument/2006/relationships/chart" Target="../charts/chart39.xml"/></Relationships>
</file>

<file path=ppt/slides/_rels/slide3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1.xml"/><Relationship Id="rId5" Type="http://schemas.openxmlformats.org/officeDocument/2006/relationships/image" Target="../media/image14.jpe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7.xml"/><Relationship Id="rId1" Type="http://schemas.openxmlformats.org/officeDocument/2006/relationships/slideLayout" Target="../slideLayouts/slideLayout84.xml"/><Relationship Id="rId4" Type="http://schemas.openxmlformats.org/officeDocument/2006/relationships/chart" Target="../charts/chart46.xml"/></Relationships>
</file>

<file path=ppt/slides/_rels/slide4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84.xml"/><Relationship Id="rId4" Type="http://schemas.openxmlformats.org/officeDocument/2006/relationships/chart" Target="../charts/chart50.xml"/></Relationships>
</file>

<file path=ppt/slides/_rels/slide46.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8.xml"/><Relationship Id="rId1" Type="http://schemas.openxmlformats.org/officeDocument/2006/relationships/slideLayout" Target="../slideLayouts/slideLayout84.xml"/><Relationship Id="rId5" Type="http://schemas.openxmlformats.org/officeDocument/2006/relationships/chart" Target="../charts/chart57.xml"/><Relationship Id="rId4" Type="http://schemas.openxmlformats.org/officeDocument/2006/relationships/chart" Target="../charts/chart56.xml"/></Relationships>
</file>

<file path=ppt/slides/_rels/slide5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84.xml"/><Relationship Id="rId4" Type="http://schemas.openxmlformats.org/officeDocument/2006/relationships/chart" Target="../charts/chart60.xml"/></Relationships>
</file>

<file path=ppt/slides/_rels/slide5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84.xml"/><Relationship Id="rId4" Type="http://schemas.openxmlformats.org/officeDocument/2006/relationships/chart" Target="../charts/chart65.xml"/></Relationships>
</file>

<file path=ppt/slides/_rels/slide55.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84.xml"/></Relationships>
</file>

<file path=ppt/slides/_rels/slide6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84.xml"/><Relationship Id="rId4" Type="http://schemas.openxmlformats.org/officeDocument/2006/relationships/chart" Target="../charts/chart7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84.xml"/><Relationship Id="rId4" Type="http://schemas.openxmlformats.org/officeDocument/2006/relationships/chart" Target="../charts/chart81.xml"/></Relationships>
</file>

<file path=ppt/slides/_rels/slide6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9.xml"/><Relationship Id="rId1" Type="http://schemas.openxmlformats.org/officeDocument/2006/relationships/slideLayout" Target="../slideLayouts/slideLayout84.xml"/><Relationship Id="rId4" Type="http://schemas.openxmlformats.org/officeDocument/2006/relationships/chart" Target="../charts/chart83.xml"/></Relationships>
</file>

<file path=ppt/slides/_rels/slide6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1.xml"/><Relationship Id="rId1" Type="http://schemas.openxmlformats.org/officeDocument/2006/relationships/slideLayout" Target="../slideLayouts/slideLayout84.xml"/><Relationship Id="rId5" Type="http://schemas.openxmlformats.org/officeDocument/2006/relationships/chart" Target="../charts/chart88.xml"/><Relationship Id="rId4" Type="http://schemas.openxmlformats.org/officeDocument/2006/relationships/chart" Target="../charts/chart8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2" Type="http://schemas.openxmlformats.org/officeDocument/2006/relationships/hyperlink" Target="http://www.globalacademy.org/" TargetMode="Externa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8"/>
            <a:ext cx="12208421" cy="6853382"/>
          </a:xfrm>
          <a:prstGeom prst="rect">
            <a:avLst/>
          </a:prstGeom>
        </p:spPr>
      </p:pic>
      <p:sp>
        <p:nvSpPr>
          <p:cNvPr id="5" name="Dikdörtgen 4"/>
          <p:cNvSpPr/>
          <p:nvPr/>
        </p:nvSpPr>
        <p:spPr bwMode="auto">
          <a:xfrm>
            <a:off x="8210" y="5345832"/>
            <a:ext cx="12192000" cy="1512168"/>
          </a:xfrm>
          <a:prstGeom prst="rect">
            <a:avLst/>
          </a:prstGeom>
          <a:solidFill>
            <a:srgbClr val="004284">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tx1"/>
              </a:solidFill>
              <a:effectLst/>
              <a:latin typeface="Arial" charset="0"/>
            </a:endParaRPr>
          </a:p>
        </p:txBody>
      </p:sp>
      <p:sp>
        <p:nvSpPr>
          <p:cNvPr id="7" name="Metin kutusu 6">
            <a:extLst>
              <a:ext uri="{FF2B5EF4-FFF2-40B4-BE49-F238E27FC236}">
                <a16:creationId xmlns:a16="http://schemas.microsoft.com/office/drawing/2014/main" id="{C7E1487D-8ECA-4E5B-8A6F-51B9281F5ABA}"/>
              </a:ext>
            </a:extLst>
          </p:cNvPr>
          <p:cNvSpPr txBox="1"/>
          <p:nvPr/>
        </p:nvSpPr>
        <p:spPr>
          <a:xfrm>
            <a:off x="23117" y="5549626"/>
            <a:ext cx="12192001" cy="461665"/>
          </a:xfrm>
          <a:prstGeom prst="rect">
            <a:avLst/>
          </a:prstGeom>
          <a:noFill/>
        </p:spPr>
        <p:txBody>
          <a:bodyPr wrap="square" rtlCol="0">
            <a:spAutoFit/>
          </a:bodyPr>
          <a:lstStyle/>
          <a:p>
            <a:pPr lvl="0" algn="ctr" fontAlgn="base">
              <a:spcBef>
                <a:spcPct val="0"/>
              </a:spcBef>
              <a:spcAft>
                <a:spcPct val="0"/>
              </a:spcAft>
            </a:pPr>
            <a:r>
              <a:rPr lang="tr-TR" sz="2400" b="1" dirty="0">
                <a:solidFill>
                  <a:schemeClr val="bg1"/>
                </a:solidFill>
                <a:latin typeface="Verdana" panose="020B0604030504040204" pitchFamily="34" charset="0"/>
                <a:ea typeface="Verdana" panose="020B0604030504040204" pitchFamily="34" charset="0"/>
                <a:cs typeface="Verdana" panose="020B0604030504040204" pitchFamily="34" charset="0"/>
              </a:rPr>
              <a:t>TÜRKİYE’DE ALMANYA ALGISI ARAŞTIRMASI </a:t>
            </a:r>
          </a:p>
        </p:txBody>
      </p:sp>
      <p:sp>
        <p:nvSpPr>
          <p:cNvPr id="2" name="Dikdörtgen 1"/>
          <p:cNvSpPr/>
          <p:nvPr/>
        </p:nvSpPr>
        <p:spPr>
          <a:xfrm>
            <a:off x="-96688" y="6076585"/>
            <a:ext cx="12192000" cy="276999"/>
          </a:xfrm>
          <a:prstGeom prst="rect">
            <a:avLst/>
          </a:prstGeom>
        </p:spPr>
        <p:txBody>
          <a:bodyPr wrap="square">
            <a:spAutoFit/>
          </a:bodyPr>
          <a:lstStyle/>
          <a:p>
            <a:pPr algn="ctr"/>
            <a:r>
              <a:rPr lang="tr-TR" sz="1200" kern="0" dirty="0">
                <a:solidFill>
                  <a:schemeClr val="bg1"/>
                </a:solidFill>
                <a:latin typeface="Verdana" panose="020B0604030504040204" pitchFamily="34" charset="0"/>
                <a:ea typeface="Verdana" panose="020B0604030504040204" pitchFamily="34" charset="0"/>
                <a:cs typeface="Verdana" panose="020B0604030504040204" pitchFamily="34" charset="0"/>
              </a:rPr>
              <a:t>Kantitatif Araştırma Raporu | Kasım 2021</a:t>
            </a:r>
          </a:p>
        </p:txBody>
      </p:sp>
      <p:sp>
        <p:nvSpPr>
          <p:cNvPr id="6" name="Dikdörtgen 1">
            <a:extLst>
              <a:ext uri="{FF2B5EF4-FFF2-40B4-BE49-F238E27FC236}">
                <a16:creationId xmlns:a16="http://schemas.microsoft.com/office/drawing/2014/main" id="{8BA6F4DA-0067-404A-AB08-335DE7C485A5}"/>
              </a:ext>
            </a:extLst>
          </p:cNvPr>
          <p:cNvSpPr/>
          <p:nvPr/>
        </p:nvSpPr>
        <p:spPr>
          <a:xfrm>
            <a:off x="-96688" y="6408681"/>
            <a:ext cx="12192000" cy="338554"/>
          </a:xfrm>
          <a:prstGeom prst="rect">
            <a:avLst/>
          </a:prstGeom>
        </p:spPr>
        <p:txBody>
          <a:bodyPr wrap="square">
            <a:spAutoFit/>
          </a:bodyPr>
          <a:lstStyle/>
          <a:p>
            <a:pPr algn="ctr"/>
            <a:r>
              <a:rPr lang="tr-TR" sz="16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PROF. DR. MUSTAFA AYDIN</a:t>
            </a:r>
          </a:p>
        </p:txBody>
      </p:sp>
      <p:pic>
        <p:nvPicPr>
          <p:cNvPr id="9" name="Resim 8">
            <a:extLst>
              <a:ext uri="{FF2B5EF4-FFF2-40B4-BE49-F238E27FC236}">
                <a16:creationId xmlns:a16="http://schemas.microsoft.com/office/drawing/2014/main" id="{861BF900-5925-B141-AA69-041A0D304DFF}"/>
              </a:ext>
            </a:extLst>
          </p:cNvPr>
          <p:cNvPicPr>
            <a:picLocks noChangeAspect="1"/>
          </p:cNvPicPr>
          <p:nvPr/>
        </p:nvPicPr>
        <p:blipFill>
          <a:blip r:embed="rId4"/>
          <a:stretch>
            <a:fillRect/>
          </a:stretch>
        </p:blipFill>
        <p:spPr>
          <a:xfrm>
            <a:off x="335360" y="260648"/>
            <a:ext cx="3463522" cy="1146373"/>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l="1215" t="3227" r="-699" b="20323"/>
          <a:stretch/>
        </p:blipFill>
        <p:spPr>
          <a:xfrm>
            <a:off x="10007080" y="404664"/>
            <a:ext cx="2088232" cy="701274"/>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8082E626-2D22-093C-F905-C944C26E3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7238" y="299046"/>
            <a:ext cx="3543300" cy="4699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C4951A8A-60AA-41E6-9738-8F2CAFD563C7}"/>
              </a:ext>
            </a:extLst>
          </p:cNvPr>
          <p:cNvSpPr txBox="1">
            <a:spLocks noChangeArrowheads="1"/>
          </p:cNvSpPr>
          <p:nvPr/>
        </p:nvSpPr>
        <p:spPr bwMode="auto">
          <a:xfrm>
            <a:off x="1354426" y="1832761"/>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Hane Büyüklüğü</a:t>
            </a:r>
          </a:p>
        </p:txBody>
      </p:sp>
      <p:graphicFrame>
        <p:nvGraphicFramePr>
          <p:cNvPr id="6" name="Chart 306">
            <a:extLst>
              <a:ext uri="{FF2B5EF4-FFF2-40B4-BE49-F238E27FC236}">
                <a16:creationId xmlns:a16="http://schemas.microsoft.com/office/drawing/2014/main" id="{3E650696-A33B-4F10-ACA6-C9AACC2A6E1C}"/>
              </a:ext>
            </a:extLst>
          </p:cNvPr>
          <p:cNvGraphicFramePr/>
          <p:nvPr>
            <p:extLst>
              <p:ext uri="{D42A27DB-BD31-4B8C-83A1-F6EECF244321}">
                <p14:modId xmlns:p14="http://schemas.microsoft.com/office/powerpoint/2010/main" val="3124516146"/>
              </p:ext>
            </p:extLst>
          </p:nvPr>
        </p:nvGraphicFramePr>
        <p:xfrm>
          <a:off x="1682455" y="3048489"/>
          <a:ext cx="4834693" cy="2468443"/>
        </p:xfrm>
        <a:graphic>
          <a:graphicData uri="http://schemas.openxmlformats.org/drawingml/2006/chart">
            <c:chart xmlns:c="http://schemas.openxmlformats.org/drawingml/2006/chart" xmlns:r="http://schemas.openxmlformats.org/officeDocument/2006/relationships" r:id="rId2"/>
          </a:graphicData>
        </a:graphic>
      </p:graphicFrame>
      <p:sp>
        <p:nvSpPr>
          <p:cNvPr id="7" name="Metin kutusu 23">
            <a:extLst>
              <a:ext uri="{FF2B5EF4-FFF2-40B4-BE49-F238E27FC236}">
                <a16:creationId xmlns:a16="http://schemas.microsoft.com/office/drawing/2014/main" id="{F597D3C6-007A-4AA5-8A24-9563A8F36D13}"/>
              </a:ext>
            </a:extLst>
          </p:cNvPr>
          <p:cNvSpPr txBox="1"/>
          <p:nvPr/>
        </p:nvSpPr>
        <p:spPr>
          <a:xfrm>
            <a:off x="1457938" y="2771490"/>
            <a:ext cx="3409769" cy="276999"/>
          </a:xfrm>
          <a:prstGeom prst="rect">
            <a:avLst/>
          </a:prstGeom>
          <a:noFill/>
        </p:spPr>
        <p:txBody>
          <a:bodyPr wrap="square" rtlCol="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effectLst/>
                <a:uLnTx/>
                <a:uFillTx/>
                <a:latin typeface="Verdana"/>
                <a:ea typeface="+mn-ea"/>
                <a:cs typeface="+mn-cs"/>
              </a:rPr>
              <a:t>Ortalama		3,1	</a:t>
            </a:r>
          </a:p>
        </p:txBody>
      </p:sp>
      <p:sp>
        <p:nvSpPr>
          <p:cNvPr id="8" name="Text Box 3">
            <a:extLst>
              <a:ext uri="{FF2B5EF4-FFF2-40B4-BE49-F238E27FC236}">
                <a16:creationId xmlns:a16="http://schemas.microsoft.com/office/drawing/2014/main" id="{145DE73A-DCB6-4563-BD63-16666BB8A336}"/>
              </a:ext>
            </a:extLst>
          </p:cNvPr>
          <p:cNvSpPr txBox="1">
            <a:spLocks noChangeArrowheads="1"/>
          </p:cNvSpPr>
          <p:nvPr/>
        </p:nvSpPr>
        <p:spPr bwMode="auto">
          <a:xfrm>
            <a:off x="6859838" y="1798053"/>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Aylık Hane Geliri</a:t>
            </a:r>
          </a:p>
        </p:txBody>
      </p:sp>
      <p:graphicFrame>
        <p:nvGraphicFramePr>
          <p:cNvPr id="9" name="Chart 306">
            <a:extLst>
              <a:ext uri="{FF2B5EF4-FFF2-40B4-BE49-F238E27FC236}">
                <a16:creationId xmlns:a16="http://schemas.microsoft.com/office/drawing/2014/main" id="{C36B44FC-08C5-484C-AE4A-D84BB2479E19}"/>
              </a:ext>
            </a:extLst>
          </p:cNvPr>
          <p:cNvGraphicFramePr/>
          <p:nvPr>
            <p:extLst>
              <p:ext uri="{D42A27DB-BD31-4B8C-83A1-F6EECF244321}">
                <p14:modId xmlns:p14="http://schemas.microsoft.com/office/powerpoint/2010/main" val="2302178213"/>
              </p:ext>
            </p:extLst>
          </p:nvPr>
        </p:nvGraphicFramePr>
        <p:xfrm>
          <a:off x="6763013" y="3048489"/>
          <a:ext cx="4834693" cy="2468443"/>
        </p:xfrm>
        <a:graphic>
          <a:graphicData uri="http://schemas.openxmlformats.org/drawingml/2006/chart">
            <c:chart xmlns:c="http://schemas.openxmlformats.org/drawingml/2006/chart" xmlns:r="http://schemas.openxmlformats.org/officeDocument/2006/relationships" r:id="rId3"/>
          </a:graphicData>
        </a:graphic>
      </p:graphicFrame>
      <p:sp>
        <p:nvSpPr>
          <p:cNvPr id="10" name="Metin kutusu 23">
            <a:extLst>
              <a:ext uri="{FF2B5EF4-FFF2-40B4-BE49-F238E27FC236}">
                <a16:creationId xmlns:a16="http://schemas.microsoft.com/office/drawing/2014/main" id="{0FAE585E-E94A-427F-8E6C-C5BE2196D898}"/>
              </a:ext>
            </a:extLst>
          </p:cNvPr>
          <p:cNvSpPr txBox="1"/>
          <p:nvPr/>
        </p:nvSpPr>
        <p:spPr>
          <a:xfrm>
            <a:off x="6659858" y="2771489"/>
            <a:ext cx="3409769" cy="276999"/>
          </a:xfrm>
          <a:prstGeom prst="rect">
            <a:avLst/>
          </a:prstGeom>
          <a:noFill/>
        </p:spPr>
        <p:txBody>
          <a:bodyPr wrap="square" rtlCol="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effectLst/>
                <a:uLnTx/>
                <a:uFillTx/>
                <a:latin typeface="Verdana"/>
                <a:ea typeface="+mn-ea"/>
                <a:cs typeface="+mn-cs"/>
              </a:rPr>
              <a:t>Ortalama               4.472,9</a:t>
            </a:r>
          </a:p>
        </p:txBody>
      </p:sp>
      <p:sp>
        <p:nvSpPr>
          <p:cNvPr id="3" name="Dikdörtgen 2"/>
          <p:cNvSpPr/>
          <p:nvPr/>
        </p:nvSpPr>
        <p:spPr>
          <a:xfrm>
            <a:off x="10344472" y="404664"/>
            <a:ext cx="1496051" cy="369332"/>
          </a:xfrm>
          <a:prstGeom prst="rect">
            <a:avLst/>
          </a:prstGeom>
        </p:spPr>
        <p:txBody>
          <a:bodyPr wrap="none">
            <a:spAutoFit/>
          </a:bodyPr>
          <a:lstStyle/>
          <a:p>
            <a:r>
              <a:rPr lang="en-US" b="1" dirty="0">
                <a:solidFill>
                  <a:srgbClr val="4472C4"/>
                </a:solidFill>
              </a:rPr>
              <a:t>Demografi</a:t>
            </a:r>
            <a:r>
              <a:rPr lang="en-US" dirty="0"/>
              <a:t> </a:t>
            </a:r>
            <a:r>
              <a:rPr lang="en-US" dirty="0">
                <a:solidFill>
                  <a:srgbClr val="FF0000"/>
                </a:solidFill>
              </a:rPr>
              <a:t>(</a:t>
            </a:r>
            <a:r>
              <a:rPr lang="tr-TR" dirty="0">
                <a:solidFill>
                  <a:srgbClr val="FF0000"/>
                </a:solidFill>
              </a:rPr>
              <a:t>2</a:t>
            </a:r>
            <a:r>
              <a:rPr lang="en-US" dirty="0">
                <a:solidFill>
                  <a:srgbClr val="FF0000"/>
                </a:solidFill>
              </a:rPr>
              <a:t>)</a:t>
            </a:r>
          </a:p>
        </p:txBody>
      </p:sp>
      <p:sp>
        <p:nvSpPr>
          <p:cNvPr id="12" name="Text Box 4">
            <a:extLst>
              <a:ext uri="{FF2B5EF4-FFF2-40B4-BE49-F238E27FC236}">
                <a16:creationId xmlns:a16="http://schemas.microsoft.com/office/drawing/2014/main" id="{B690E08F-A39A-EE49-B8F7-A9BFAF75D2D7}"/>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02811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69150C6-9D74-4930-9E80-E1FCB59906DC}"/>
              </a:ext>
            </a:extLst>
          </p:cNvPr>
          <p:cNvGraphicFramePr/>
          <p:nvPr>
            <p:extLst>
              <p:ext uri="{D42A27DB-BD31-4B8C-83A1-F6EECF244321}">
                <p14:modId xmlns:p14="http://schemas.microsoft.com/office/powerpoint/2010/main" val="3621319762"/>
              </p:ext>
            </p:extLst>
          </p:nvPr>
        </p:nvGraphicFramePr>
        <p:xfrm>
          <a:off x="1775520" y="1700809"/>
          <a:ext cx="2888548"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3">
            <a:extLst>
              <a:ext uri="{FF2B5EF4-FFF2-40B4-BE49-F238E27FC236}">
                <a16:creationId xmlns:a16="http://schemas.microsoft.com/office/drawing/2014/main" id="{621A6096-10E5-42D9-BDF3-6B6B950A4EA2}"/>
              </a:ext>
            </a:extLst>
          </p:cNvPr>
          <p:cNvGraphicFramePr/>
          <p:nvPr>
            <p:extLst>
              <p:ext uri="{D42A27DB-BD31-4B8C-83A1-F6EECF244321}">
                <p14:modId xmlns:p14="http://schemas.microsoft.com/office/powerpoint/2010/main" val="3120373860"/>
              </p:ext>
            </p:extLst>
          </p:nvPr>
        </p:nvGraphicFramePr>
        <p:xfrm>
          <a:off x="7032104" y="1916833"/>
          <a:ext cx="2772083" cy="42161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A22447A2-19AF-4730-B602-4F155F3DD6C1}"/>
              </a:ext>
            </a:extLst>
          </p:cNvPr>
          <p:cNvSpPr txBox="1">
            <a:spLocks noChangeArrowheads="1"/>
          </p:cNvSpPr>
          <p:nvPr/>
        </p:nvSpPr>
        <p:spPr bwMode="auto">
          <a:xfrm>
            <a:off x="1847528" y="1290246"/>
            <a:ext cx="3384376"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Sosyo-Ekonomik Statü</a:t>
            </a:r>
          </a:p>
        </p:txBody>
      </p:sp>
      <p:sp>
        <p:nvSpPr>
          <p:cNvPr id="7" name="Text Box 3">
            <a:extLst>
              <a:ext uri="{FF2B5EF4-FFF2-40B4-BE49-F238E27FC236}">
                <a16:creationId xmlns:a16="http://schemas.microsoft.com/office/drawing/2014/main" id="{72D615A1-5BC3-4563-86F5-50E02845F7F4}"/>
              </a:ext>
            </a:extLst>
          </p:cNvPr>
          <p:cNvSpPr txBox="1">
            <a:spLocks noChangeArrowheads="1"/>
          </p:cNvSpPr>
          <p:nvPr/>
        </p:nvSpPr>
        <p:spPr bwMode="auto">
          <a:xfrm>
            <a:off x="6924895" y="1290246"/>
            <a:ext cx="2357346"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Eğitim</a:t>
            </a:r>
          </a:p>
        </p:txBody>
      </p:sp>
      <p:sp>
        <p:nvSpPr>
          <p:cNvPr id="16" name="Metin kutusu 15"/>
          <p:cNvSpPr txBox="1"/>
          <p:nvPr/>
        </p:nvSpPr>
        <p:spPr>
          <a:xfrm>
            <a:off x="1847528" y="5733256"/>
            <a:ext cx="28885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effectLst/>
                <a:uLnTx/>
                <a:uFillTx/>
                <a:latin typeface="Verdana"/>
                <a:ea typeface="+mn-ea"/>
                <a:cs typeface="+mn-cs"/>
              </a:rPr>
              <a:t>AB:%19,0  C2:%53,3   DE:%27,8</a:t>
            </a:r>
          </a:p>
        </p:txBody>
      </p:sp>
      <p:sp>
        <p:nvSpPr>
          <p:cNvPr id="10" name="Dikdörtgen 9"/>
          <p:cNvSpPr/>
          <p:nvPr/>
        </p:nvSpPr>
        <p:spPr>
          <a:xfrm>
            <a:off x="10344472" y="404664"/>
            <a:ext cx="1496051" cy="369332"/>
          </a:xfrm>
          <a:prstGeom prst="rect">
            <a:avLst/>
          </a:prstGeom>
        </p:spPr>
        <p:txBody>
          <a:bodyPr wrap="none">
            <a:spAutoFit/>
          </a:bodyPr>
          <a:lstStyle/>
          <a:p>
            <a:r>
              <a:rPr lang="en-US" b="1" dirty="0">
                <a:solidFill>
                  <a:srgbClr val="4472C4"/>
                </a:solidFill>
              </a:rPr>
              <a:t>Demografi</a:t>
            </a:r>
            <a:r>
              <a:rPr lang="en-US" dirty="0"/>
              <a:t> </a:t>
            </a:r>
            <a:r>
              <a:rPr lang="en-US" dirty="0">
                <a:solidFill>
                  <a:srgbClr val="FF0000"/>
                </a:solidFill>
              </a:rPr>
              <a:t>(</a:t>
            </a:r>
            <a:r>
              <a:rPr lang="tr-TR" dirty="0">
                <a:solidFill>
                  <a:srgbClr val="FF0000"/>
                </a:solidFill>
              </a:rPr>
              <a:t>3</a:t>
            </a:r>
            <a:r>
              <a:rPr lang="en-US" dirty="0">
                <a:solidFill>
                  <a:srgbClr val="FF0000"/>
                </a:solidFill>
              </a:rPr>
              <a:t>)</a:t>
            </a:r>
          </a:p>
        </p:txBody>
      </p:sp>
      <p:sp>
        <p:nvSpPr>
          <p:cNvPr id="9" name="Text Box 4">
            <a:extLst>
              <a:ext uri="{FF2B5EF4-FFF2-40B4-BE49-F238E27FC236}">
                <a16:creationId xmlns:a16="http://schemas.microsoft.com/office/drawing/2014/main" id="{EEDB03FA-0B73-394A-AB37-B3B0D3917346}"/>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420383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C912418B-7F98-4F06-A08A-88BC1F150EBB}"/>
              </a:ext>
            </a:extLst>
          </p:cNvPr>
          <p:cNvSpPr txBox="1">
            <a:spLocks noChangeArrowheads="1"/>
          </p:cNvSpPr>
          <p:nvPr/>
        </p:nvSpPr>
        <p:spPr bwMode="auto">
          <a:xfrm>
            <a:off x="3444379" y="1124744"/>
            <a:ext cx="5301126"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Görüşülen Kişinin Mesleği</a:t>
            </a:r>
          </a:p>
        </p:txBody>
      </p:sp>
      <p:graphicFrame>
        <p:nvGraphicFramePr>
          <p:cNvPr id="4" name="Content Placeholder 6">
            <a:extLst>
              <a:ext uri="{FF2B5EF4-FFF2-40B4-BE49-F238E27FC236}">
                <a16:creationId xmlns:a16="http://schemas.microsoft.com/office/drawing/2014/main" id="{42A48850-488B-481C-BE61-479865646F7A}"/>
              </a:ext>
            </a:extLst>
          </p:cNvPr>
          <p:cNvGraphicFramePr>
            <a:graphicFrameLocks/>
          </p:cNvGraphicFramePr>
          <p:nvPr>
            <p:extLst>
              <p:ext uri="{D42A27DB-BD31-4B8C-83A1-F6EECF244321}">
                <p14:modId xmlns:p14="http://schemas.microsoft.com/office/powerpoint/2010/main" val="3382807991"/>
              </p:ext>
            </p:extLst>
          </p:nvPr>
        </p:nvGraphicFramePr>
        <p:xfrm>
          <a:off x="1055440" y="1535307"/>
          <a:ext cx="10297145" cy="4702003"/>
        </p:xfrm>
        <a:graphic>
          <a:graphicData uri="http://schemas.openxmlformats.org/drawingml/2006/table">
            <a:tbl>
              <a:tblPr firstRow="1" bandRow="1"/>
              <a:tblGrid>
                <a:gridCol w="2674989">
                  <a:extLst>
                    <a:ext uri="{9D8B030D-6E8A-4147-A177-3AD203B41FA5}">
                      <a16:colId xmlns:a16="http://schemas.microsoft.com/office/drawing/2014/main" val="1565100653"/>
                    </a:ext>
                  </a:extLst>
                </a:gridCol>
                <a:gridCol w="6890937">
                  <a:extLst>
                    <a:ext uri="{9D8B030D-6E8A-4147-A177-3AD203B41FA5}">
                      <a16:colId xmlns:a16="http://schemas.microsoft.com/office/drawing/2014/main" val="20000"/>
                    </a:ext>
                  </a:extLst>
                </a:gridCol>
                <a:gridCol w="731219">
                  <a:extLst>
                    <a:ext uri="{9D8B030D-6E8A-4147-A177-3AD203B41FA5}">
                      <a16:colId xmlns:a16="http://schemas.microsoft.com/office/drawing/2014/main" val="20001"/>
                    </a:ext>
                  </a:extLst>
                </a:gridCol>
              </a:tblGrid>
              <a:tr h="365297">
                <a:tc>
                  <a:txBody>
                    <a:bodyPr/>
                    <a:lstStyle/>
                    <a:p>
                      <a:pPr algn="l" fontAlgn="b"/>
                      <a:r>
                        <a:rPr lang="tr-TR" sz="1200" b="1" u="none" strike="noStrike" dirty="0">
                          <a:solidFill>
                            <a:schemeClr val="tx1"/>
                          </a:solidFill>
                          <a:effectLst/>
                          <a:latin typeface="Verdana" panose="020B0604030504040204" pitchFamily="34" charset="0"/>
                          <a:ea typeface="Verdana" panose="020B0604030504040204" pitchFamily="34" charset="0"/>
                        </a:rPr>
                        <a:t>Çalışma</a:t>
                      </a:r>
                      <a:r>
                        <a:rPr lang="tr-TR" sz="1200" b="1" u="none" strike="noStrike" baseline="0" dirty="0">
                          <a:solidFill>
                            <a:schemeClr val="tx1"/>
                          </a:solidFill>
                          <a:effectLst/>
                          <a:latin typeface="Verdana" panose="020B0604030504040204" pitchFamily="34" charset="0"/>
                          <a:ea typeface="Verdana" panose="020B0604030504040204" pitchFamily="34" charset="0"/>
                        </a:rPr>
                        <a:t> </a:t>
                      </a:r>
                      <a:r>
                        <a:rPr lang="tr-TR" sz="1200" b="1" u="none" strike="noStrike" dirty="0">
                          <a:solidFill>
                            <a:schemeClr val="tx1"/>
                          </a:solidFill>
                          <a:effectLst/>
                          <a:latin typeface="Verdana" panose="020B0604030504040204" pitchFamily="34" charset="0"/>
                          <a:ea typeface="Verdana" panose="020B0604030504040204" pitchFamily="34" charset="0"/>
                        </a:rPr>
                        <a:t>Durumu</a:t>
                      </a:r>
                    </a:p>
                  </a:txBody>
                  <a:tcPr marL="9525" marR="9525" marT="9525" marB="0" anchor="ctr">
                    <a:lnL w="6350" cap="flat" cmpd="sng" algn="ctr">
                      <a:no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tr-TR" sz="1200" b="1" u="none" strike="noStrike" dirty="0">
                          <a:solidFill>
                            <a:schemeClr val="tx1"/>
                          </a:solidFill>
                          <a:effectLst/>
                          <a:latin typeface="Verdana" panose="020B0604030504040204" pitchFamily="34" charset="0"/>
                          <a:ea typeface="Verdana" panose="020B0604030504040204" pitchFamily="34" charset="0"/>
                        </a:rPr>
                        <a:t>Meslekler</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tr-TR" sz="1200" b="1" i="0" u="none" strike="noStrike" dirty="0">
                          <a:solidFill>
                            <a:schemeClr val="tx1"/>
                          </a:solidFill>
                          <a:effectLst/>
                          <a:latin typeface="Verdana" panose="020B0604030504040204" pitchFamily="34" charset="0"/>
                          <a:ea typeface="Verdana" panose="020B0604030504040204" pitchFamily="34" charset="0"/>
                        </a:rPr>
                        <a:t>%</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97123">
                <a:tc rowSpan="8">
                  <a:txBody>
                    <a:bodyPr/>
                    <a:lstStyle/>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Kendi  </a:t>
                      </a:r>
                    </a:p>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Hesabına  </a:t>
                      </a:r>
                    </a:p>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Çalışanlar</a:t>
                      </a:r>
                    </a:p>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%4,9</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İşyeri sahibi- 1-5 çalışanlı </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1,3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712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Seyyar - Kendi işi</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0,9</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9712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Tek başına çalışan, dükkan sahibi, esnaf</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0,9</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1327"/>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a:solidFill>
                            <a:schemeClr val="tx1"/>
                          </a:solidFill>
                          <a:effectLst/>
                          <a:latin typeface="Verdana" panose="020B0604030504040204" pitchFamily="34" charset="0"/>
                        </a:rPr>
                        <a:t>Serbest nitelikli uzman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2581893"/>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a:solidFill>
                            <a:schemeClr val="tx1"/>
                          </a:solidFill>
                          <a:effectLst/>
                          <a:latin typeface="Verdana" panose="020B0604030504040204" pitchFamily="34" charset="0"/>
                        </a:rPr>
                        <a:t>Çiftçi </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0,4</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123">
                <a:tc vMerge="1">
                  <a:txBody>
                    <a:bodyPr/>
                    <a:lstStyle/>
                    <a:p>
                      <a:endParaRPr lang="tr-TR"/>
                    </a:p>
                  </a:txBody>
                  <a:tcPr/>
                </a:tc>
                <a:tc>
                  <a:txBody>
                    <a:bodyPr/>
                    <a:lstStyle/>
                    <a:p>
                      <a:pPr algn="l" rtl="0" fontAlgn="t"/>
                      <a:r>
                        <a:rPr lang="tr-TR" sz="1000" b="0" i="0" u="none" strike="noStrike" dirty="0">
                          <a:solidFill>
                            <a:schemeClr val="tx1"/>
                          </a:solidFill>
                          <a:effectLst/>
                          <a:latin typeface="Verdana" panose="020B0604030504040204" pitchFamily="34" charset="0"/>
                        </a:rPr>
                        <a:t>İş yeri sahibi -11-20 çalışanlı</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8037722"/>
                  </a:ext>
                </a:extLst>
              </a:tr>
              <a:tr h="197123">
                <a:tc vMerge="1">
                  <a:txBody>
                    <a:bodyPr/>
                    <a:lstStyle/>
                    <a:p>
                      <a:endParaRPr lang="tr-TR"/>
                    </a:p>
                  </a:txBody>
                  <a:tcPr/>
                </a:tc>
                <a:tc>
                  <a:txBody>
                    <a:bodyPr/>
                    <a:lstStyle/>
                    <a:p>
                      <a:pPr algn="l" rtl="0" fontAlgn="t"/>
                      <a:r>
                        <a:rPr lang="tr-TR" sz="1000" b="0" i="0" u="none" strike="noStrike" dirty="0">
                          <a:solidFill>
                            <a:schemeClr val="tx1"/>
                          </a:solidFill>
                          <a:effectLst/>
                          <a:latin typeface="Verdana" panose="020B0604030504040204" pitchFamily="34" charset="0"/>
                        </a:rPr>
                        <a:t>İş yeri sahibi- 6-10 çalışanlı</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0,2</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3906149"/>
                  </a:ext>
                </a:extLst>
              </a:tr>
              <a:tr h="197123">
                <a:tc vMerge="1">
                  <a:txBody>
                    <a:bodyPr/>
                    <a:lstStyle/>
                    <a:p>
                      <a:pPr algn="l" fontAlgn="t"/>
                      <a:endParaRPr lang="tr-TR" sz="1200" b="0" i="0" u="none" strike="noStrike" dirty="0">
                        <a:solidFill>
                          <a:schemeClr val="bg1">
                            <a:lumMod val="50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İş yeri sahibi - 20'den dazla çalışanlı</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0,2</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7123">
                <a:tc rowSpan="10">
                  <a:txBody>
                    <a:bodyPr/>
                    <a:lstStyle/>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Ücretli  </a:t>
                      </a:r>
                    </a:p>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Çalışanlar </a:t>
                      </a:r>
                    </a:p>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%72,2</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tr-TR" sz="1000" b="0" i="0" u="none" strike="noStrike" dirty="0">
                          <a:solidFill>
                            <a:schemeClr val="tx1"/>
                          </a:solidFill>
                          <a:effectLst/>
                          <a:latin typeface="Verdana" panose="020B0604030504040204" pitchFamily="34" charset="0"/>
                        </a:rPr>
                        <a:t>İşçi/hizmetli - düzenli işi olan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000" b="0" i="0" u="none" strike="noStrike" kern="1200" dirty="0">
                          <a:solidFill>
                            <a:schemeClr val="tx1"/>
                          </a:solidFill>
                          <a:effectLst/>
                          <a:latin typeface="Verdana" panose="020B0604030504040204" pitchFamily="34" charset="0"/>
                          <a:ea typeface="+mn-ea"/>
                          <a:cs typeface="+mn-cs"/>
                        </a:rPr>
                        <a:t>27,6</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583678"/>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a:solidFill>
                            <a:schemeClr val="tx1"/>
                          </a:solidFill>
                          <a:effectLst/>
                          <a:latin typeface="Verdana" panose="020B0604030504040204" pitchFamily="34" charset="0"/>
                        </a:rPr>
                        <a:t>İşçi/hizmetli - parça başı işi olan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1000" b="0" i="0" u="none" strike="noStrike" kern="1200" dirty="0">
                          <a:solidFill>
                            <a:schemeClr val="tx1"/>
                          </a:solidFill>
                          <a:effectLst/>
                          <a:latin typeface="Verdana" panose="020B0604030504040204" pitchFamily="34" charset="0"/>
                          <a:ea typeface="+mn-ea"/>
                          <a:cs typeface="+mn-cs"/>
                        </a:rPr>
                        <a:t>24,5</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51490082"/>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Yönetici olmayan memur / teknik eleman / uzman vs.</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10,4</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6231096"/>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a:solidFill>
                            <a:schemeClr val="tx1"/>
                          </a:solidFill>
                          <a:effectLst/>
                          <a:latin typeface="Verdana" panose="020B0604030504040204" pitchFamily="34" charset="0"/>
                        </a:rPr>
                        <a:t>Ustabaşı/kalfa </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7,7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0573479"/>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Yönetici (1-5 çalışanı olan)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565030"/>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a:solidFill>
                            <a:schemeClr val="tx1"/>
                          </a:solidFill>
                          <a:effectLst/>
                          <a:latin typeface="Verdana" panose="020B0604030504040204" pitchFamily="34" charset="0"/>
                        </a:rPr>
                        <a:t>Ordu mensubu</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0,4</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588291"/>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Ücretli Nitelikli uzman </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89833"/>
                  </a:ext>
                </a:extLst>
              </a:tr>
              <a:tr h="197123">
                <a:tc vMerge="1">
                  <a:txBody>
                    <a:bodyPr/>
                    <a:lstStyle/>
                    <a:p>
                      <a:pPr algn="l" fontAlgn="t"/>
                      <a:endParaRPr lang="tr-TR" sz="1200" b="0" i="0" u="none" strike="noStrike" dirty="0">
                        <a:solidFill>
                          <a:schemeClr val="bg1">
                            <a:lumMod val="50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tr-TR" sz="1000" b="0" i="0" u="none" strike="noStrike" dirty="0">
                          <a:solidFill>
                            <a:schemeClr val="tx1"/>
                          </a:solidFill>
                          <a:effectLst/>
                          <a:latin typeface="Verdana" panose="020B0604030504040204" pitchFamily="34" charset="0"/>
                        </a:rPr>
                        <a:t>Yönetici (6-10 çalışanı olan)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7123">
                <a:tc vMerge="1">
                  <a:txBody>
                    <a:bodyPr/>
                    <a:lstStyle/>
                    <a:p>
                      <a:pPr algn="l" fontAlgn="t"/>
                      <a:endParaRPr lang="tr-TR" sz="1200" b="0" i="0" u="none" strike="noStrike" dirty="0">
                        <a:solidFill>
                          <a:schemeClr val="bg1">
                            <a:lumMod val="50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tr-TR" sz="1000" b="0" i="0" u="none" strike="noStrike" dirty="0">
                          <a:solidFill>
                            <a:schemeClr val="tx1"/>
                          </a:solidFill>
                          <a:effectLst/>
                          <a:latin typeface="Verdana" panose="020B0604030504040204" pitchFamily="34" charset="0"/>
                        </a:rPr>
                        <a:t>Yönetici (20'den fazla çalışanı olan)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0,2</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7123">
                <a:tc vMerge="1">
                  <a:txBody>
                    <a:bodyPr/>
                    <a:lstStyle/>
                    <a:p>
                      <a:pPr algn="ctr" fontAlgn="b"/>
                      <a:endParaRPr lang="tr-TR" sz="1200" b="1" i="0" u="none" strike="noStrike" kern="1200" dirty="0">
                        <a:solidFill>
                          <a:schemeClr val="bg1">
                            <a:lumMod val="50000"/>
                          </a:schemeClr>
                        </a:solidFill>
                        <a:effectLst/>
                        <a:latin typeface="Verdana" panose="020B0604030504040204" pitchFamily="34" charset="0"/>
                        <a:ea typeface="Verdana" panose="020B0604030504040204" pitchFamily="34" charset="0"/>
                        <a:cs typeface="+mn-cs"/>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tr-TR" sz="1000" b="0" i="0" u="none" strike="noStrike" dirty="0">
                          <a:solidFill>
                            <a:schemeClr val="tx1"/>
                          </a:solidFill>
                          <a:effectLst/>
                          <a:latin typeface="Verdana" panose="020B0604030504040204" pitchFamily="34" charset="0"/>
                        </a:rPr>
                        <a:t>Yönetici (11-20 çalışanı olan)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0,1</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272459"/>
                  </a:ext>
                </a:extLst>
              </a:tr>
              <a:tr h="197123">
                <a:tc rowSpan="4">
                  <a:txBody>
                    <a:bodyPr/>
                    <a:lstStyle/>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Çalışmayanlar</a:t>
                      </a:r>
                    </a:p>
                    <a:p>
                      <a:pPr algn="ctr" fontAlgn="b"/>
                      <a:r>
                        <a:rPr lang="tr-TR" sz="1200" b="1" i="0" u="none" strike="noStrike" kern="1200" dirty="0">
                          <a:solidFill>
                            <a:schemeClr val="tx1"/>
                          </a:solidFill>
                          <a:effectLst/>
                          <a:latin typeface="Verdana" panose="020B0604030504040204" pitchFamily="34" charset="0"/>
                          <a:ea typeface="Verdana" panose="020B0604030504040204" pitchFamily="34" charset="0"/>
                          <a:cs typeface="+mn-cs"/>
                        </a:rPr>
                        <a:t>%22,9</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Emekli</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7,5</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6514110"/>
                  </a:ext>
                </a:extLst>
              </a:tr>
              <a:tr h="197123">
                <a:tc vMerge="1">
                  <a:txBody>
                    <a:bodyPr/>
                    <a:lstStyle/>
                    <a:p>
                      <a:endParaRPr lang="tr-TR"/>
                    </a:p>
                  </a:txBody>
                  <a:tcPr/>
                </a:tc>
                <a:tc>
                  <a:txBody>
                    <a:bodyPr/>
                    <a:lstStyle/>
                    <a:p>
                      <a:pPr algn="l" rtl="0" fontAlgn="t"/>
                      <a:r>
                        <a:rPr lang="tr-TR" sz="1000" b="0" i="0" u="none" strike="noStrike" dirty="0">
                          <a:solidFill>
                            <a:schemeClr val="tx1"/>
                          </a:solidFill>
                          <a:effectLst/>
                          <a:latin typeface="Verdana" panose="020B0604030504040204" pitchFamily="34" charset="0"/>
                        </a:rPr>
                        <a:t>Ev kadını</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7,0</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6475165"/>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a:solidFill>
                            <a:schemeClr val="tx1"/>
                          </a:solidFill>
                          <a:effectLst/>
                          <a:latin typeface="Verdana" panose="020B0604030504040204" pitchFamily="34" charset="0"/>
                        </a:rPr>
                        <a:t>Öğrenci</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4,7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353450"/>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tr-TR" sz="1000" b="0" i="0" u="none" strike="noStrike" dirty="0">
                          <a:solidFill>
                            <a:schemeClr val="tx1"/>
                          </a:solidFill>
                          <a:effectLst/>
                          <a:latin typeface="Verdana" panose="020B0604030504040204" pitchFamily="34" charset="0"/>
                        </a:rPr>
                        <a:t>İşsiz</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000" b="0" i="0" u="none" strike="noStrike" kern="1200" dirty="0">
                          <a:solidFill>
                            <a:schemeClr val="tx1"/>
                          </a:solidFill>
                          <a:effectLst/>
                          <a:latin typeface="Verdana" panose="020B0604030504040204" pitchFamily="34" charset="0"/>
                          <a:ea typeface="+mn-ea"/>
                          <a:cs typeface="+mn-cs"/>
                        </a:rPr>
                        <a:t>3,7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26057917"/>
                  </a:ext>
                </a:extLst>
              </a:tr>
            </a:tbl>
          </a:graphicData>
        </a:graphic>
      </p:graphicFrame>
      <p:sp>
        <p:nvSpPr>
          <p:cNvPr id="7" name="Dikdörtgen 6"/>
          <p:cNvSpPr/>
          <p:nvPr/>
        </p:nvSpPr>
        <p:spPr>
          <a:xfrm>
            <a:off x="10344472" y="404664"/>
            <a:ext cx="1496051" cy="369332"/>
          </a:xfrm>
          <a:prstGeom prst="rect">
            <a:avLst/>
          </a:prstGeom>
        </p:spPr>
        <p:txBody>
          <a:bodyPr wrap="none">
            <a:spAutoFit/>
          </a:bodyPr>
          <a:lstStyle/>
          <a:p>
            <a:r>
              <a:rPr lang="en-US" b="1" dirty="0">
                <a:solidFill>
                  <a:srgbClr val="4472C4"/>
                </a:solidFill>
              </a:rPr>
              <a:t>Demografi</a:t>
            </a:r>
            <a:r>
              <a:rPr lang="en-US" dirty="0"/>
              <a:t> </a:t>
            </a:r>
            <a:r>
              <a:rPr lang="en-US" dirty="0">
                <a:solidFill>
                  <a:srgbClr val="FF0000"/>
                </a:solidFill>
              </a:rPr>
              <a:t>(</a:t>
            </a:r>
            <a:r>
              <a:rPr lang="tr-TR" dirty="0">
                <a:solidFill>
                  <a:srgbClr val="FF0000"/>
                </a:solidFill>
              </a:rPr>
              <a:t>4</a:t>
            </a:r>
            <a:r>
              <a:rPr lang="en-US" dirty="0">
                <a:solidFill>
                  <a:srgbClr val="FF0000"/>
                </a:solidFill>
              </a:rPr>
              <a:t>)</a:t>
            </a:r>
          </a:p>
        </p:txBody>
      </p:sp>
      <p:sp>
        <p:nvSpPr>
          <p:cNvPr id="6" name="Text Box 4">
            <a:extLst>
              <a:ext uri="{FF2B5EF4-FFF2-40B4-BE49-F238E27FC236}">
                <a16:creationId xmlns:a16="http://schemas.microsoft.com/office/drawing/2014/main" id="{CBBF60A7-39F9-1B4B-A317-446C4EE726B2}"/>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78438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91544" y="2416969"/>
            <a:ext cx="5256584" cy="2024062"/>
          </a:xfrm>
        </p:spPr>
        <p:txBody>
          <a:bodyPr/>
          <a:lstStyle/>
          <a:p>
            <a:pPr eaLnBrk="1" hangingPunct="1"/>
            <a:r>
              <a:rPr lang="tr-TR" sz="3600" dirty="0">
                <a:solidFill>
                  <a:schemeClr val="bg1"/>
                </a:solidFill>
              </a:rPr>
              <a:t>Genel Ülke Algısı</a:t>
            </a:r>
          </a:p>
        </p:txBody>
      </p:sp>
    </p:spTree>
    <p:extLst>
      <p:ext uri="{BB962C8B-B14F-4D97-AF65-F5344CB8AC3E}">
        <p14:creationId xmlns:p14="http://schemas.microsoft.com/office/powerpoint/2010/main" val="26170007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495600" y="911229"/>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Türkiye’nin Ortakları</a:t>
            </a:r>
          </a:p>
        </p:txBody>
      </p:sp>
      <p:sp>
        <p:nvSpPr>
          <p:cNvPr id="13" name="Rectangle 2">
            <a:extLst>
              <a:ext uri="{FF2B5EF4-FFF2-40B4-BE49-F238E27FC236}">
                <a16:creationId xmlns:a16="http://schemas.microsoft.com/office/drawing/2014/main" id="{DB1B74BB-0085-4CBA-88CC-2B704BBC3346}"/>
              </a:ext>
            </a:extLst>
          </p:cNvPr>
          <p:cNvSpPr txBox="1">
            <a:spLocks noChangeArrowheads="1"/>
          </p:cNvSpPr>
          <p:nvPr/>
        </p:nvSpPr>
        <p:spPr>
          <a:xfrm>
            <a:off x="280497" y="465801"/>
            <a:ext cx="11593288" cy="593396"/>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tr-TR" sz="1400" b="0" kern="0" dirty="0">
              <a:solidFill>
                <a:schemeClr val="tx1"/>
              </a:solidFill>
            </a:endParaRPr>
          </a:p>
        </p:txBody>
      </p:sp>
      <p:graphicFrame>
        <p:nvGraphicFramePr>
          <p:cNvPr id="14" name="Object 2"/>
          <p:cNvGraphicFramePr>
            <a:graphicFrameLocks noChangeAspect="1"/>
          </p:cNvGraphicFramePr>
          <p:nvPr>
            <p:extLst>
              <p:ext uri="{D42A27DB-BD31-4B8C-83A1-F6EECF244321}">
                <p14:modId xmlns:p14="http://schemas.microsoft.com/office/powerpoint/2010/main" val="3654463548"/>
              </p:ext>
            </p:extLst>
          </p:nvPr>
        </p:nvGraphicFramePr>
        <p:xfrm>
          <a:off x="3071664" y="1643201"/>
          <a:ext cx="5904289" cy="4810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755868826"/>
              </p:ext>
            </p:extLst>
          </p:nvPr>
        </p:nvGraphicFramePr>
        <p:xfrm>
          <a:off x="8560426" y="1725988"/>
          <a:ext cx="487902" cy="4439316"/>
        </p:xfrm>
        <a:graphic>
          <a:graphicData uri="http://schemas.openxmlformats.org/drawingml/2006/table">
            <a:tbl>
              <a:tblPr>
                <a:tableStyleId>{5C22544A-7EE6-4342-B048-85BDC9FD1C3A}</a:tableStyleId>
              </a:tblPr>
              <a:tblGrid>
                <a:gridCol w="487902">
                  <a:extLst>
                    <a:ext uri="{9D8B030D-6E8A-4147-A177-3AD203B41FA5}">
                      <a16:colId xmlns:a16="http://schemas.microsoft.com/office/drawing/2014/main" val="3865387942"/>
                    </a:ext>
                  </a:extLst>
                </a:gridCol>
              </a:tblGrid>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73,6</a:t>
                      </a:r>
                    </a:p>
                  </a:txBody>
                  <a:tcPr marL="7620" marR="7620" marT="7620" marB="0" anchor="ctr">
                    <a:noFill/>
                  </a:tcPr>
                </a:tc>
                <a:extLst>
                  <a:ext uri="{0D108BD9-81ED-4DB2-BD59-A6C34878D82A}">
                    <a16:rowId xmlns:a16="http://schemas.microsoft.com/office/drawing/2014/main" val="4240185623"/>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69,2</a:t>
                      </a:r>
                    </a:p>
                  </a:txBody>
                  <a:tcPr marL="7620" marR="7620" marT="7620" marB="0" anchor="ctr">
                    <a:noFill/>
                  </a:tcPr>
                </a:tc>
                <a:extLst>
                  <a:ext uri="{0D108BD9-81ED-4DB2-BD59-A6C34878D82A}">
                    <a16:rowId xmlns:a16="http://schemas.microsoft.com/office/drawing/2014/main" val="390663382"/>
                  </a:ext>
                </a:extLst>
              </a:tr>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65,6</a:t>
                      </a:r>
                    </a:p>
                  </a:txBody>
                  <a:tcPr marL="7620" marR="7620" marT="7620" marB="0" anchor="ctr">
                    <a:noFill/>
                  </a:tcPr>
                </a:tc>
                <a:extLst>
                  <a:ext uri="{0D108BD9-81ED-4DB2-BD59-A6C34878D82A}">
                    <a16:rowId xmlns:a16="http://schemas.microsoft.com/office/drawing/2014/main" val="160952254"/>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45,3</a:t>
                      </a:r>
                    </a:p>
                  </a:txBody>
                  <a:tcPr marL="7620" marR="7620" marT="7620" marB="0" anchor="ctr">
                    <a:noFill/>
                  </a:tcPr>
                </a:tc>
                <a:extLst>
                  <a:ext uri="{0D108BD9-81ED-4DB2-BD59-A6C34878D82A}">
                    <a16:rowId xmlns:a16="http://schemas.microsoft.com/office/drawing/2014/main" val="1807394057"/>
                  </a:ext>
                </a:extLst>
              </a:tr>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42,6</a:t>
                      </a:r>
                    </a:p>
                  </a:txBody>
                  <a:tcPr marL="7620" marR="7620" marT="7620" marB="0" anchor="ctr">
                    <a:noFill/>
                  </a:tcPr>
                </a:tc>
                <a:extLst>
                  <a:ext uri="{0D108BD9-81ED-4DB2-BD59-A6C34878D82A}">
                    <a16:rowId xmlns:a16="http://schemas.microsoft.com/office/drawing/2014/main" val="2076076548"/>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40,1</a:t>
                      </a:r>
                    </a:p>
                  </a:txBody>
                  <a:tcPr marL="7620" marR="7620" marT="7620" marB="0" anchor="ctr">
                    <a:noFill/>
                  </a:tcPr>
                </a:tc>
                <a:extLst>
                  <a:ext uri="{0D108BD9-81ED-4DB2-BD59-A6C34878D82A}">
                    <a16:rowId xmlns:a16="http://schemas.microsoft.com/office/drawing/2014/main" val="1579849627"/>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33,3</a:t>
                      </a:r>
                    </a:p>
                  </a:txBody>
                  <a:tcPr marL="7620" marR="7620" marT="7620" marB="0" anchor="ctr">
                    <a:noFill/>
                  </a:tcPr>
                </a:tc>
                <a:extLst>
                  <a:ext uri="{0D108BD9-81ED-4DB2-BD59-A6C34878D82A}">
                    <a16:rowId xmlns:a16="http://schemas.microsoft.com/office/drawing/2014/main" val="3860892762"/>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31,7</a:t>
                      </a:r>
                    </a:p>
                  </a:txBody>
                  <a:tcPr marL="7620" marR="7620" marT="7620" marB="0" anchor="ctr">
                    <a:noFill/>
                  </a:tcPr>
                </a:tc>
                <a:extLst>
                  <a:ext uri="{0D108BD9-81ED-4DB2-BD59-A6C34878D82A}">
                    <a16:rowId xmlns:a16="http://schemas.microsoft.com/office/drawing/2014/main" val="3579694329"/>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25,0</a:t>
                      </a:r>
                    </a:p>
                  </a:txBody>
                  <a:tcPr marL="7620" marR="7620" marT="7620" marB="0" anchor="ctr">
                    <a:noFill/>
                  </a:tcPr>
                </a:tc>
                <a:extLst>
                  <a:ext uri="{0D108BD9-81ED-4DB2-BD59-A6C34878D82A}">
                    <a16:rowId xmlns:a16="http://schemas.microsoft.com/office/drawing/2014/main" val="4238021513"/>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15,6</a:t>
                      </a:r>
                    </a:p>
                  </a:txBody>
                  <a:tcPr marL="7620" marR="7620" marT="7620" marB="0" anchor="ctr">
                    <a:noFill/>
                  </a:tcPr>
                </a:tc>
                <a:extLst>
                  <a:ext uri="{0D108BD9-81ED-4DB2-BD59-A6C34878D82A}">
                    <a16:rowId xmlns:a16="http://schemas.microsoft.com/office/drawing/2014/main" val="2009421403"/>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10,3</a:t>
                      </a:r>
                    </a:p>
                  </a:txBody>
                  <a:tcPr marL="7620" marR="7620" marT="7620" marB="0" anchor="ctr">
                    <a:noFill/>
                  </a:tcPr>
                </a:tc>
                <a:extLst>
                  <a:ext uri="{0D108BD9-81ED-4DB2-BD59-A6C34878D82A}">
                    <a16:rowId xmlns:a16="http://schemas.microsoft.com/office/drawing/2014/main" val="3713207587"/>
                  </a:ext>
                </a:extLst>
              </a:tr>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9,5</a:t>
                      </a:r>
                    </a:p>
                  </a:txBody>
                  <a:tcPr marL="7620" marR="7620" marT="7620" marB="0" anchor="ctr">
                    <a:noFill/>
                  </a:tcPr>
                </a:tc>
                <a:extLst>
                  <a:ext uri="{0D108BD9-81ED-4DB2-BD59-A6C34878D82A}">
                    <a16:rowId xmlns:a16="http://schemas.microsoft.com/office/drawing/2014/main" val="166816539"/>
                  </a:ext>
                </a:extLst>
              </a:tr>
            </a:tbl>
          </a:graphicData>
        </a:graphic>
      </p:graphicFrame>
      <p:sp>
        <p:nvSpPr>
          <p:cNvPr id="16" name="Metin kutusu 15"/>
          <p:cNvSpPr txBox="1"/>
          <p:nvPr/>
        </p:nvSpPr>
        <p:spPr>
          <a:xfrm>
            <a:off x="8400256" y="1583214"/>
            <a:ext cx="800307" cy="261610"/>
          </a:xfrm>
          <a:prstGeom prst="rect">
            <a:avLst/>
          </a:prstGeom>
          <a:noFill/>
        </p:spPr>
        <p:txBody>
          <a:bodyPr wrap="square" rtlCol="0">
            <a:spAutoFit/>
          </a:bodyPr>
          <a:lstStyle/>
          <a:p>
            <a:pPr algn="ctr"/>
            <a:r>
              <a:rPr lang="tr-TR" sz="1100" b="1" dirty="0">
                <a:latin typeface="+mj-lt"/>
              </a:rPr>
              <a:t>Toplam</a:t>
            </a:r>
          </a:p>
        </p:txBody>
      </p:sp>
      <p:sp>
        <p:nvSpPr>
          <p:cNvPr id="10" name="Metin kutusu 9"/>
          <p:cNvSpPr txBox="1"/>
          <p:nvPr/>
        </p:nvSpPr>
        <p:spPr>
          <a:xfrm>
            <a:off x="9377106" y="5517232"/>
            <a:ext cx="1038799" cy="523220"/>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Toplamları 9,5’in altındaki değerler grafiğe dahil edilmemiştir.</a:t>
            </a:r>
          </a:p>
        </p:txBody>
      </p:sp>
      <p:sp>
        <p:nvSpPr>
          <p:cNvPr id="11"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711624" y="1316776"/>
            <a:ext cx="8208912"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sayacağım ülkeler arasından genel olarak Türkiye’nin en önemli  5 ortağı olan ülkeyi sırasıyla belirtir misiniz? </a:t>
            </a:r>
          </a:p>
        </p:txBody>
      </p:sp>
      <p:sp>
        <p:nvSpPr>
          <p:cNvPr id="17" name="Dikdörtgen 16"/>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1</a:t>
            </a:r>
            <a:r>
              <a:rPr lang="en-US" dirty="0">
                <a:solidFill>
                  <a:srgbClr val="FF0000"/>
                </a:solidFill>
              </a:rPr>
              <a:t>)</a:t>
            </a:r>
          </a:p>
        </p:txBody>
      </p:sp>
      <p:sp>
        <p:nvSpPr>
          <p:cNvPr id="12" name="Text Box 4">
            <a:extLst>
              <a:ext uri="{FF2B5EF4-FFF2-40B4-BE49-F238E27FC236}">
                <a16:creationId xmlns:a16="http://schemas.microsoft.com/office/drawing/2014/main" id="{CD51101B-8341-534D-94C7-8594926A27A6}"/>
              </a:ext>
            </a:extLst>
          </p:cNvPr>
          <p:cNvSpPr txBox="1">
            <a:spLocks noChangeArrowheads="1"/>
          </p:cNvSpPr>
          <p:nvPr/>
        </p:nvSpPr>
        <p:spPr bwMode="auto">
          <a:xfrm>
            <a:off x="5717320"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8582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851447026"/>
              </p:ext>
            </p:extLst>
          </p:nvPr>
        </p:nvGraphicFramePr>
        <p:xfrm>
          <a:off x="911179" y="2058150"/>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0" name="Dikdörtgen 9"/>
          <p:cNvSpPr/>
          <p:nvPr/>
        </p:nvSpPr>
        <p:spPr>
          <a:xfrm>
            <a:off x="597070" y="1125845"/>
            <a:ext cx="5976664"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 Kökenlilerin Yaşadıkları Avrupa Ülkesi </a:t>
            </a:r>
            <a:endParaRPr lang="tr-TR" dirty="0">
              <a:latin typeface="Verdana" panose="020B0604030504040204" pitchFamily="34" charset="0"/>
              <a:ea typeface="Verdana" panose="020B0604030504040204" pitchFamily="34" charset="0"/>
            </a:endParaRPr>
          </a:p>
        </p:txBody>
      </p:sp>
      <p:sp>
        <p:nvSpPr>
          <p:cNvPr id="14" name="Metin kutusu 13"/>
          <p:cNvSpPr txBox="1"/>
          <p:nvPr/>
        </p:nvSpPr>
        <p:spPr>
          <a:xfrm>
            <a:off x="4151784" y="5661248"/>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1,1’in altındaki değerler grafiğe dahil edilmemiştir.</a:t>
            </a:r>
          </a:p>
        </p:txBody>
      </p:sp>
      <p:sp>
        <p:nvSpPr>
          <p:cNvPr id="20"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tr-TR" sz="1400" b="0" kern="0" dirty="0">
              <a:solidFill>
                <a:schemeClr val="tx1"/>
              </a:solidFill>
            </a:endParaRPr>
          </a:p>
        </p:txBody>
      </p:sp>
      <p:sp>
        <p:nvSpPr>
          <p:cNvPr id="19"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525062" y="1772176"/>
            <a:ext cx="6048672"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göre en çok sayıda Türkiye kökenlilerin yaşadığı Avrupa ülkesi hangisidir? </a:t>
            </a:r>
          </a:p>
        </p:txBody>
      </p:sp>
      <p:graphicFrame>
        <p:nvGraphicFramePr>
          <p:cNvPr id="9" name="Grafik 8"/>
          <p:cNvGraphicFramePr>
            <a:graphicFrameLocks/>
          </p:cNvGraphicFramePr>
          <p:nvPr>
            <p:extLst>
              <p:ext uri="{D42A27DB-BD31-4B8C-83A1-F6EECF244321}">
                <p14:modId xmlns:p14="http://schemas.microsoft.com/office/powerpoint/2010/main" val="1097018811"/>
              </p:ext>
            </p:extLst>
          </p:nvPr>
        </p:nvGraphicFramePr>
        <p:xfrm>
          <a:off x="6748086" y="1902981"/>
          <a:ext cx="5143500" cy="4105275"/>
        </p:xfrm>
        <a:graphic>
          <a:graphicData uri="http://schemas.openxmlformats.org/drawingml/2006/chart">
            <c:chart xmlns:c="http://schemas.openxmlformats.org/drawingml/2006/chart" xmlns:r="http://schemas.openxmlformats.org/officeDocument/2006/relationships" r:id="rId4"/>
          </a:graphicData>
        </a:graphic>
      </p:graphicFrame>
      <p:sp>
        <p:nvSpPr>
          <p:cNvPr id="2" name="Metin kutusu 1"/>
          <p:cNvSpPr txBox="1"/>
          <p:nvPr/>
        </p:nvSpPr>
        <p:spPr>
          <a:xfrm>
            <a:off x="7032104" y="1125844"/>
            <a:ext cx="4715466" cy="646331"/>
          </a:xfrm>
          <a:prstGeom prst="rect">
            <a:avLst/>
          </a:prstGeom>
          <a:noFill/>
        </p:spPr>
        <p:txBody>
          <a:bodyPr wrap="square" rtlCol="0" anchor="ctr">
            <a:spAutoFit/>
          </a:bodyPr>
          <a:lstStyle/>
          <a:p>
            <a:pPr algn="ctr"/>
            <a:r>
              <a:rPr lang="tr-TR" b="1" dirty="0">
                <a:latin typeface="Verdana" panose="020B0604030504040204" pitchFamily="34" charset="0"/>
                <a:ea typeface="Verdana" panose="020B0604030504040204" pitchFamily="34" charset="0"/>
              </a:rPr>
              <a:t>Ülkelere Göre Türkiye Cumhuriyeti Vatandaşlarının Dağılımı</a:t>
            </a:r>
          </a:p>
        </p:txBody>
      </p:sp>
      <p:sp>
        <p:nvSpPr>
          <p:cNvPr id="11" name="Dikdörtgen 10"/>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2</a:t>
            </a:r>
            <a:r>
              <a:rPr lang="en-US" dirty="0">
                <a:solidFill>
                  <a:srgbClr val="FF0000"/>
                </a:solidFill>
              </a:rPr>
              <a:t>)</a:t>
            </a:r>
          </a:p>
        </p:txBody>
      </p:sp>
      <p:sp>
        <p:nvSpPr>
          <p:cNvPr id="12" name="Text Box 4">
            <a:extLst>
              <a:ext uri="{FF2B5EF4-FFF2-40B4-BE49-F238E27FC236}">
                <a16:creationId xmlns:a16="http://schemas.microsoft.com/office/drawing/2014/main" id="{5F4597B9-E150-BE47-9421-A775F11DE5DC}"/>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410597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904969475"/>
              </p:ext>
            </p:extLst>
          </p:nvPr>
        </p:nvGraphicFramePr>
        <p:xfrm>
          <a:off x="1415480" y="2203080"/>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1" name="Dikdörtgen 10"/>
          <p:cNvSpPr/>
          <p:nvPr/>
        </p:nvSpPr>
        <p:spPr>
          <a:xfrm>
            <a:off x="1343472" y="1188041"/>
            <a:ext cx="4824536"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Türkiye’nin En Fazla </a:t>
            </a:r>
          </a:p>
          <a:p>
            <a:pPr algn="ctr"/>
            <a:r>
              <a:rPr lang="tr-TR" b="1" dirty="0">
                <a:latin typeface="Verdana" panose="020B0604030504040204" pitchFamily="34" charset="0"/>
                <a:ea typeface="Verdana" panose="020B0604030504040204" pitchFamily="34" charset="0"/>
                <a:cs typeface="Arial" charset="0"/>
              </a:rPr>
              <a:t>Turist Gönderdiği Avrupa Ülkesi </a:t>
            </a:r>
            <a:endParaRPr lang="tr-TR" dirty="0">
              <a:latin typeface="Verdana" panose="020B0604030504040204" pitchFamily="34" charset="0"/>
              <a:ea typeface="Verdana" panose="020B0604030504040204" pitchFamily="34" charset="0"/>
            </a:endParaRPr>
          </a:p>
        </p:txBody>
      </p:sp>
      <p:sp>
        <p:nvSpPr>
          <p:cNvPr id="15" name="Metin kutusu 14"/>
          <p:cNvSpPr txBox="1"/>
          <p:nvPr/>
        </p:nvSpPr>
        <p:spPr>
          <a:xfrm>
            <a:off x="4511824" y="5661248"/>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0,7’in altındaki değerler grafiğe dahil edilmemiştir.</a:t>
            </a:r>
          </a:p>
        </p:txBody>
      </p:sp>
      <p:sp>
        <p:nvSpPr>
          <p:cNvPr id="20"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tr-TR" sz="1400" b="0" kern="0" dirty="0">
              <a:solidFill>
                <a:schemeClr val="tx1"/>
              </a:solidFill>
            </a:endParaRPr>
          </a:p>
        </p:txBody>
      </p:sp>
      <p:sp>
        <p:nvSpPr>
          <p:cNvPr id="21"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271464" y="1844824"/>
            <a:ext cx="5040560"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göre Türkiye’den en fazla turist giden Avrupa ülkesi hangisidir? </a:t>
            </a:r>
          </a:p>
        </p:txBody>
      </p:sp>
      <p:graphicFrame>
        <p:nvGraphicFramePr>
          <p:cNvPr id="14" name="Grafik 13"/>
          <p:cNvGraphicFramePr>
            <a:graphicFrameLocks/>
          </p:cNvGraphicFramePr>
          <p:nvPr>
            <p:extLst>
              <p:ext uri="{D42A27DB-BD31-4B8C-83A1-F6EECF244321}">
                <p14:modId xmlns:p14="http://schemas.microsoft.com/office/powerpoint/2010/main" val="18309389"/>
              </p:ext>
            </p:extLst>
          </p:nvPr>
        </p:nvGraphicFramePr>
        <p:xfrm>
          <a:off x="6600055" y="2636912"/>
          <a:ext cx="4734297" cy="3094560"/>
        </p:xfrm>
        <a:graphic>
          <a:graphicData uri="http://schemas.openxmlformats.org/drawingml/2006/chart">
            <c:chart xmlns:c="http://schemas.openxmlformats.org/drawingml/2006/chart" xmlns:r="http://schemas.openxmlformats.org/officeDocument/2006/relationships" r:id="rId4"/>
          </a:graphicData>
        </a:graphic>
      </p:graphicFrame>
      <p:sp>
        <p:nvSpPr>
          <p:cNvPr id="2" name="Metin kutusu 1"/>
          <p:cNvSpPr txBox="1"/>
          <p:nvPr/>
        </p:nvSpPr>
        <p:spPr>
          <a:xfrm>
            <a:off x="7032104" y="1337707"/>
            <a:ext cx="3870201" cy="646331"/>
          </a:xfrm>
          <a:prstGeom prst="rect">
            <a:avLst/>
          </a:prstGeom>
          <a:noFill/>
        </p:spPr>
        <p:txBody>
          <a:bodyPr wrap="square" rtlCol="0">
            <a:spAutoFit/>
          </a:bodyPr>
          <a:lstStyle/>
          <a:p>
            <a:pPr algn="ctr"/>
            <a:r>
              <a:rPr lang="tr-TR" b="1" dirty="0">
                <a:latin typeface="Verdana" panose="020B0604030504040204" pitchFamily="34" charset="0"/>
                <a:ea typeface="Verdana" panose="020B0604030504040204" pitchFamily="34" charset="0"/>
              </a:rPr>
              <a:t>Türkiye’den En Fazla Turist Giden Ülkeler, 2020</a:t>
            </a:r>
          </a:p>
        </p:txBody>
      </p:sp>
      <p:sp>
        <p:nvSpPr>
          <p:cNvPr id="12" name="Dikdörtgen 11"/>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3</a:t>
            </a:r>
            <a:r>
              <a:rPr lang="en-US" dirty="0">
                <a:solidFill>
                  <a:srgbClr val="FF0000"/>
                </a:solidFill>
              </a:rPr>
              <a:t>)</a:t>
            </a:r>
          </a:p>
        </p:txBody>
      </p:sp>
      <p:sp>
        <p:nvSpPr>
          <p:cNvPr id="16" name="Text Box 4">
            <a:extLst>
              <a:ext uri="{FF2B5EF4-FFF2-40B4-BE49-F238E27FC236}">
                <a16:creationId xmlns:a16="http://schemas.microsoft.com/office/drawing/2014/main" id="{DAB81E8C-5856-EF47-9360-90B8A7F8A9B2}"/>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13340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77255" y="1185412"/>
            <a:ext cx="5256584"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Türkiye’ye En Fazla</a:t>
            </a:r>
          </a:p>
          <a:p>
            <a:pPr algn="ctr"/>
            <a:r>
              <a:rPr lang="tr-TR" b="1" dirty="0">
                <a:latin typeface="Verdana" panose="020B0604030504040204" pitchFamily="34" charset="0"/>
                <a:ea typeface="Verdana" panose="020B0604030504040204" pitchFamily="34" charset="0"/>
                <a:cs typeface="Arial" charset="0"/>
              </a:rPr>
              <a:t>Turist Gönderen Avrupa Ülkesi </a:t>
            </a:r>
            <a:endParaRPr lang="tr-TR" dirty="0">
              <a:latin typeface="Verdana" panose="020B0604030504040204" pitchFamily="34" charset="0"/>
              <a:ea typeface="Verdana" panose="020B0604030504040204" pitchFamily="34" charset="0"/>
            </a:endParaRPr>
          </a:p>
        </p:txBody>
      </p:sp>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433239" y="1831743"/>
            <a:ext cx="5158705"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göre Türkiye’ye en fazla turist hangi Avrupa ülkesinden gelmektedir? </a:t>
            </a:r>
          </a:p>
        </p:txBody>
      </p:sp>
      <p:graphicFrame>
        <p:nvGraphicFramePr>
          <p:cNvPr id="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353775170"/>
              </p:ext>
            </p:extLst>
          </p:nvPr>
        </p:nvGraphicFramePr>
        <p:xfrm>
          <a:off x="577255" y="2244777"/>
          <a:ext cx="489654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p:cNvSpPr txBox="1"/>
          <p:nvPr/>
        </p:nvSpPr>
        <p:spPr>
          <a:xfrm>
            <a:off x="3719736" y="5589240"/>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0,2’in altındaki değerler grafiğe dahil edilmemiştir.</a:t>
            </a:r>
          </a:p>
        </p:txBody>
      </p:sp>
      <p:sp>
        <p:nvSpPr>
          <p:cNvPr id="8" name="Metin kutusu 7"/>
          <p:cNvSpPr txBox="1"/>
          <p:nvPr/>
        </p:nvSpPr>
        <p:spPr>
          <a:xfrm>
            <a:off x="6121871" y="1185411"/>
            <a:ext cx="4824536" cy="646331"/>
          </a:xfrm>
          <a:prstGeom prst="rect">
            <a:avLst/>
          </a:prstGeom>
          <a:noFill/>
        </p:spPr>
        <p:txBody>
          <a:bodyPr wrap="square" rtlCol="0" anchor="ctr">
            <a:spAutoFit/>
          </a:bodyPr>
          <a:lstStyle/>
          <a:p>
            <a:pPr algn="ctr"/>
            <a:r>
              <a:rPr lang="tr-TR" b="1" dirty="0">
                <a:latin typeface="Verdana" panose="020B0604030504040204" pitchFamily="34" charset="0"/>
                <a:ea typeface="Verdana" panose="020B0604030504040204" pitchFamily="34" charset="0"/>
              </a:rPr>
              <a:t>Türkiye’ye En Fazla Turist Gönderen Avrupa Ülkeleri</a:t>
            </a:r>
          </a:p>
        </p:txBody>
      </p:sp>
      <p:graphicFrame>
        <p:nvGraphicFramePr>
          <p:cNvPr id="9" name="Grafik 8"/>
          <p:cNvGraphicFramePr>
            <a:graphicFrameLocks/>
          </p:cNvGraphicFramePr>
          <p:nvPr>
            <p:extLst>
              <p:ext uri="{D42A27DB-BD31-4B8C-83A1-F6EECF244321}">
                <p14:modId xmlns:p14="http://schemas.microsoft.com/office/powerpoint/2010/main" val="4273793365"/>
              </p:ext>
            </p:extLst>
          </p:nvPr>
        </p:nvGraphicFramePr>
        <p:xfrm>
          <a:off x="6183671" y="2144322"/>
          <a:ext cx="4824536" cy="3012804"/>
        </p:xfrm>
        <a:graphic>
          <a:graphicData uri="http://schemas.openxmlformats.org/drawingml/2006/chart">
            <c:chart xmlns:c="http://schemas.openxmlformats.org/drawingml/2006/chart" xmlns:r="http://schemas.openxmlformats.org/officeDocument/2006/relationships" r:id="rId3"/>
          </a:graphicData>
        </a:graphic>
      </p:graphicFrame>
      <p:sp>
        <p:nvSpPr>
          <p:cNvPr id="10" name="Metin kutusu 9"/>
          <p:cNvSpPr txBox="1"/>
          <p:nvPr/>
        </p:nvSpPr>
        <p:spPr>
          <a:xfrm>
            <a:off x="9539174" y="5151765"/>
            <a:ext cx="1464122" cy="338554"/>
          </a:xfrm>
          <a:prstGeom prst="rect">
            <a:avLst/>
          </a:prstGeom>
          <a:noFill/>
        </p:spPr>
        <p:txBody>
          <a:bodyPr wrap="square" rtlCol="0">
            <a:spAutoFit/>
          </a:bodyPr>
          <a:lstStyle/>
          <a:p>
            <a:r>
              <a:rPr lang="tr-TR" sz="800" dirty="0">
                <a:latin typeface="Verdana" panose="020B0604030504040204" pitchFamily="34" charset="0"/>
                <a:ea typeface="Verdana" panose="020B0604030504040204" pitchFamily="34" charset="0"/>
              </a:rPr>
              <a:t>*Ocak-Nisan 2021 </a:t>
            </a:r>
          </a:p>
          <a:p>
            <a:r>
              <a:rPr lang="tr-TR" sz="800" dirty="0">
                <a:latin typeface="Verdana" panose="020B0604030504040204" pitchFamily="34" charset="0"/>
                <a:ea typeface="Verdana" panose="020B0604030504040204" pitchFamily="34" charset="0"/>
              </a:rPr>
              <a:t>  Yılı Verileri</a:t>
            </a:r>
          </a:p>
        </p:txBody>
      </p:sp>
      <p:sp>
        <p:nvSpPr>
          <p:cNvPr id="13" name="Dikdörtgen 12"/>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4</a:t>
            </a:r>
            <a:r>
              <a:rPr lang="en-US" dirty="0">
                <a:solidFill>
                  <a:srgbClr val="FF0000"/>
                </a:solidFill>
              </a:rPr>
              <a:t>)</a:t>
            </a:r>
          </a:p>
        </p:txBody>
      </p:sp>
      <p:sp>
        <p:nvSpPr>
          <p:cNvPr id="12" name="Text Box 4">
            <a:extLst>
              <a:ext uri="{FF2B5EF4-FFF2-40B4-BE49-F238E27FC236}">
                <a16:creationId xmlns:a16="http://schemas.microsoft.com/office/drawing/2014/main" id="{1A47FB52-95D3-A742-AAE2-71FEF2F3F4C1}"/>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00177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48486" y="1259468"/>
            <a:ext cx="464345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İhracatı En Yüksek Avrupa Ülkesi</a:t>
            </a:r>
            <a:endParaRPr lang="tr-TR" sz="1400" dirty="0">
              <a:latin typeface="Verdana" panose="020B0604030504040204" pitchFamily="34" charset="0"/>
              <a:ea typeface="Verdana" panose="020B0604030504040204" pitchFamily="34" charset="0"/>
            </a:endParaRPr>
          </a:p>
        </p:txBody>
      </p:sp>
      <p:sp>
        <p:nvSpPr>
          <p:cNvPr id="8" name="Dikdörtgen 7"/>
          <p:cNvSpPr/>
          <p:nvPr/>
        </p:nvSpPr>
        <p:spPr>
          <a:xfrm>
            <a:off x="7176120" y="1259468"/>
            <a:ext cx="464345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İthalatı En Yüksek Avrupa Ülkesi</a:t>
            </a:r>
            <a:endParaRPr lang="tr-TR" dirty="0">
              <a:latin typeface="Verdana" panose="020B0604030504040204" pitchFamily="34" charset="0"/>
              <a:ea typeface="Verdana" panose="020B0604030504040204" pitchFamily="34" charset="0"/>
            </a:endParaRPr>
          </a:p>
        </p:txBody>
      </p:sp>
      <p:graphicFrame>
        <p:nvGraphicFramePr>
          <p:cNvPr id="10"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622569592"/>
              </p:ext>
            </p:extLst>
          </p:nvPr>
        </p:nvGraphicFramePr>
        <p:xfrm>
          <a:off x="792087" y="2026420"/>
          <a:ext cx="4943873" cy="4394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034583100"/>
              </p:ext>
            </p:extLst>
          </p:nvPr>
        </p:nvGraphicFramePr>
        <p:xfrm>
          <a:off x="7248128" y="2131072"/>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7" name="Metin kutusu 16"/>
          <p:cNvSpPr txBox="1"/>
          <p:nvPr/>
        </p:nvSpPr>
        <p:spPr>
          <a:xfrm>
            <a:off x="3977081" y="5949280"/>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1,5’in altındaki değerler grafiğe dahil edilmemiştir.</a:t>
            </a:r>
          </a:p>
        </p:txBody>
      </p:sp>
      <p:sp>
        <p:nvSpPr>
          <p:cNvPr id="18" name="Metin kutusu 17"/>
          <p:cNvSpPr txBox="1"/>
          <p:nvPr/>
        </p:nvSpPr>
        <p:spPr>
          <a:xfrm>
            <a:off x="10745833" y="5855840"/>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2,3’ün altındaki değerler grafiğe dahil edilmemiştir.</a:t>
            </a:r>
          </a:p>
        </p:txBody>
      </p:sp>
      <p:sp>
        <p:nvSpPr>
          <p:cNvPr id="22"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tr-TR" sz="1400" b="0" kern="0" dirty="0">
              <a:solidFill>
                <a:schemeClr val="tx1"/>
              </a:solidFill>
            </a:endParaRPr>
          </a:p>
        </p:txBody>
      </p:sp>
      <p:sp>
        <p:nvSpPr>
          <p:cNvPr id="23"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832849" y="1557953"/>
            <a:ext cx="4943873"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göre yurt dışına en çok mal ve hizmet satan (ihracat yapan) Avrupa ülkesi hangisidir? </a:t>
            </a:r>
          </a:p>
        </p:txBody>
      </p:sp>
      <p:sp>
        <p:nvSpPr>
          <p:cNvPr id="2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067050" y="1629961"/>
            <a:ext cx="4896544"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göre yurt dışından en fazla mal ve hizmet alan (ithalat yapan) Avrupa ülkesi hangisidir? </a:t>
            </a:r>
          </a:p>
        </p:txBody>
      </p:sp>
      <p:sp>
        <p:nvSpPr>
          <p:cNvPr id="13" name="Dikdörtgen 12"/>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5</a:t>
            </a:r>
            <a:r>
              <a:rPr lang="en-US" dirty="0">
                <a:solidFill>
                  <a:srgbClr val="FF0000"/>
                </a:solidFill>
              </a:rPr>
              <a:t>)</a:t>
            </a:r>
          </a:p>
        </p:txBody>
      </p:sp>
      <p:sp>
        <p:nvSpPr>
          <p:cNvPr id="14" name="Text Box 4">
            <a:extLst>
              <a:ext uri="{FF2B5EF4-FFF2-40B4-BE49-F238E27FC236}">
                <a16:creationId xmlns:a16="http://schemas.microsoft.com/office/drawing/2014/main" id="{59617847-001E-B648-92D7-337FA9CAA90B}"/>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192104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415480" y="1077410"/>
            <a:ext cx="4752528"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Türkiye’ye En Fazla Mal ve Hizmet Satan Avrupa Ülkesi</a:t>
            </a:r>
            <a:endParaRPr lang="tr-TR" dirty="0">
              <a:latin typeface="Verdana" panose="020B0604030504040204" pitchFamily="34" charset="0"/>
              <a:ea typeface="Verdana" panose="020B0604030504040204" pitchFamily="34" charset="0"/>
            </a:endParaRPr>
          </a:p>
        </p:txBody>
      </p:sp>
      <p:graphicFrame>
        <p:nvGraphicFramePr>
          <p:cNvPr id="12"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343456720"/>
              </p:ext>
            </p:extLst>
          </p:nvPr>
        </p:nvGraphicFramePr>
        <p:xfrm>
          <a:off x="1271464" y="2060848"/>
          <a:ext cx="489654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7013355" y="1034942"/>
            <a:ext cx="4752528" cy="646331"/>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Türkiye’nin En Fazla Mal ve Hizmet Sattığı Avrupa Ülkesi</a:t>
            </a:r>
          </a:p>
        </p:txBody>
      </p:sp>
      <p:graphicFrame>
        <p:nvGraphicFramePr>
          <p:cNvPr id="1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545349524"/>
              </p:ext>
            </p:extLst>
          </p:nvPr>
        </p:nvGraphicFramePr>
        <p:xfrm>
          <a:off x="7700724" y="2132856"/>
          <a:ext cx="3939892"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9" name="Metin kutusu 18"/>
          <p:cNvSpPr txBox="1"/>
          <p:nvPr/>
        </p:nvSpPr>
        <p:spPr>
          <a:xfrm>
            <a:off x="4295800" y="5868462"/>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2,1’in altındaki değerler grafiğe dahil edilmemiştir.</a:t>
            </a:r>
          </a:p>
        </p:txBody>
      </p:sp>
      <p:sp>
        <p:nvSpPr>
          <p:cNvPr id="21" name="Metin kutusu 20"/>
          <p:cNvSpPr txBox="1"/>
          <p:nvPr/>
        </p:nvSpPr>
        <p:spPr>
          <a:xfrm>
            <a:off x="10920536" y="5831289"/>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2,3’ün altındaki değerler grafiğe dahil edilmemiştir.</a:t>
            </a:r>
          </a:p>
        </p:txBody>
      </p:sp>
      <p:sp>
        <p:nvSpPr>
          <p:cNvPr id="22"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tr-TR" sz="1400" b="0" kern="0" dirty="0">
              <a:solidFill>
                <a:schemeClr val="tx1"/>
              </a:solidFill>
            </a:endParaRPr>
          </a:p>
        </p:txBody>
      </p:sp>
      <p:sp>
        <p:nvSpPr>
          <p:cNvPr id="2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114226" y="1725049"/>
            <a:ext cx="5269806"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göre Türkiye’ye en fazla mal ve hizmet satan Avrupa ülkesi hangisidir? </a:t>
            </a:r>
          </a:p>
        </p:txBody>
      </p:sp>
      <p:sp>
        <p:nvSpPr>
          <p:cNvPr id="2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334721" y="1729751"/>
            <a:ext cx="4565638"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Size göre Türkiye’nin en fazla mal ve hizmet sattığı Avrupa ülkesi hangisidir? </a:t>
            </a:r>
          </a:p>
        </p:txBody>
      </p:sp>
      <p:sp>
        <p:nvSpPr>
          <p:cNvPr id="15" name="Dikdörtgen 14"/>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6</a:t>
            </a:r>
            <a:r>
              <a:rPr lang="en-US" dirty="0">
                <a:solidFill>
                  <a:srgbClr val="FF0000"/>
                </a:solidFill>
              </a:rPr>
              <a:t>)</a:t>
            </a:r>
          </a:p>
        </p:txBody>
      </p:sp>
      <p:sp>
        <p:nvSpPr>
          <p:cNvPr id="17" name="Text Box 4">
            <a:extLst>
              <a:ext uri="{FF2B5EF4-FFF2-40B4-BE49-F238E27FC236}">
                <a16:creationId xmlns:a16="http://schemas.microsoft.com/office/drawing/2014/main" id="{B59ACA5D-C16A-044F-8826-F6196972564B}"/>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00824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92307" y="1163639"/>
            <a:ext cx="8405270" cy="4209577"/>
          </a:xfrm>
        </p:spPr>
        <p:txBody>
          <a:bodyPr/>
          <a:lstStyle/>
          <a:p>
            <a:pPr marL="0" indent="0" algn="ctr">
              <a:buNone/>
            </a:pPr>
            <a:r>
              <a:rPr lang="tr-TR" sz="1800" b="1" dirty="0">
                <a:solidFill>
                  <a:srgbClr val="FF0000"/>
                </a:solidFill>
                <a:latin typeface="Verdana" panose="020B0604030504040204" pitchFamily="34" charset="0"/>
                <a:ea typeface="Verdana" panose="020B0604030504040204" pitchFamily="34" charset="0"/>
              </a:rPr>
              <a:t>Proje Ekibi</a:t>
            </a:r>
          </a:p>
          <a:p>
            <a:pPr marL="0" indent="0">
              <a:buNone/>
            </a:pPr>
            <a:endParaRPr lang="tr-TR"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tr-TR" sz="1400" b="1" dirty="0">
                <a:solidFill>
                  <a:srgbClr val="FF0000"/>
                </a:solidFill>
                <a:latin typeface="Verdana" panose="020B0604030504040204" pitchFamily="34" charset="0"/>
                <a:ea typeface="Verdana" panose="020B0604030504040204" pitchFamily="34" charset="0"/>
              </a:rPr>
              <a:t>Proje Koordinatörü: </a:t>
            </a:r>
            <a:r>
              <a:rPr lang="tr-TR" sz="1400" dirty="0">
                <a:solidFill>
                  <a:schemeClr val="accent1"/>
                </a:solidFill>
                <a:latin typeface="Verdana" panose="020B0604030504040204" pitchFamily="34" charset="0"/>
                <a:ea typeface="Verdana" panose="020B0604030504040204" pitchFamily="34" charset="0"/>
              </a:rPr>
              <a:t>Prof. Dr. Mustafa Aydın</a:t>
            </a:r>
          </a:p>
          <a:p>
            <a:pPr marL="0" indent="0">
              <a:buNone/>
            </a:pPr>
            <a:endParaRPr lang="tr-TR"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tr-TR" sz="1400" b="1" dirty="0">
                <a:solidFill>
                  <a:srgbClr val="FF0000"/>
                </a:solidFill>
                <a:latin typeface="Verdana" panose="020B0604030504040204" pitchFamily="34" charset="0"/>
                <a:ea typeface="Verdana" panose="020B0604030504040204" pitchFamily="34" charset="0"/>
              </a:rPr>
              <a:t>Proje Asistanı:</a:t>
            </a:r>
            <a:r>
              <a:rPr lang="tr-TR" sz="1400" b="1" dirty="0">
                <a:latin typeface="Verdana" panose="020B0604030504040204" pitchFamily="34" charset="0"/>
                <a:ea typeface="Verdana" panose="020B0604030504040204" pitchFamily="34" charset="0"/>
              </a:rPr>
              <a:t> </a:t>
            </a:r>
            <a:r>
              <a:rPr lang="tr-TR" sz="1400" dirty="0">
                <a:solidFill>
                  <a:schemeClr val="accent1"/>
                </a:solidFill>
                <a:latin typeface="Verdana" panose="020B0604030504040204" pitchFamily="34" charset="0"/>
                <a:ea typeface="Verdana" panose="020B0604030504040204" pitchFamily="34" charset="0"/>
              </a:rPr>
              <a:t>Sezen Kaya</a:t>
            </a:r>
          </a:p>
          <a:p>
            <a:pPr marL="0" indent="0">
              <a:buNone/>
            </a:pPr>
            <a:endParaRPr lang="tr-TR"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tr-TR" sz="1400" b="1" dirty="0">
                <a:solidFill>
                  <a:srgbClr val="FF0000"/>
                </a:solidFill>
                <a:latin typeface="Verdana" panose="020B0604030504040204" pitchFamily="34" charset="0"/>
                <a:ea typeface="Verdana" panose="020B0604030504040204" pitchFamily="34" charset="0"/>
              </a:rPr>
              <a:t>Akademetre Proje Ekibi</a:t>
            </a:r>
          </a:p>
          <a:p>
            <a:pPr lvl="1"/>
            <a:r>
              <a:rPr lang="nn-NO" sz="1400" b="1" dirty="0">
                <a:latin typeface="Verdana" panose="020B0604030504040204" pitchFamily="34" charset="0"/>
                <a:ea typeface="Verdana" panose="020B0604030504040204" pitchFamily="34" charset="0"/>
              </a:rPr>
              <a:t>Stratejik Planlam</a:t>
            </a:r>
            <a:r>
              <a:rPr lang="tr-TR" sz="1400" b="1" dirty="0">
                <a:latin typeface="Verdana" panose="020B0604030504040204" pitchFamily="34" charset="0"/>
                <a:ea typeface="Verdana" panose="020B0604030504040204" pitchFamily="34" charset="0"/>
              </a:rPr>
              <a:t>a Uzmanı: </a:t>
            </a:r>
            <a:r>
              <a:rPr lang="nn-NO" sz="1400" b="0" dirty="0">
                <a:solidFill>
                  <a:schemeClr val="accent1"/>
                </a:solidFill>
                <a:latin typeface="Verdana" panose="020B0604030504040204" pitchFamily="34" charset="0"/>
                <a:ea typeface="Verdana" panose="020B0604030504040204" pitchFamily="34" charset="0"/>
              </a:rPr>
              <a:t>Dr. Halil İ. Zeytin</a:t>
            </a:r>
            <a:endParaRPr lang="tr-TR" sz="1400" dirty="0">
              <a:solidFill>
                <a:schemeClr val="accent1"/>
              </a:solidFill>
              <a:latin typeface="Verdana" panose="020B0604030504040204" pitchFamily="34" charset="0"/>
              <a:ea typeface="Verdana" panose="020B0604030504040204" pitchFamily="34" charset="0"/>
            </a:endParaRPr>
          </a:p>
          <a:p>
            <a:pPr lvl="1"/>
            <a:r>
              <a:rPr lang="tr-TR" sz="1400" b="1" dirty="0">
                <a:latin typeface="Verdana" panose="020B0604030504040204" pitchFamily="34" charset="0"/>
                <a:ea typeface="Verdana" panose="020B0604030504040204" pitchFamily="34" charset="0"/>
              </a:rPr>
              <a:t>Kantitatif Proje Koordinatörü: </a:t>
            </a:r>
            <a:r>
              <a:rPr lang="tr-TR"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Aybike Şen</a:t>
            </a:r>
          </a:p>
          <a:p>
            <a:pPr lvl="1"/>
            <a:r>
              <a:rPr lang="tr-TR" sz="1400" b="1" dirty="0">
                <a:latin typeface="Verdana" panose="020B0604030504040204" pitchFamily="34" charset="0"/>
                <a:ea typeface="Verdana" panose="020B0604030504040204" pitchFamily="34" charset="0"/>
                <a:cs typeface="Verdana" panose="020B0604030504040204" pitchFamily="34" charset="0"/>
              </a:rPr>
              <a:t>Kantitatif Proje Uzmanı: </a:t>
            </a:r>
            <a:r>
              <a:rPr lang="tr-TR"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Türkan Gözgöz, Muhammed Akkaya</a:t>
            </a:r>
          </a:p>
          <a:p>
            <a:pPr lvl="1"/>
            <a:r>
              <a:rPr lang="tr-TR" sz="1400" b="1" dirty="0">
                <a:latin typeface="Verdana" panose="020B0604030504040204" pitchFamily="34" charset="0"/>
                <a:ea typeface="Verdana" panose="020B0604030504040204" pitchFamily="34" charset="0"/>
                <a:cs typeface="Verdana" panose="020B0604030504040204" pitchFamily="34" charset="0"/>
              </a:rPr>
              <a:t>Üretim Müdürü: </a:t>
            </a:r>
            <a:r>
              <a:rPr lang="tr-TR"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Ercan Balcı</a:t>
            </a:r>
          </a:p>
          <a:p>
            <a:pPr lvl="1"/>
            <a:r>
              <a:rPr lang="tr-TR" sz="1400" b="1" dirty="0">
                <a:latin typeface="Verdana" panose="020B0604030504040204" pitchFamily="34" charset="0"/>
                <a:ea typeface="Verdana" panose="020B0604030504040204" pitchFamily="34" charset="0"/>
                <a:cs typeface="Verdana" panose="020B0604030504040204" pitchFamily="34" charset="0"/>
              </a:rPr>
              <a:t>Veri Kontrol &amp; Raporlaştırma: </a:t>
            </a:r>
            <a:r>
              <a:rPr lang="tr-TR"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Sündüs Tetik, Rukiye Atar, Büşra Süsler, Seda Ay</a:t>
            </a:r>
          </a:p>
          <a:p>
            <a:pPr lvl="1"/>
            <a:r>
              <a:rPr lang="tr-TR" sz="1400" b="1" dirty="0">
                <a:latin typeface="Verdana" panose="020B0604030504040204" pitchFamily="34" charset="0"/>
                <a:ea typeface="Verdana" panose="020B0604030504040204" pitchFamily="34" charset="0"/>
                <a:cs typeface="Verdana" panose="020B0604030504040204" pitchFamily="34" charset="0"/>
              </a:rPr>
              <a:t>Müşteri İlişkileri Yöneticisi: </a:t>
            </a:r>
            <a:r>
              <a:rPr lang="tr-TR"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İrem Torun</a:t>
            </a:r>
          </a:p>
          <a:p>
            <a:pPr marL="0" indent="0">
              <a:buNone/>
            </a:pPr>
            <a:endParaRPr lang="tr-TR"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1400" b="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nn-NO" sz="1400" dirty="0">
              <a:latin typeface="Verdana" panose="020B0604030504040204" pitchFamily="34" charset="0"/>
              <a:ea typeface="Verdana" panose="020B0604030504040204" pitchFamily="34" charset="0"/>
            </a:endParaRPr>
          </a:p>
          <a:p>
            <a:pPr marL="0" indent="0">
              <a:buNone/>
            </a:pPr>
            <a:endParaRPr lang="tr-TR" sz="1400" dirty="0">
              <a:latin typeface="Verdana" panose="020B0604030504040204" pitchFamily="34" charset="0"/>
              <a:ea typeface="Verdana" panose="020B0604030504040204" pitchFamily="34" charset="0"/>
            </a:endParaRPr>
          </a:p>
        </p:txBody>
      </p:sp>
      <p:sp>
        <p:nvSpPr>
          <p:cNvPr id="4" name="Metin kutusu 3">
            <a:extLst>
              <a:ext uri="{FF2B5EF4-FFF2-40B4-BE49-F238E27FC236}">
                <a16:creationId xmlns:a16="http://schemas.microsoft.com/office/drawing/2014/main" id="{8A1E5BBE-5782-E144-8229-6F58EDA3A24C}"/>
              </a:ext>
            </a:extLst>
          </p:cNvPr>
          <p:cNvSpPr txBox="1"/>
          <p:nvPr/>
        </p:nvSpPr>
        <p:spPr>
          <a:xfrm>
            <a:off x="9952080" y="444500"/>
            <a:ext cx="1897020" cy="369332"/>
          </a:xfrm>
          <a:prstGeom prst="rect">
            <a:avLst/>
          </a:prstGeom>
          <a:noFill/>
        </p:spPr>
        <p:txBody>
          <a:bodyPr wrap="square" rtlCol="0">
            <a:spAutoFit/>
          </a:bodyPr>
          <a:lstStyle/>
          <a:p>
            <a:r>
              <a:rPr lang="en-US" b="1" dirty="0">
                <a:solidFill>
                  <a:srgbClr val="4472C4"/>
                </a:solidFill>
              </a:rPr>
              <a:t>Genel</a:t>
            </a:r>
            <a:r>
              <a:rPr lang="en-US" dirty="0">
                <a:solidFill>
                  <a:srgbClr val="4472C4"/>
                </a:solidFill>
              </a:rPr>
              <a:t> </a:t>
            </a:r>
            <a:r>
              <a:rPr lang="en-US" b="1" dirty="0">
                <a:solidFill>
                  <a:srgbClr val="4472C4"/>
                </a:solidFill>
              </a:rPr>
              <a:t>Çerçeve</a:t>
            </a:r>
            <a:r>
              <a:rPr lang="en-US" dirty="0">
                <a:solidFill>
                  <a:srgbClr val="4472C4"/>
                </a:solidFill>
              </a:rPr>
              <a:t> </a:t>
            </a:r>
            <a:r>
              <a:rPr lang="en-US" dirty="0">
                <a:solidFill>
                  <a:srgbClr val="FF0000"/>
                </a:solidFill>
              </a:rPr>
              <a:t>(</a:t>
            </a:r>
            <a:r>
              <a:rPr lang="tr-TR" dirty="0">
                <a:solidFill>
                  <a:srgbClr val="FF0000"/>
                </a:solidFill>
              </a:rPr>
              <a:t>1</a:t>
            </a:r>
            <a:r>
              <a:rPr lang="en-US" dirty="0">
                <a:solidFill>
                  <a:srgbClr val="FF0000"/>
                </a:solidFill>
              </a:rPr>
              <a:t>)</a:t>
            </a:r>
          </a:p>
        </p:txBody>
      </p:sp>
      <p:sp>
        <p:nvSpPr>
          <p:cNvPr id="2" name="TextBox 1">
            <a:extLst>
              <a:ext uri="{FF2B5EF4-FFF2-40B4-BE49-F238E27FC236}">
                <a16:creationId xmlns:a16="http://schemas.microsoft.com/office/drawing/2014/main" id="{3AA89DBB-20E5-0747-8366-251712989E52}"/>
              </a:ext>
            </a:extLst>
          </p:cNvPr>
          <p:cNvSpPr txBox="1"/>
          <p:nvPr/>
        </p:nvSpPr>
        <p:spPr>
          <a:xfrm>
            <a:off x="1127448" y="5955957"/>
            <a:ext cx="10225136" cy="523220"/>
          </a:xfrm>
          <a:prstGeom prst="rect">
            <a:avLst/>
          </a:prstGeom>
          <a:noFill/>
        </p:spPr>
        <p:txBody>
          <a:bodyPr wrap="square" rtlCol="0">
            <a:spAutoFit/>
          </a:bodyPr>
          <a:lstStyle/>
          <a:p>
            <a:pPr algn="just"/>
            <a:r>
              <a:rPr lang="tr-TR" sz="1400" dirty="0">
                <a:latin typeface="Verdana" panose="020B0604030504040204" pitchFamily="34" charset="0"/>
                <a:ea typeface="Verdana" panose="020B0604030504040204" pitchFamily="34" charset="0"/>
                <a:cs typeface="Verdana" panose="020B0604030504040204" pitchFamily="34" charset="0"/>
              </a:rPr>
              <a:t>Bu araştırma Türkiye ile Federal Almanya arasında 30 Ekim 1961’de imzalanan İşgücü Anlaşması’nın 60. yıldönümü vesilesiyle Heinrich Böll Stiftung Derneği Türkiye Temsilciliği’nin desteğiyle gerçekleştirilmiştir.</a:t>
            </a:r>
          </a:p>
        </p:txBody>
      </p:sp>
    </p:spTree>
    <p:extLst>
      <p:ext uri="{BB962C8B-B14F-4D97-AF65-F5344CB8AC3E}">
        <p14:creationId xmlns:p14="http://schemas.microsoft.com/office/powerpoint/2010/main" val="183171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279576" y="1115452"/>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Ülke Menşeinin Ürün Tercihine Etkisi</a:t>
            </a:r>
          </a:p>
        </p:txBody>
      </p:sp>
      <p:graphicFrame>
        <p:nvGraphicFramePr>
          <p:cNvPr id="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453125787"/>
              </p:ext>
            </p:extLst>
          </p:nvPr>
        </p:nvGraphicFramePr>
        <p:xfrm>
          <a:off x="3646670" y="1834450"/>
          <a:ext cx="4896544" cy="4394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535736053"/>
              </p:ext>
            </p:extLst>
          </p:nvPr>
        </p:nvGraphicFramePr>
        <p:xfrm>
          <a:off x="7500156" y="1831625"/>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9" name="Dikdörtgen 8"/>
          <p:cNvSpPr/>
          <p:nvPr/>
        </p:nvSpPr>
        <p:spPr>
          <a:xfrm>
            <a:off x="1237922" y="1482687"/>
            <a:ext cx="2697838" cy="261610"/>
          </a:xfrm>
          <a:prstGeom prst="rect">
            <a:avLst/>
          </a:prstGeom>
        </p:spPr>
        <p:txBody>
          <a:bodyPr wrap="square">
            <a:spAutoFit/>
          </a:bodyPr>
          <a:lstStyle/>
          <a:p>
            <a:pPr algn="ctr"/>
            <a:r>
              <a:rPr lang="tr-TR" sz="1100" b="1" dirty="0">
                <a:solidFill>
                  <a:srgbClr val="FF0000"/>
                </a:solidFill>
                <a:latin typeface="Verdana" panose="020B0604030504040204" pitchFamily="34" charset="0"/>
                <a:ea typeface="Verdana" panose="020B0604030504040204" pitchFamily="34" charset="0"/>
                <a:cs typeface="Arial" charset="0"/>
              </a:rPr>
              <a:t>Otomobil</a:t>
            </a:r>
            <a:endParaRPr lang="tr-TR" sz="1100" dirty="0">
              <a:solidFill>
                <a:srgbClr val="FF0000"/>
              </a:solidFill>
              <a:latin typeface="Verdana" panose="020B0604030504040204" pitchFamily="34" charset="0"/>
              <a:ea typeface="Verdana" panose="020B0604030504040204" pitchFamily="34" charset="0"/>
            </a:endParaRPr>
          </a:p>
        </p:txBody>
      </p:sp>
      <p:sp>
        <p:nvSpPr>
          <p:cNvPr id="10" name="Dikdörtgen 9"/>
          <p:cNvSpPr/>
          <p:nvPr/>
        </p:nvSpPr>
        <p:spPr>
          <a:xfrm>
            <a:off x="5692714" y="1485514"/>
            <a:ext cx="907342" cy="261610"/>
          </a:xfrm>
          <a:prstGeom prst="rect">
            <a:avLst/>
          </a:prstGeom>
        </p:spPr>
        <p:txBody>
          <a:bodyPr wrap="square">
            <a:spAutoFit/>
          </a:bodyPr>
          <a:lstStyle/>
          <a:p>
            <a:r>
              <a:rPr lang="tr-TR" sz="1100" b="1" dirty="0">
                <a:solidFill>
                  <a:srgbClr val="FF0000"/>
                </a:solidFill>
                <a:latin typeface="Verdana" panose="020B0604030504040204" pitchFamily="34" charset="0"/>
                <a:ea typeface="Verdana" panose="020B0604030504040204" pitchFamily="34" charset="0"/>
                <a:cs typeface="Arial" charset="0"/>
              </a:rPr>
              <a:t>Telefon</a:t>
            </a:r>
            <a:endParaRPr lang="tr-TR" sz="1100" dirty="0">
              <a:solidFill>
                <a:srgbClr val="FF0000"/>
              </a:solidFill>
              <a:latin typeface="Verdana" panose="020B0604030504040204" pitchFamily="34" charset="0"/>
              <a:ea typeface="Verdana" panose="020B0604030504040204" pitchFamily="34" charset="0"/>
            </a:endParaRPr>
          </a:p>
        </p:txBody>
      </p:sp>
      <p:sp>
        <p:nvSpPr>
          <p:cNvPr id="11" name="Dikdörtgen 10"/>
          <p:cNvSpPr/>
          <p:nvPr/>
        </p:nvSpPr>
        <p:spPr>
          <a:xfrm>
            <a:off x="9420112" y="1482687"/>
            <a:ext cx="1356408" cy="261610"/>
          </a:xfrm>
          <a:prstGeom prst="rect">
            <a:avLst/>
          </a:prstGeom>
        </p:spPr>
        <p:txBody>
          <a:bodyPr wrap="square">
            <a:spAutoFit/>
          </a:bodyPr>
          <a:lstStyle/>
          <a:p>
            <a:r>
              <a:rPr lang="tr-TR" sz="1100" b="1" dirty="0">
                <a:solidFill>
                  <a:srgbClr val="FF0000"/>
                </a:solidFill>
                <a:latin typeface="Verdana" panose="020B0604030504040204" pitchFamily="34" charset="0"/>
                <a:ea typeface="Verdana" panose="020B0604030504040204" pitchFamily="34" charset="0"/>
                <a:cs typeface="Arial" charset="0"/>
              </a:rPr>
              <a:t>Beyaz Eşya</a:t>
            </a:r>
            <a:endParaRPr lang="tr-TR" sz="1100" dirty="0">
              <a:solidFill>
                <a:srgbClr val="FF0000"/>
              </a:solidFill>
              <a:latin typeface="Verdana" panose="020B0604030504040204" pitchFamily="34" charset="0"/>
              <a:ea typeface="Verdana" panose="020B0604030504040204" pitchFamily="34" charset="0"/>
            </a:endParaRPr>
          </a:p>
        </p:txBody>
      </p:sp>
      <p:graphicFrame>
        <p:nvGraphicFramePr>
          <p:cNvPr id="1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238244161"/>
              </p:ext>
            </p:extLst>
          </p:nvPr>
        </p:nvGraphicFramePr>
        <p:xfrm>
          <a:off x="47328" y="1839138"/>
          <a:ext cx="4896544" cy="4394272"/>
        </p:xfrm>
        <a:graphic>
          <a:graphicData uri="http://schemas.openxmlformats.org/drawingml/2006/chart">
            <c:chart xmlns:c="http://schemas.openxmlformats.org/drawingml/2006/chart" xmlns:r="http://schemas.openxmlformats.org/officeDocument/2006/relationships" r:id="rId4"/>
          </a:graphicData>
        </a:graphic>
      </p:graphicFrame>
      <p:sp>
        <p:nvSpPr>
          <p:cNvPr id="14" name="Metin kutusu 13"/>
          <p:cNvSpPr txBox="1"/>
          <p:nvPr/>
        </p:nvSpPr>
        <p:spPr>
          <a:xfrm>
            <a:off x="3146526" y="5483586"/>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1,1’in altındaki değerler grafiğe dahil edilmemiştir.</a:t>
            </a:r>
          </a:p>
        </p:txBody>
      </p:sp>
      <p:sp>
        <p:nvSpPr>
          <p:cNvPr id="15" name="Metin kutusu 14"/>
          <p:cNvSpPr txBox="1"/>
          <p:nvPr/>
        </p:nvSpPr>
        <p:spPr>
          <a:xfrm>
            <a:off x="6905759" y="5483586"/>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0,8’in altındaki değerler grafiğe dahil edilmemiştir.</a:t>
            </a:r>
          </a:p>
        </p:txBody>
      </p:sp>
      <p:sp>
        <p:nvSpPr>
          <p:cNvPr id="16" name="Metin kutusu 15"/>
          <p:cNvSpPr txBox="1"/>
          <p:nvPr/>
        </p:nvSpPr>
        <p:spPr>
          <a:xfrm>
            <a:off x="10649047" y="5483586"/>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1,3’ün altındaki değerler grafiğe dahil edilmemiştir.</a:t>
            </a:r>
          </a:p>
        </p:txBody>
      </p:sp>
      <p:sp>
        <p:nvSpPr>
          <p:cNvPr id="17" name="Dikdörtgen 16"/>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7</a:t>
            </a:r>
            <a:r>
              <a:rPr lang="en-US" dirty="0">
                <a:solidFill>
                  <a:srgbClr val="FF0000"/>
                </a:solidFill>
              </a:rPr>
              <a:t>)</a:t>
            </a:r>
          </a:p>
        </p:txBody>
      </p:sp>
      <p:sp>
        <p:nvSpPr>
          <p:cNvPr id="18" name="Text Box 4">
            <a:extLst>
              <a:ext uri="{FF2B5EF4-FFF2-40B4-BE49-F238E27FC236}">
                <a16:creationId xmlns:a16="http://schemas.microsoft.com/office/drawing/2014/main" id="{DFC3D410-11EF-6241-B115-2A2E63C575BF}"/>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70748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581010147"/>
              </p:ext>
            </p:extLst>
          </p:nvPr>
        </p:nvGraphicFramePr>
        <p:xfrm>
          <a:off x="3842469" y="2059528"/>
          <a:ext cx="4896544" cy="46413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495600" y="1126485"/>
            <a:ext cx="8136904" cy="646331"/>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İstanbul Boğazı Altında Olası Yeni Tünel için İşbirliği Yapılması Tercih Edilen Ülkeler</a:t>
            </a:r>
          </a:p>
        </p:txBody>
      </p:sp>
      <p:sp>
        <p:nvSpPr>
          <p:cNvPr id="9"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207568" y="1799238"/>
            <a:ext cx="8681681"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Sizce Türkiye İstanbul Boğazı’nın altından yeni bir tünel açacak olsa, hangi ülkeyle işbirliği yapmalıdır?</a:t>
            </a:r>
          </a:p>
        </p:txBody>
      </p:sp>
      <p:sp>
        <p:nvSpPr>
          <p:cNvPr id="10" name="Metin kutusu 9"/>
          <p:cNvSpPr txBox="1"/>
          <p:nvPr/>
        </p:nvSpPr>
        <p:spPr>
          <a:xfrm>
            <a:off x="7433465" y="6037838"/>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1,8’in altındaki değerler grafiğe dahil edilmemiştir</a:t>
            </a:r>
            <a:r>
              <a:rPr lang="tr-TR" sz="700" dirty="0">
                <a:solidFill>
                  <a:schemeClr val="bg1">
                    <a:lumMod val="50000"/>
                  </a:schemeClr>
                </a:solidFill>
                <a:latin typeface="Verdana" panose="020B0604030504040204" pitchFamily="34" charset="0"/>
                <a:ea typeface="Verdana" panose="020B0604030504040204" pitchFamily="34" charset="0"/>
              </a:rPr>
              <a:t>.</a:t>
            </a:r>
          </a:p>
        </p:txBody>
      </p:sp>
      <p:sp>
        <p:nvSpPr>
          <p:cNvPr id="11" name="Dikdörtgen 10"/>
          <p:cNvSpPr/>
          <p:nvPr/>
        </p:nvSpPr>
        <p:spPr>
          <a:xfrm>
            <a:off x="9779814" y="400986"/>
            <a:ext cx="2093971" cy="369332"/>
          </a:xfrm>
          <a:prstGeom prst="rect">
            <a:avLst/>
          </a:prstGeom>
        </p:spPr>
        <p:txBody>
          <a:bodyPr wrap="square">
            <a:spAutoFit/>
          </a:bodyPr>
          <a:lstStyle/>
          <a:p>
            <a:r>
              <a:rPr lang="tr-TR" b="1" dirty="0">
                <a:solidFill>
                  <a:srgbClr val="4472C4"/>
                </a:solidFill>
              </a:rPr>
              <a:t>Genel Ülke Algısı</a:t>
            </a:r>
            <a:r>
              <a:rPr lang="en-US" dirty="0"/>
              <a:t> </a:t>
            </a:r>
            <a:r>
              <a:rPr lang="en-US" dirty="0">
                <a:solidFill>
                  <a:srgbClr val="FF0000"/>
                </a:solidFill>
              </a:rPr>
              <a:t>(</a:t>
            </a:r>
            <a:r>
              <a:rPr lang="tr-TR" dirty="0">
                <a:solidFill>
                  <a:srgbClr val="FF0000"/>
                </a:solidFill>
              </a:rPr>
              <a:t>8</a:t>
            </a:r>
            <a:r>
              <a:rPr lang="en-US" dirty="0">
                <a:solidFill>
                  <a:srgbClr val="FF0000"/>
                </a:solidFill>
              </a:rPr>
              <a:t>)</a:t>
            </a:r>
          </a:p>
        </p:txBody>
      </p:sp>
      <p:sp>
        <p:nvSpPr>
          <p:cNvPr id="12" name="Text Box 4">
            <a:extLst>
              <a:ext uri="{FF2B5EF4-FFF2-40B4-BE49-F238E27FC236}">
                <a16:creationId xmlns:a16="http://schemas.microsoft.com/office/drawing/2014/main" id="{8D68B781-F0DC-884F-9ED2-169178931D86}"/>
              </a:ext>
            </a:extLst>
          </p:cNvPr>
          <p:cNvSpPr txBox="1">
            <a:spLocks noChangeArrowheads="1"/>
          </p:cNvSpPr>
          <p:nvPr/>
        </p:nvSpPr>
        <p:spPr bwMode="auto">
          <a:xfrm>
            <a:off x="3842469" y="6381328"/>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9286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Özel Almanya Algısı</a:t>
            </a:r>
          </a:p>
        </p:txBody>
      </p:sp>
    </p:spTree>
    <p:extLst>
      <p:ext uri="{BB962C8B-B14F-4D97-AF65-F5344CB8AC3E}">
        <p14:creationId xmlns:p14="http://schemas.microsoft.com/office/powerpoint/2010/main" val="3800722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65965704"/>
              </p:ext>
            </p:extLst>
          </p:nvPr>
        </p:nvGraphicFramePr>
        <p:xfrm>
          <a:off x="2567608" y="1844824"/>
          <a:ext cx="684076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487488" y="1439198"/>
            <a:ext cx="9433048" cy="261610"/>
          </a:xfrm>
          <a:prstGeom prst="rect">
            <a:avLst/>
          </a:prstGeom>
          <a:noFill/>
          <a:ln w="9525">
            <a:noFill/>
            <a:miter lim="800000"/>
            <a:headEnd/>
            <a:tailEnd/>
          </a:ln>
        </p:spPr>
        <p:txBody>
          <a:bodyPr wrap="square" anchor="ctr">
            <a:spAutoFit/>
          </a:bodyPr>
          <a:lstStyle/>
          <a:p>
            <a:pPr lvl="0" algn="ctr" fontAlgn="base"/>
            <a:r>
              <a:rPr lang="tr-TR" sz="1100" dirty="0">
                <a:solidFill>
                  <a:srgbClr val="FF0000"/>
                </a:solidFill>
                <a:latin typeface="Verdana" panose="020B0604030504040204" pitchFamily="34" charset="0"/>
                <a:ea typeface="Verdana" panose="020B0604030504040204" pitchFamily="34" charset="0"/>
              </a:rPr>
              <a:t>Almanya denildiğinde aklınıza ilk gelen unsuru söyler misiniz? </a:t>
            </a:r>
          </a:p>
        </p:txBody>
      </p:sp>
      <p:sp>
        <p:nvSpPr>
          <p:cNvPr id="5" name="Dikdörtgen 4"/>
          <p:cNvSpPr/>
          <p:nvPr/>
        </p:nvSpPr>
        <p:spPr>
          <a:xfrm>
            <a:off x="4182473" y="1115452"/>
            <a:ext cx="4150495" cy="369332"/>
          </a:xfrm>
          <a:prstGeom prst="rect">
            <a:avLst/>
          </a:prstGeom>
        </p:spPr>
        <p:txBody>
          <a:bodyPr wrap="none">
            <a:spAutoFit/>
          </a:bodyPr>
          <a:lstStyle/>
          <a:p>
            <a:pPr lvl="0" algn="ctr">
              <a:spcBef>
                <a:spcPts val="0"/>
              </a:spcBef>
              <a:defRPr/>
            </a:pPr>
            <a:r>
              <a:rPr lang="tr-TR" b="1" dirty="0">
                <a:latin typeface="Verdana" panose="020B0604030504040204" pitchFamily="34" charset="0"/>
              </a:rPr>
              <a:t>Almanya’ya İlişkin Çağrışımlar</a:t>
            </a:r>
            <a:endParaRPr lang="tr-TR" dirty="0">
              <a:latin typeface="Verdana" panose="020B0604030504040204" pitchFamily="34" charset="0"/>
            </a:endParaRPr>
          </a:p>
        </p:txBody>
      </p:sp>
      <p:sp>
        <p:nvSpPr>
          <p:cNvPr id="7" name="Text Box 4"/>
          <p:cNvSpPr txBox="1">
            <a:spLocks noChangeArrowheads="1"/>
          </p:cNvSpPr>
          <p:nvPr/>
        </p:nvSpPr>
        <p:spPr bwMode="auto">
          <a:xfrm>
            <a:off x="7896200" y="6453336"/>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Çoklu yanıt</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8" name="Metin kutusu 7"/>
          <p:cNvSpPr txBox="1"/>
          <p:nvPr/>
        </p:nvSpPr>
        <p:spPr>
          <a:xfrm>
            <a:off x="7274624" y="5301208"/>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2,0’ın altındaki değerler grafiğe dahil edilmemiştir.</a:t>
            </a:r>
          </a:p>
        </p:txBody>
      </p:sp>
      <p:sp>
        <p:nvSpPr>
          <p:cNvPr id="10" name="Dikdörtgen 9">
            <a:extLst>
              <a:ext uri="{FF2B5EF4-FFF2-40B4-BE49-F238E27FC236}">
                <a16:creationId xmlns:a16="http://schemas.microsoft.com/office/drawing/2014/main" id="{4920F891-BCD0-4633-8734-1FDFFAA61B8D}"/>
              </a:ext>
            </a:extLst>
          </p:cNvPr>
          <p:cNvSpPr/>
          <p:nvPr/>
        </p:nvSpPr>
        <p:spPr>
          <a:xfrm>
            <a:off x="7274624" y="4654877"/>
            <a:ext cx="1557680" cy="553998"/>
          </a:xfrm>
          <a:prstGeom prst="rect">
            <a:avLst/>
          </a:prstGeom>
        </p:spPr>
        <p:txBody>
          <a:bodyPr wrap="square">
            <a:spAutoFit/>
          </a:bodyPr>
          <a:lstStyle/>
          <a:p>
            <a:r>
              <a:rPr lang="tr-TR" sz="1000" b="0" dirty="0">
                <a:latin typeface="+mj-lt"/>
              </a:rPr>
              <a:t>Aklına herhangi bir çağrışım gelmeyenler; </a:t>
            </a:r>
            <a:r>
              <a:rPr lang="tr-TR" sz="1000" b="1" dirty="0">
                <a:latin typeface="+mj-lt"/>
              </a:rPr>
              <a:t>%15,4</a:t>
            </a:r>
          </a:p>
        </p:txBody>
      </p:sp>
      <p:sp>
        <p:nvSpPr>
          <p:cNvPr id="12" name="Dikdörtgen 42">
            <a:extLst>
              <a:ext uri="{FF2B5EF4-FFF2-40B4-BE49-F238E27FC236}">
                <a16:creationId xmlns:a16="http://schemas.microsoft.com/office/drawing/2014/main" id="{008371FB-1C17-469D-917C-B180F712BBE4}"/>
              </a:ext>
            </a:extLst>
          </p:cNvPr>
          <p:cNvSpPr/>
          <p:nvPr/>
        </p:nvSpPr>
        <p:spPr>
          <a:xfrm>
            <a:off x="9480376" y="404664"/>
            <a:ext cx="2386944"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1</a:t>
            </a:r>
            <a:r>
              <a:rPr lang="en-US" dirty="0">
                <a:solidFill>
                  <a:srgbClr val="FF0000"/>
                </a:solidFill>
              </a:rPr>
              <a:t>)</a:t>
            </a:r>
          </a:p>
        </p:txBody>
      </p:sp>
      <p:sp>
        <p:nvSpPr>
          <p:cNvPr id="11" name="Text Box 4">
            <a:extLst>
              <a:ext uri="{FF2B5EF4-FFF2-40B4-BE49-F238E27FC236}">
                <a16:creationId xmlns:a16="http://schemas.microsoft.com/office/drawing/2014/main" id="{8A91E01C-02F6-E54D-9FF2-619E56D31FCE}"/>
              </a:ext>
            </a:extLst>
          </p:cNvPr>
          <p:cNvSpPr txBox="1">
            <a:spLocks noChangeArrowheads="1"/>
          </p:cNvSpPr>
          <p:nvPr/>
        </p:nvSpPr>
        <p:spPr bwMode="auto">
          <a:xfrm>
            <a:off x="6866805"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97039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575720" y="1097071"/>
            <a:ext cx="568863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 Ülkesini Beğenme Durumu</a:t>
            </a:r>
            <a:endParaRPr lang="en-US" b="1" dirty="0">
              <a:latin typeface="Verdana" panose="020B0604030504040204" pitchFamily="34" charset="0"/>
              <a:ea typeface="Verdana" panose="020B0604030504040204" pitchFamily="34" charset="0"/>
              <a:cs typeface="Arial" charset="0"/>
            </a:endParaRPr>
          </a:p>
        </p:txBody>
      </p:sp>
      <p:graphicFrame>
        <p:nvGraphicFramePr>
          <p:cNvPr id="4" name="Chart 6"/>
          <p:cNvGraphicFramePr/>
          <p:nvPr>
            <p:extLst>
              <p:ext uri="{D42A27DB-BD31-4B8C-83A1-F6EECF244321}">
                <p14:modId xmlns:p14="http://schemas.microsoft.com/office/powerpoint/2010/main" val="224311278"/>
              </p:ext>
            </p:extLst>
          </p:nvPr>
        </p:nvGraphicFramePr>
        <p:xfrm>
          <a:off x="3822289" y="1916832"/>
          <a:ext cx="4361943" cy="388843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Düz Bağlayıcı 4"/>
          <p:cNvCxnSpPr/>
          <p:nvPr/>
        </p:nvCxnSpPr>
        <p:spPr bwMode="auto">
          <a:xfrm>
            <a:off x="4368168" y="4221088"/>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6" name="Düz Bağlayıcı 5"/>
          <p:cNvCxnSpPr/>
          <p:nvPr/>
        </p:nvCxnSpPr>
        <p:spPr bwMode="auto">
          <a:xfrm>
            <a:off x="4295800" y="342900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7" name="Oval 6"/>
          <p:cNvSpPr/>
          <p:nvPr/>
        </p:nvSpPr>
        <p:spPr bwMode="auto">
          <a:xfrm>
            <a:off x="8688288" y="3429000"/>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8" name="TextBox 5"/>
          <p:cNvSpPr txBox="1"/>
          <p:nvPr/>
        </p:nvSpPr>
        <p:spPr>
          <a:xfrm>
            <a:off x="8630120" y="3574177"/>
            <a:ext cx="850256" cy="430887"/>
          </a:xfrm>
          <a:prstGeom prst="rect">
            <a:avLst/>
          </a:prstGeom>
          <a:noFill/>
        </p:spPr>
        <p:txBody>
          <a:bodyPr wrap="square" rtlCol="0">
            <a:spAutoFit/>
          </a:bodyPr>
          <a:lstStyle/>
          <a:p>
            <a:pPr algn="ctr"/>
            <a:r>
              <a:rPr lang="tr-TR" sz="1100" b="1" dirty="0">
                <a:solidFill>
                  <a:srgbClr val="FF6161"/>
                </a:solidFill>
                <a:latin typeface="+mj-lt"/>
              </a:rPr>
              <a:t>NS</a:t>
            </a:r>
          </a:p>
          <a:p>
            <a:pPr algn="ctr"/>
            <a:r>
              <a:rPr lang="tr-TR" sz="1100" b="1" dirty="0">
                <a:solidFill>
                  <a:srgbClr val="FF6161"/>
                </a:solidFill>
                <a:latin typeface="+mj-lt"/>
              </a:rPr>
              <a:t>63,4</a:t>
            </a:r>
          </a:p>
        </p:txBody>
      </p:sp>
      <p:sp>
        <p:nvSpPr>
          <p:cNvPr id="9" name="Oval 8"/>
          <p:cNvSpPr/>
          <p:nvPr/>
        </p:nvSpPr>
        <p:spPr>
          <a:xfrm>
            <a:off x="8112296" y="242096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0" name="Oval 9"/>
          <p:cNvSpPr/>
          <p:nvPr/>
        </p:nvSpPr>
        <p:spPr>
          <a:xfrm>
            <a:off x="8184304" y="465320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1" name="Dikdörtgen 10"/>
          <p:cNvSpPr/>
          <p:nvPr/>
        </p:nvSpPr>
        <p:spPr>
          <a:xfrm>
            <a:off x="8183021" y="249289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66,6</a:t>
            </a:r>
          </a:p>
        </p:txBody>
      </p:sp>
      <p:sp>
        <p:nvSpPr>
          <p:cNvPr id="12" name="Dikdörtgen 11"/>
          <p:cNvSpPr/>
          <p:nvPr/>
        </p:nvSpPr>
        <p:spPr>
          <a:xfrm>
            <a:off x="8293502" y="4726305"/>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3,2</a:t>
            </a:r>
          </a:p>
        </p:txBody>
      </p:sp>
      <p:sp>
        <p:nvSpPr>
          <p:cNvPr id="13" name="Dikdörtgen 12"/>
          <p:cNvSpPr/>
          <p:nvPr/>
        </p:nvSpPr>
        <p:spPr>
          <a:xfrm>
            <a:off x="1665012" y="1484784"/>
            <a:ext cx="9615564"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 ülkesini, genel anlamda her şeyi düşündüğünüzde ne derece beğendiğinizi lütfen karta bakarak söyler misiniz? </a:t>
            </a:r>
          </a:p>
        </p:txBody>
      </p:sp>
      <p:sp>
        <p:nvSpPr>
          <p:cNvPr id="17" name="Dikdörtgen 42">
            <a:extLst>
              <a:ext uri="{FF2B5EF4-FFF2-40B4-BE49-F238E27FC236}">
                <a16:creationId xmlns:a16="http://schemas.microsoft.com/office/drawing/2014/main" id="{008371FB-1C17-469D-917C-B180F712BBE4}"/>
              </a:ext>
            </a:extLst>
          </p:cNvPr>
          <p:cNvSpPr/>
          <p:nvPr/>
        </p:nvSpPr>
        <p:spPr>
          <a:xfrm>
            <a:off x="9480376" y="404665"/>
            <a:ext cx="2386944"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2</a:t>
            </a:r>
            <a:r>
              <a:rPr lang="en-US" dirty="0">
                <a:solidFill>
                  <a:srgbClr val="FF0000"/>
                </a:solidFill>
              </a:rPr>
              <a:t>)</a:t>
            </a:r>
          </a:p>
        </p:txBody>
      </p:sp>
      <p:sp>
        <p:nvSpPr>
          <p:cNvPr id="18" name="Text Box 4">
            <a:extLst>
              <a:ext uri="{FF2B5EF4-FFF2-40B4-BE49-F238E27FC236}">
                <a16:creationId xmlns:a16="http://schemas.microsoft.com/office/drawing/2014/main" id="{7AC6D06F-C777-9040-89E0-5929D690101A}"/>
              </a:ext>
            </a:extLst>
          </p:cNvPr>
          <p:cNvSpPr txBox="1">
            <a:spLocks noChangeArrowheads="1"/>
          </p:cNvSpPr>
          <p:nvPr/>
        </p:nvSpPr>
        <p:spPr bwMode="auto">
          <a:xfrm>
            <a:off x="8522989"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10008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479376" y="1196752"/>
            <a:ext cx="5688632"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Almanya’yı Beğenme Nedenleri</a:t>
            </a:r>
          </a:p>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(%66,6)</a:t>
            </a:r>
            <a:endParaRPr lang="en-US" b="1" dirty="0">
              <a:latin typeface="Verdana" panose="020B0604030504040204" pitchFamily="34" charset="0"/>
              <a:ea typeface="Verdana" panose="020B0604030504040204" pitchFamily="34" charset="0"/>
              <a:cs typeface="Arial" charset="0"/>
            </a:endParaRPr>
          </a:p>
        </p:txBody>
      </p:sp>
      <p:sp>
        <p:nvSpPr>
          <p:cNvPr id="17" name="Dikdörtgen 16"/>
          <p:cNvSpPr/>
          <p:nvPr/>
        </p:nvSpPr>
        <p:spPr>
          <a:xfrm>
            <a:off x="807621" y="1773977"/>
            <a:ext cx="5000347"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Almanya’yı genel anlamda beğendiğinizi belirtmiştiniz. Almanya ile ilgili neleri beğendiğinizi lütfen belirtir misiniz? </a:t>
            </a:r>
          </a:p>
        </p:txBody>
      </p:sp>
      <p:sp>
        <p:nvSpPr>
          <p:cNvPr id="18" name="Text Box 7"/>
          <p:cNvSpPr txBox="1">
            <a:spLocks noChangeArrowheads="1"/>
          </p:cNvSpPr>
          <p:nvPr/>
        </p:nvSpPr>
        <p:spPr bwMode="auto">
          <a:xfrm>
            <a:off x="6456040" y="1188041"/>
            <a:ext cx="5688632"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Almanya’yı Beğenmeme Nedenleri</a:t>
            </a:r>
          </a:p>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(%3,2)</a:t>
            </a:r>
            <a:endParaRPr lang="en-US" b="1" dirty="0">
              <a:latin typeface="Verdana" panose="020B0604030504040204" pitchFamily="34" charset="0"/>
              <a:ea typeface="Verdana" panose="020B0604030504040204" pitchFamily="34" charset="0"/>
              <a:cs typeface="Arial" charset="0"/>
            </a:endParaRPr>
          </a:p>
        </p:txBody>
      </p:sp>
      <p:sp>
        <p:nvSpPr>
          <p:cNvPr id="20" name="Dikdörtgen 19"/>
          <p:cNvSpPr/>
          <p:nvPr/>
        </p:nvSpPr>
        <p:spPr>
          <a:xfrm>
            <a:off x="6744072" y="1844824"/>
            <a:ext cx="5000347"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Almanya’yı genel anlamda beğenmediğinizi belirtmiştiniz. Almanya ile ilgili neleri beğenmediğinizi lütfen belirtir misiniz? </a:t>
            </a:r>
          </a:p>
        </p:txBody>
      </p:sp>
      <p:sp>
        <p:nvSpPr>
          <p:cNvPr id="22" name="Text Box 4"/>
          <p:cNvSpPr txBox="1">
            <a:spLocks noChangeArrowheads="1"/>
          </p:cNvSpPr>
          <p:nvPr/>
        </p:nvSpPr>
        <p:spPr bwMode="auto">
          <a:xfrm>
            <a:off x="5735960" y="6453336"/>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Çoklu yanıt</a:t>
            </a:r>
            <a:endParaRPr kumimoji="0" lang="tr-TR" sz="700" b="0" i="0" u="none" strike="noStrike" kern="1200" cap="none" spc="0" normalizeH="0" baseline="0" noProof="0" dirty="0">
              <a:ln>
                <a:noFill/>
              </a:ln>
              <a:effectLst/>
              <a:uLnTx/>
              <a:uFillTx/>
              <a:latin typeface="+mj-lt"/>
              <a:cs typeface="Arial" pitchFamily="34" charset="0"/>
            </a:endParaRPr>
          </a:p>
        </p:txBody>
      </p:sp>
      <p:graphicFrame>
        <p:nvGraphicFramePr>
          <p:cNvPr id="1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899891210"/>
              </p:ext>
            </p:extLst>
          </p:nvPr>
        </p:nvGraphicFramePr>
        <p:xfrm>
          <a:off x="821584" y="2564904"/>
          <a:ext cx="5346424"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15" name="Metin kutusu 14"/>
          <p:cNvSpPr txBox="1"/>
          <p:nvPr/>
        </p:nvSpPr>
        <p:spPr>
          <a:xfrm>
            <a:off x="4583832" y="5024826"/>
            <a:ext cx="1152128" cy="600164"/>
          </a:xfrm>
          <a:prstGeom prst="rect">
            <a:avLst/>
          </a:prstGeom>
          <a:noFill/>
        </p:spPr>
        <p:txBody>
          <a:bodyPr wrap="square" rtlCol="0">
            <a:spAutoFit/>
          </a:bodyPr>
          <a:lstStyle/>
          <a:p>
            <a:r>
              <a:rPr lang="tr-TR" sz="1100" dirty="0">
                <a:latin typeface="Verdana" panose="020B0604030504040204" pitchFamily="34" charset="0"/>
                <a:ea typeface="Verdana" panose="020B0604030504040204" pitchFamily="34" charset="0"/>
              </a:rPr>
              <a:t>Genel olarak  beğenme; </a:t>
            </a:r>
            <a:r>
              <a:rPr lang="tr-TR" sz="1100" b="1" dirty="0">
                <a:latin typeface="Verdana" panose="020B0604030504040204" pitchFamily="34" charset="0"/>
                <a:ea typeface="Verdana" panose="020B0604030504040204" pitchFamily="34" charset="0"/>
              </a:rPr>
              <a:t>%13,0 </a:t>
            </a:r>
          </a:p>
        </p:txBody>
      </p:sp>
      <p:sp>
        <p:nvSpPr>
          <p:cNvPr id="21" name="Metin kutusu 20"/>
          <p:cNvSpPr txBox="1"/>
          <p:nvPr/>
        </p:nvSpPr>
        <p:spPr>
          <a:xfrm>
            <a:off x="4295800" y="5758844"/>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2,8’in altındaki değerler grafiğe dahil edilmemiştir.</a:t>
            </a:r>
          </a:p>
        </p:txBody>
      </p:sp>
      <p:graphicFrame>
        <p:nvGraphicFramePr>
          <p:cNvPr id="2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938779439"/>
              </p:ext>
            </p:extLst>
          </p:nvPr>
        </p:nvGraphicFramePr>
        <p:xfrm>
          <a:off x="6454169" y="2564904"/>
          <a:ext cx="5290250"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28" name="Metin kutusu 27"/>
          <p:cNvSpPr txBox="1"/>
          <p:nvPr/>
        </p:nvSpPr>
        <p:spPr>
          <a:xfrm>
            <a:off x="10128448" y="5024826"/>
            <a:ext cx="1311487" cy="600164"/>
          </a:xfrm>
          <a:prstGeom prst="rect">
            <a:avLst/>
          </a:prstGeom>
          <a:noFill/>
        </p:spPr>
        <p:txBody>
          <a:bodyPr wrap="square" rtlCol="0">
            <a:spAutoFit/>
          </a:bodyPr>
          <a:lstStyle/>
          <a:p>
            <a:r>
              <a:rPr lang="tr-TR" sz="1100" dirty="0">
                <a:latin typeface="Verdana" panose="020B0604030504040204" pitchFamily="34" charset="0"/>
                <a:ea typeface="Verdana" panose="020B0604030504040204" pitchFamily="34" charset="0"/>
              </a:rPr>
              <a:t>Genel olarak  beğenmeme; </a:t>
            </a:r>
            <a:r>
              <a:rPr lang="tr-TR" sz="1100" b="1" dirty="0">
                <a:latin typeface="Verdana" panose="020B0604030504040204" pitchFamily="34" charset="0"/>
                <a:ea typeface="Verdana" panose="020B0604030504040204" pitchFamily="34" charset="0"/>
              </a:rPr>
              <a:t>%59,4</a:t>
            </a:r>
          </a:p>
        </p:txBody>
      </p:sp>
      <p:sp>
        <p:nvSpPr>
          <p:cNvPr id="29" name="Metin kutusu 28">
            <a:extLst>
              <a:ext uri="{FF2B5EF4-FFF2-40B4-BE49-F238E27FC236}">
                <a16:creationId xmlns:a16="http://schemas.microsoft.com/office/drawing/2014/main" id="{A9D62FE3-06A5-4544-9BAA-53376B1F3B72}"/>
              </a:ext>
            </a:extLst>
          </p:cNvPr>
          <p:cNvSpPr txBox="1"/>
          <p:nvPr/>
        </p:nvSpPr>
        <p:spPr>
          <a:xfrm>
            <a:off x="9855759" y="5858871"/>
            <a:ext cx="1584176" cy="215444"/>
          </a:xfrm>
          <a:prstGeom prst="rect">
            <a:avLst/>
          </a:prstGeom>
          <a:noFill/>
        </p:spPr>
        <p:txBody>
          <a:bodyPr wrap="square" rtlCol="0" anchor="ctr">
            <a:spAutoFit/>
          </a:bodyPr>
          <a:lstStyle/>
          <a:p>
            <a:pPr algn="ctr"/>
            <a:r>
              <a:rPr lang="tr-TR" sz="800" dirty="0">
                <a:latin typeface="Verdana" panose="020B0604030504040204" pitchFamily="34" charset="0"/>
                <a:ea typeface="Verdana" panose="020B0604030504040204" pitchFamily="34" charset="0"/>
              </a:rPr>
              <a:t>İstatistiki yeterliliği yoktur.</a:t>
            </a:r>
          </a:p>
        </p:txBody>
      </p:sp>
      <p:sp>
        <p:nvSpPr>
          <p:cNvPr id="16" name="Dikdörtgen 42">
            <a:extLst>
              <a:ext uri="{FF2B5EF4-FFF2-40B4-BE49-F238E27FC236}">
                <a16:creationId xmlns:a16="http://schemas.microsoft.com/office/drawing/2014/main" id="{008371FB-1C17-469D-917C-B180F712BBE4}"/>
              </a:ext>
            </a:extLst>
          </p:cNvPr>
          <p:cNvSpPr/>
          <p:nvPr/>
        </p:nvSpPr>
        <p:spPr>
          <a:xfrm>
            <a:off x="9480376" y="404665"/>
            <a:ext cx="2386944"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3</a:t>
            </a:r>
            <a:r>
              <a:rPr lang="en-US" dirty="0">
                <a:solidFill>
                  <a:srgbClr val="FF0000"/>
                </a:solidFill>
              </a:rPr>
              <a:t>)</a:t>
            </a:r>
          </a:p>
        </p:txBody>
      </p:sp>
    </p:spTree>
    <p:extLst>
      <p:ext uri="{BB962C8B-B14F-4D97-AF65-F5344CB8AC3E}">
        <p14:creationId xmlns:p14="http://schemas.microsoft.com/office/powerpoint/2010/main" val="121233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431704" y="1096654"/>
            <a:ext cx="568863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Almanya’ya Güven Duyma</a:t>
            </a:r>
            <a:endParaRPr lang="en-US" b="1" dirty="0">
              <a:latin typeface="Verdana" panose="020B0604030504040204" pitchFamily="34" charset="0"/>
              <a:ea typeface="Verdana" panose="020B0604030504040204" pitchFamily="34" charset="0"/>
              <a:cs typeface="Arial" charset="0"/>
            </a:endParaRPr>
          </a:p>
        </p:txBody>
      </p:sp>
      <p:graphicFrame>
        <p:nvGraphicFramePr>
          <p:cNvPr id="5" name="Chart 6"/>
          <p:cNvGraphicFramePr/>
          <p:nvPr>
            <p:extLst>
              <p:ext uri="{D42A27DB-BD31-4B8C-83A1-F6EECF244321}">
                <p14:modId xmlns:p14="http://schemas.microsoft.com/office/powerpoint/2010/main" val="3552767199"/>
              </p:ext>
            </p:extLst>
          </p:nvPr>
        </p:nvGraphicFramePr>
        <p:xfrm>
          <a:off x="3894297" y="1844824"/>
          <a:ext cx="4361943" cy="463827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Düz Bağlayıcı 5"/>
          <p:cNvCxnSpPr/>
          <p:nvPr/>
        </p:nvCxnSpPr>
        <p:spPr bwMode="auto">
          <a:xfrm>
            <a:off x="4511824"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4511824" y="364502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Oval 7"/>
          <p:cNvSpPr/>
          <p:nvPr/>
        </p:nvSpPr>
        <p:spPr bwMode="auto">
          <a:xfrm>
            <a:off x="8580360" y="371703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9" name="TextBox 5"/>
          <p:cNvSpPr txBox="1"/>
          <p:nvPr/>
        </p:nvSpPr>
        <p:spPr>
          <a:xfrm>
            <a:off x="8544272" y="3934217"/>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85,0</a:t>
            </a:r>
          </a:p>
        </p:txBody>
      </p:sp>
      <p:sp>
        <p:nvSpPr>
          <p:cNvPr id="10" name="Oval 9"/>
          <p:cNvSpPr/>
          <p:nvPr/>
        </p:nvSpPr>
        <p:spPr>
          <a:xfrm>
            <a:off x="7896272" y="2132856"/>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1" name="Oval 10"/>
          <p:cNvSpPr/>
          <p:nvPr/>
        </p:nvSpPr>
        <p:spPr>
          <a:xfrm>
            <a:off x="8112224"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2" name="Dikdörtgen 11"/>
          <p:cNvSpPr/>
          <p:nvPr/>
        </p:nvSpPr>
        <p:spPr>
          <a:xfrm>
            <a:off x="7968208" y="2204864"/>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87,2</a:t>
            </a:r>
          </a:p>
        </p:txBody>
      </p:sp>
      <p:sp>
        <p:nvSpPr>
          <p:cNvPr id="13" name="Dikdörtgen 12"/>
          <p:cNvSpPr/>
          <p:nvPr/>
        </p:nvSpPr>
        <p:spPr>
          <a:xfrm>
            <a:off x="8221494" y="5229200"/>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2,2</a:t>
            </a:r>
          </a:p>
        </p:txBody>
      </p:sp>
      <p:sp>
        <p:nvSpPr>
          <p:cNvPr id="14" name="Dikdörtgen 13"/>
          <p:cNvSpPr/>
          <p:nvPr/>
        </p:nvSpPr>
        <p:spPr>
          <a:xfrm>
            <a:off x="2927649" y="1485945"/>
            <a:ext cx="6552728"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Genel olarak Almanya’ya ne derecede güvendiğinizi lütfen karta bakarak söyler misiniz? </a:t>
            </a:r>
          </a:p>
        </p:txBody>
      </p:sp>
      <p:sp>
        <p:nvSpPr>
          <p:cNvPr id="15" name="Dikdörtgen 42">
            <a:extLst>
              <a:ext uri="{FF2B5EF4-FFF2-40B4-BE49-F238E27FC236}">
                <a16:creationId xmlns:a16="http://schemas.microsoft.com/office/drawing/2014/main" id="{008371FB-1C17-469D-917C-B180F712BBE4}"/>
              </a:ext>
            </a:extLst>
          </p:cNvPr>
          <p:cNvSpPr/>
          <p:nvPr/>
        </p:nvSpPr>
        <p:spPr>
          <a:xfrm>
            <a:off x="9480376" y="404665"/>
            <a:ext cx="2386944"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4</a:t>
            </a:r>
            <a:r>
              <a:rPr lang="en-US" dirty="0">
                <a:solidFill>
                  <a:srgbClr val="FF0000"/>
                </a:solidFill>
              </a:rPr>
              <a:t>)</a:t>
            </a:r>
          </a:p>
        </p:txBody>
      </p:sp>
      <p:sp>
        <p:nvSpPr>
          <p:cNvPr id="16" name="Text Box 4">
            <a:extLst>
              <a:ext uri="{FF2B5EF4-FFF2-40B4-BE49-F238E27FC236}">
                <a16:creationId xmlns:a16="http://schemas.microsoft.com/office/drawing/2014/main" id="{89769EC0-EF07-F843-A59F-1299D5609C65}"/>
              </a:ext>
            </a:extLst>
          </p:cNvPr>
          <p:cNvSpPr txBox="1">
            <a:spLocks noChangeArrowheads="1"/>
          </p:cNvSpPr>
          <p:nvPr/>
        </p:nvSpPr>
        <p:spPr bwMode="auto">
          <a:xfrm>
            <a:off x="5642669"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50570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2094055756"/>
              </p:ext>
            </p:extLst>
          </p:nvPr>
        </p:nvGraphicFramePr>
        <p:xfrm>
          <a:off x="911424" y="2034417"/>
          <a:ext cx="9471730" cy="441891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1931385" y="1115452"/>
            <a:ext cx="8701119"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Kriterler Bazında Almanya’nın Gelişme Durumu</a:t>
            </a:r>
          </a:p>
        </p:txBody>
      </p:sp>
      <p:sp>
        <p:nvSpPr>
          <p:cNvPr id="5"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954896" y="1511206"/>
            <a:ext cx="10630397" cy="261610"/>
          </a:xfrm>
          <a:prstGeom prst="rect">
            <a:avLst/>
          </a:prstGeom>
          <a:noFill/>
          <a:ln w="9525">
            <a:noFill/>
            <a:miter lim="800000"/>
            <a:headEnd/>
            <a:tailEnd/>
          </a:ln>
        </p:spPr>
        <p:txBody>
          <a:bodyPr wrap="square">
            <a:spAutoFit/>
          </a:bodyPr>
          <a:lstStyle/>
          <a:p>
            <a:pPr lvl="0" algn="ctr"/>
            <a:r>
              <a:rPr lang="tr-TR" sz="1100" dirty="0">
                <a:solidFill>
                  <a:srgbClr val="FF0000"/>
                </a:solidFill>
                <a:latin typeface="Verdana" panose="020B0604030504040204" pitchFamily="34" charset="0"/>
                <a:ea typeface="Verdana" panose="020B0604030504040204" pitchFamily="34" charset="0"/>
              </a:rPr>
              <a:t>Şimdi size sayacağım unsurlar açısından Almanya’yı ne derece gelişmiş bulduğunuzu lütfen karta bakarak belirtir misiniz?</a:t>
            </a: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437590" y="1742619"/>
            <a:ext cx="554954" cy="246221"/>
          </a:xfrm>
          <a:prstGeom prst="rect">
            <a:avLst/>
          </a:prstGeom>
          <a:noFill/>
        </p:spPr>
        <p:txBody>
          <a:bodyPr wrap="square" rtlCol="0">
            <a:spAutoFit/>
          </a:bodyPr>
          <a:lstStyle/>
          <a:p>
            <a:pPr algn="ctr"/>
            <a:r>
              <a:rPr lang="tr-TR" sz="1000" b="1" dirty="0">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2083630993"/>
              </p:ext>
            </p:extLst>
          </p:nvPr>
        </p:nvGraphicFramePr>
        <p:xfrm>
          <a:off x="10411502" y="1988840"/>
          <a:ext cx="609600" cy="403244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88,3</a:t>
                      </a:r>
                    </a:p>
                  </a:txBody>
                  <a:tcPr marL="7620" marR="7620" marT="7620" marB="0" anchor="ctr">
                    <a:noFill/>
                  </a:tcPr>
                </a:tc>
                <a:extLst>
                  <a:ext uri="{0D108BD9-81ED-4DB2-BD59-A6C34878D82A}">
                    <a16:rowId xmlns:a16="http://schemas.microsoft.com/office/drawing/2014/main" val="1106207996"/>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86,8</a:t>
                      </a:r>
                    </a:p>
                  </a:txBody>
                  <a:tcPr marL="7620" marR="7620" marT="7620" marB="0" anchor="ctr">
                    <a:noFill/>
                  </a:tcPr>
                </a:tc>
                <a:extLst>
                  <a:ext uri="{0D108BD9-81ED-4DB2-BD59-A6C34878D82A}">
                    <a16:rowId xmlns:a16="http://schemas.microsoft.com/office/drawing/2014/main" val="12996182"/>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85,8</a:t>
                      </a:r>
                    </a:p>
                  </a:txBody>
                  <a:tcPr marL="7620" marR="7620" marT="7620" marB="0" anchor="ctr">
                    <a:noFill/>
                  </a:tcPr>
                </a:tc>
                <a:extLst>
                  <a:ext uri="{0D108BD9-81ED-4DB2-BD59-A6C34878D82A}">
                    <a16:rowId xmlns:a16="http://schemas.microsoft.com/office/drawing/2014/main" val="3538840309"/>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85,6</a:t>
                      </a:r>
                    </a:p>
                  </a:txBody>
                  <a:tcPr marL="7620" marR="7620" marT="7620" marB="0" anchor="ctr">
                    <a:noFill/>
                  </a:tcPr>
                </a:tc>
                <a:extLst>
                  <a:ext uri="{0D108BD9-81ED-4DB2-BD59-A6C34878D82A}">
                    <a16:rowId xmlns:a16="http://schemas.microsoft.com/office/drawing/2014/main" val="3742718503"/>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85,0</a:t>
                      </a:r>
                    </a:p>
                  </a:txBody>
                  <a:tcPr marL="7620" marR="7620" marT="7620" marB="0" anchor="ctr">
                    <a:noFill/>
                  </a:tcPr>
                </a:tc>
                <a:extLst>
                  <a:ext uri="{0D108BD9-81ED-4DB2-BD59-A6C34878D82A}">
                    <a16:rowId xmlns:a16="http://schemas.microsoft.com/office/drawing/2014/main" val="1585311379"/>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84,6</a:t>
                      </a:r>
                    </a:p>
                  </a:txBody>
                  <a:tcPr marL="7620" marR="7620" marT="7620" marB="0" anchor="ctr">
                    <a:noFill/>
                  </a:tcPr>
                </a:tc>
                <a:extLst>
                  <a:ext uri="{0D108BD9-81ED-4DB2-BD59-A6C34878D82A}">
                    <a16:rowId xmlns:a16="http://schemas.microsoft.com/office/drawing/2014/main" val="2659883978"/>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84,6</a:t>
                      </a:r>
                    </a:p>
                  </a:txBody>
                  <a:tcPr marL="7620" marR="7620" marT="7620" marB="0" anchor="ctr">
                    <a:noFill/>
                  </a:tcPr>
                </a:tc>
                <a:extLst>
                  <a:ext uri="{0D108BD9-81ED-4DB2-BD59-A6C34878D82A}">
                    <a16:rowId xmlns:a16="http://schemas.microsoft.com/office/drawing/2014/main" val="2635668128"/>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84,5</a:t>
                      </a:r>
                    </a:p>
                  </a:txBody>
                  <a:tcPr marL="7620" marR="7620" marT="7620" marB="0" anchor="ctr">
                    <a:noFill/>
                  </a:tcPr>
                </a:tc>
                <a:extLst>
                  <a:ext uri="{0D108BD9-81ED-4DB2-BD59-A6C34878D82A}">
                    <a16:rowId xmlns:a16="http://schemas.microsoft.com/office/drawing/2014/main" val="1321182177"/>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84,5</a:t>
                      </a:r>
                    </a:p>
                  </a:txBody>
                  <a:tcPr marL="7620" marR="7620" marT="7620" marB="0" anchor="ctr">
                    <a:noFill/>
                  </a:tcPr>
                </a:tc>
                <a:extLst>
                  <a:ext uri="{0D108BD9-81ED-4DB2-BD59-A6C34878D82A}">
                    <a16:rowId xmlns:a16="http://schemas.microsoft.com/office/drawing/2014/main" val="3959051023"/>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83,5</a:t>
                      </a:r>
                    </a:p>
                  </a:txBody>
                  <a:tcPr marL="7620" marR="7620" marT="7620" marB="0" anchor="ctr">
                    <a:noFill/>
                  </a:tcPr>
                </a:tc>
                <a:extLst>
                  <a:ext uri="{0D108BD9-81ED-4DB2-BD59-A6C34878D82A}">
                    <a16:rowId xmlns:a16="http://schemas.microsoft.com/office/drawing/2014/main" val="1241442240"/>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83,5</a:t>
                      </a:r>
                    </a:p>
                  </a:txBody>
                  <a:tcPr marL="7620" marR="7620" marT="7620" marB="0" anchor="ctr">
                    <a:noFill/>
                  </a:tcPr>
                </a:tc>
                <a:extLst>
                  <a:ext uri="{0D108BD9-81ED-4DB2-BD59-A6C34878D82A}">
                    <a16:rowId xmlns:a16="http://schemas.microsoft.com/office/drawing/2014/main" val="2508104431"/>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83,3</a:t>
                      </a:r>
                    </a:p>
                  </a:txBody>
                  <a:tcPr marL="7620" marR="7620" marT="7620" marB="0" anchor="ctr">
                    <a:noFill/>
                  </a:tcPr>
                </a:tc>
                <a:extLst>
                  <a:ext uri="{0D108BD9-81ED-4DB2-BD59-A6C34878D82A}">
                    <a16:rowId xmlns:a16="http://schemas.microsoft.com/office/drawing/2014/main" val="2234317800"/>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82,7</a:t>
                      </a:r>
                    </a:p>
                  </a:txBody>
                  <a:tcPr marL="7620" marR="7620" marT="7620" marB="0" anchor="ctr">
                    <a:noFill/>
                  </a:tcPr>
                </a:tc>
                <a:extLst>
                  <a:ext uri="{0D108BD9-81ED-4DB2-BD59-A6C34878D82A}">
                    <a16:rowId xmlns:a16="http://schemas.microsoft.com/office/drawing/2014/main" val="3818737468"/>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82,3</a:t>
                      </a:r>
                    </a:p>
                  </a:txBody>
                  <a:tcPr marL="7620" marR="7620" marT="7620" marB="0" anchor="ctr">
                    <a:noFill/>
                  </a:tcPr>
                </a:tc>
                <a:extLst>
                  <a:ext uri="{0D108BD9-81ED-4DB2-BD59-A6C34878D82A}">
                    <a16:rowId xmlns:a16="http://schemas.microsoft.com/office/drawing/2014/main" val="4044544024"/>
                  </a:ext>
                </a:extLst>
              </a:tr>
            </a:tbl>
          </a:graphicData>
        </a:graphic>
      </p:graphicFrame>
      <p:cxnSp>
        <p:nvCxnSpPr>
          <p:cNvPr id="9" name="Düz Bağlayıcı 8"/>
          <p:cNvCxnSpPr/>
          <p:nvPr/>
        </p:nvCxnSpPr>
        <p:spPr bwMode="auto">
          <a:xfrm>
            <a:off x="9221562" y="2139301"/>
            <a:ext cx="0" cy="3881987"/>
          </a:xfrm>
          <a:prstGeom prst="line">
            <a:avLst/>
          </a:prstGeom>
          <a:solidFill>
            <a:schemeClr val="accent1"/>
          </a:solidFill>
          <a:ln w="9525" cap="flat" cmpd="sng" algn="ctr">
            <a:solidFill>
              <a:srgbClr val="FF6161"/>
            </a:solidFill>
            <a:prstDash val="sysDot"/>
            <a:round/>
            <a:headEnd type="none" w="med" len="med"/>
            <a:tailEnd type="none" w="med" len="med"/>
          </a:ln>
          <a:effectLst/>
        </p:spPr>
      </p:cxnSp>
      <p:sp>
        <p:nvSpPr>
          <p:cNvPr id="10" name="Metin kutusu 9"/>
          <p:cNvSpPr txBox="1"/>
          <p:nvPr/>
        </p:nvSpPr>
        <p:spPr>
          <a:xfrm>
            <a:off x="8717506" y="1763524"/>
            <a:ext cx="1008112" cy="369332"/>
          </a:xfrm>
          <a:prstGeom prst="rect">
            <a:avLst/>
          </a:prstGeom>
          <a:noFill/>
        </p:spPr>
        <p:txBody>
          <a:bodyPr wrap="square" rtlCol="0">
            <a:spAutoFit/>
          </a:bodyPr>
          <a:lstStyle/>
          <a:p>
            <a:pPr algn="ctr"/>
            <a:r>
              <a:rPr lang="tr-TR" sz="900" dirty="0" err="1">
                <a:solidFill>
                  <a:srgbClr val="FF0000"/>
                </a:solidFill>
                <a:latin typeface="Verdana" panose="020B0604030504040204" pitchFamily="34" charset="0"/>
                <a:ea typeface="Verdana" panose="020B0604030504040204" pitchFamily="34" charset="0"/>
              </a:rPr>
              <a:t>Mean</a:t>
            </a:r>
            <a:r>
              <a:rPr lang="tr-TR" sz="900" dirty="0">
                <a:solidFill>
                  <a:srgbClr val="FF0000"/>
                </a:solidFill>
                <a:latin typeface="Verdana" panose="020B0604030504040204" pitchFamily="34" charset="0"/>
                <a:ea typeface="Verdana" panose="020B0604030504040204" pitchFamily="34" charset="0"/>
              </a:rPr>
              <a:t> </a:t>
            </a:r>
            <a:r>
              <a:rPr lang="tr-TR" sz="900" dirty="0" err="1">
                <a:solidFill>
                  <a:srgbClr val="FF0000"/>
                </a:solidFill>
                <a:latin typeface="Verdana" panose="020B0604030504040204" pitchFamily="34" charset="0"/>
                <a:ea typeface="Verdana" panose="020B0604030504040204" pitchFamily="34" charset="0"/>
              </a:rPr>
              <a:t>Line</a:t>
            </a:r>
            <a:r>
              <a:rPr lang="tr-TR" sz="900" dirty="0">
                <a:solidFill>
                  <a:srgbClr val="FF0000"/>
                </a:solidFill>
                <a:latin typeface="Verdana" panose="020B0604030504040204" pitchFamily="34" charset="0"/>
                <a:ea typeface="Verdana" panose="020B0604030504040204" pitchFamily="34" charset="0"/>
              </a:rPr>
              <a:t>: 84,6</a:t>
            </a:r>
          </a:p>
        </p:txBody>
      </p:sp>
      <p:sp>
        <p:nvSpPr>
          <p:cNvPr id="13" name="Oval 12"/>
          <p:cNvSpPr/>
          <p:nvPr/>
        </p:nvSpPr>
        <p:spPr bwMode="auto">
          <a:xfrm>
            <a:off x="4079776" y="2294290"/>
            <a:ext cx="432000" cy="288032"/>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4" name="Oval 13"/>
          <p:cNvSpPr/>
          <p:nvPr/>
        </p:nvSpPr>
        <p:spPr bwMode="auto">
          <a:xfrm>
            <a:off x="4079824" y="2582322"/>
            <a:ext cx="432000" cy="288032"/>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5" name="Dikdörtgen 42">
            <a:extLst>
              <a:ext uri="{FF2B5EF4-FFF2-40B4-BE49-F238E27FC236}">
                <a16:creationId xmlns:a16="http://schemas.microsoft.com/office/drawing/2014/main" id="{008371FB-1C17-469D-917C-B180F712BBE4}"/>
              </a:ext>
            </a:extLst>
          </p:cNvPr>
          <p:cNvSpPr/>
          <p:nvPr/>
        </p:nvSpPr>
        <p:spPr>
          <a:xfrm>
            <a:off x="9480376" y="404665"/>
            <a:ext cx="2386944"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5</a:t>
            </a:r>
            <a:r>
              <a:rPr lang="en-US" dirty="0">
                <a:solidFill>
                  <a:srgbClr val="FF0000"/>
                </a:solidFill>
              </a:rPr>
              <a:t>)</a:t>
            </a:r>
          </a:p>
        </p:txBody>
      </p:sp>
      <p:sp>
        <p:nvSpPr>
          <p:cNvPr id="16" name="Text Box 4">
            <a:extLst>
              <a:ext uri="{FF2B5EF4-FFF2-40B4-BE49-F238E27FC236}">
                <a16:creationId xmlns:a16="http://schemas.microsoft.com/office/drawing/2014/main" id="{EFBEFF1C-F1F3-AA4A-9D0E-62602E6E1C99}"/>
              </a:ext>
            </a:extLst>
          </p:cNvPr>
          <p:cNvSpPr txBox="1">
            <a:spLocks noChangeArrowheads="1"/>
          </p:cNvSpPr>
          <p:nvPr/>
        </p:nvSpPr>
        <p:spPr bwMode="auto">
          <a:xfrm>
            <a:off x="5717320"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31521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939497" y="1043444"/>
            <a:ext cx="8701119"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Almanya’ya Yönelik Değerlendirmeler </a:t>
            </a: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3011505" y="1439198"/>
            <a:ext cx="8701119" cy="261610"/>
          </a:xfrm>
          <a:prstGeom prst="rect">
            <a:avLst/>
          </a:prstGeom>
          <a:noFill/>
          <a:ln w="9525">
            <a:noFill/>
            <a:miter lim="800000"/>
            <a:headEnd/>
            <a:tailEnd/>
          </a:ln>
        </p:spPr>
        <p:txBody>
          <a:bodyPr wrap="square">
            <a:spAutoFit/>
          </a:bodyPr>
          <a:lstStyle/>
          <a:p>
            <a:pPr lvl="0"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Almanya ile ilgili olarak size okuyacağım ifadelere ne derecede katıldığınızı lütfen karta bakarak belirtir misiniz? </a:t>
            </a:r>
          </a:p>
        </p:txBody>
      </p:sp>
      <p:graphicFrame>
        <p:nvGraphicFramePr>
          <p:cNvPr id="5"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4170263088"/>
              </p:ext>
            </p:extLst>
          </p:nvPr>
        </p:nvGraphicFramePr>
        <p:xfrm>
          <a:off x="695400" y="1962409"/>
          <a:ext cx="9975786" cy="4418919"/>
        </p:xfrm>
        <a:graphic>
          <a:graphicData uri="http://schemas.openxmlformats.org/drawingml/2006/chart">
            <c:chart xmlns:c="http://schemas.openxmlformats.org/drawingml/2006/chart" xmlns:r="http://schemas.openxmlformats.org/officeDocument/2006/relationships" r:id="rId2"/>
          </a:graphicData>
        </a:graphic>
      </p:graphicFrame>
      <p:sp>
        <p:nvSpPr>
          <p:cNvPr id="6" name="12 Metin kutusu">
            <a:extLst>
              <a:ext uri="{FF2B5EF4-FFF2-40B4-BE49-F238E27FC236}">
                <a16:creationId xmlns:a16="http://schemas.microsoft.com/office/drawing/2014/main" id="{3247390D-3F84-4439-A9C4-44B8AF5B0EF3}"/>
              </a:ext>
            </a:extLst>
          </p:cNvPr>
          <p:cNvSpPr txBox="1"/>
          <p:nvPr/>
        </p:nvSpPr>
        <p:spPr>
          <a:xfrm>
            <a:off x="10725622" y="1742619"/>
            <a:ext cx="554954" cy="246221"/>
          </a:xfrm>
          <a:prstGeom prst="rect">
            <a:avLst/>
          </a:prstGeom>
          <a:noFill/>
        </p:spPr>
        <p:txBody>
          <a:bodyPr wrap="square" rtlCol="0">
            <a:spAutoFit/>
          </a:bodyPr>
          <a:lstStyle/>
          <a:p>
            <a:pPr algn="ctr"/>
            <a:r>
              <a:rPr lang="tr-TR" sz="1000" b="1" dirty="0">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1842313045"/>
              </p:ext>
            </p:extLst>
          </p:nvPr>
        </p:nvGraphicFramePr>
        <p:xfrm>
          <a:off x="10642503" y="2034724"/>
          <a:ext cx="609600" cy="405857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579796">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91,1</a:t>
                      </a:r>
                    </a:p>
                  </a:txBody>
                  <a:tcPr marL="7620" marR="7620" marT="7620" marB="0" anchor="ctr">
                    <a:noFill/>
                  </a:tcPr>
                </a:tc>
                <a:extLst>
                  <a:ext uri="{0D108BD9-81ED-4DB2-BD59-A6C34878D82A}">
                    <a16:rowId xmlns:a16="http://schemas.microsoft.com/office/drawing/2014/main" val="1106207996"/>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89,9</a:t>
                      </a:r>
                    </a:p>
                  </a:txBody>
                  <a:tcPr marL="7620" marR="7620" marT="7620" marB="0" anchor="ctr">
                    <a:noFill/>
                  </a:tcPr>
                </a:tc>
                <a:extLst>
                  <a:ext uri="{0D108BD9-81ED-4DB2-BD59-A6C34878D82A}">
                    <a16:rowId xmlns:a16="http://schemas.microsoft.com/office/drawing/2014/main" val="1321182177"/>
                  </a:ext>
                </a:extLst>
              </a:tr>
              <a:tr h="579796">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89,7</a:t>
                      </a:r>
                    </a:p>
                  </a:txBody>
                  <a:tcPr marL="7620" marR="7620" marT="7620" marB="0" anchor="ctr">
                    <a:noFill/>
                  </a:tcPr>
                </a:tc>
                <a:extLst>
                  <a:ext uri="{0D108BD9-81ED-4DB2-BD59-A6C34878D82A}">
                    <a16:rowId xmlns:a16="http://schemas.microsoft.com/office/drawing/2014/main" val="3959051023"/>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89,4</a:t>
                      </a:r>
                    </a:p>
                  </a:txBody>
                  <a:tcPr marL="7620" marR="7620" marT="7620" marB="0" anchor="ctr">
                    <a:noFill/>
                  </a:tcPr>
                </a:tc>
                <a:extLst>
                  <a:ext uri="{0D108BD9-81ED-4DB2-BD59-A6C34878D82A}">
                    <a16:rowId xmlns:a16="http://schemas.microsoft.com/office/drawing/2014/main" val="1241442240"/>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88,7</a:t>
                      </a:r>
                    </a:p>
                  </a:txBody>
                  <a:tcPr marL="7620" marR="7620" marT="7620" marB="0" anchor="ctr">
                    <a:noFill/>
                  </a:tcPr>
                </a:tc>
                <a:extLst>
                  <a:ext uri="{0D108BD9-81ED-4DB2-BD59-A6C34878D82A}">
                    <a16:rowId xmlns:a16="http://schemas.microsoft.com/office/drawing/2014/main" val="2508104431"/>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88,1</a:t>
                      </a:r>
                    </a:p>
                  </a:txBody>
                  <a:tcPr marL="7620" marR="7620" marT="7620" marB="0" anchor="ctr">
                    <a:noFill/>
                  </a:tcPr>
                </a:tc>
                <a:extLst>
                  <a:ext uri="{0D108BD9-81ED-4DB2-BD59-A6C34878D82A}">
                    <a16:rowId xmlns:a16="http://schemas.microsoft.com/office/drawing/2014/main" val="2234317800"/>
                  </a:ext>
                </a:extLst>
              </a:tr>
              <a:tr h="579796">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85,3</a:t>
                      </a:r>
                    </a:p>
                  </a:txBody>
                  <a:tcPr marL="7620" marR="7620" marT="7620" marB="0" anchor="ctr">
                    <a:noFill/>
                  </a:tcPr>
                </a:tc>
                <a:extLst>
                  <a:ext uri="{0D108BD9-81ED-4DB2-BD59-A6C34878D82A}">
                    <a16:rowId xmlns:a16="http://schemas.microsoft.com/office/drawing/2014/main" val="3818737468"/>
                  </a:ext>
                </a:extLst>
              </a:tr>
            </a:tbl>
          </a:graphicData>
        </a:graphic>
      </p:graphicFrame>
      <p:cxnSp>
        <p:nvCxnSpPr>
          <p:cNvPr id="9" name="Düz Bağlayıcı 8"/>
          <p:cNvCxnSpPr/>
          <p:nvPr/>
        </p:nvCxnSpPr>
        <p:spPr bwMode="auto">
          <a:xfrm>
            <a:off x="9408368" y="1988843"/>
            <a:ext cx="0" cy="4032445"/>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0" name="Metin kutusu 9"/>
          <p:cNvSpPr txBox="1"/>
          <p:nvPr/>
        </p:nvSpPr>
        <p:spPr>
          <a:xfrm>
            <a:off x="9120336" y="1691516"/>
            <a:ext cx="1008112" cy="369332"/>
          </a:xfrm>
          <a:prstGeom prst="rect">
            <a:avLst/>
          </a:prstGeom>
          <a:noFill/>
        </p:spPr>
        <p:txBody>
          <a:bodyPr wrap="square" rtlCol="0">
            <a:spAutoFit/>
          </a:bodyPr>
          <a:lstStyle/>
          <a:p>
            <a:pPr algn="ctr"/>
            <a:r>
              <a:rPr lang="tr-TR" sz="900" dirty="0" err="1">
                <a:solidFill>
                  <a:srgbClr val="FF0000"/>
                </a:solidFill>
                <a:latin typeface="Verdana" panose="020B0604030504040204" pitchFamily="34" charset="0"/>
                <a:ea typeface="Verdana" panose="020B0604030504040204" pitchFamily="34" charset="0"/>
              </a:rPr>
              <a:t>Mean</a:t>
            </a:r>
            <a:r>
              <a:rPr lang="tr-TR" sz="900" dirty="0">
                <a:solidFill>
                  <a:srgbClr val="FF0000"/>
                </a:solidFill>
                <a:latin typeface="Verdana" panose="020B0604030504040204" pitchFamily="34" charset="0"/>
                <a:ea typeface="Verdana" panose="020B0604030504040204" pitchFamily="34" charset="0"/>
              </a:rPr>
              <a:t> </a:t>
            </a:r>
            <a:r>
              <a:rPr lang="tr-TR" sz="900" dirty="0" err="1">
                <a:solidFill>
                  <a:srgbClr val="FF0000"/>
                </a:solidFill>
                <a:latin typeface="Verdana" panose="020B0604030504040204" pitchFamily="34" charset="0"/>
                <a:ea typeface="Verdana" panose="020B0604030504040204" pitchFamily="34" charset="0"/>
              </a:rPr>
              <a:t>Line</a:t>
            </a:r>
            <a:r>
              <a:rPr lang="tr-TR" sz="900" dirty="0">
                <a:solidFill>
                  <a:srgbClr val="FF0000"/>
                </a:solidFill>
                <a:latin typeface="Verdana" panose="020B0604030504040204" pitchFamily="34" charset="0"/>
                <a:ea typeface="Verdana" panose="020B0604030504040204" pitchFamily="34" charset="0"/>
              </a:rPr>
              <a:t>: 88,9</a:t>
            </a:r>
          </a:p>
        </p:txBody>
      </p:sp>
      <p:sp>
        <p:nvSpPr>
          <p:cNvPr id="11" name="Dikdörtgen 42">
            <a:extLst>
              <a:ext uri="{FF2B5EF4-FFF2-40B4-BE49-F238E27FC236}">
                <a16:creationId xmlns:a16="http://schemas.microsoft.com/office/drawing/2014/main" id="{008371FB-1C17-469D-917C-B180F712BBE4}"/>
              </a:ext>
            </a:extLst>
          </p:cNvPr>
          <p:cNvSpPr/>
          <p:nvPr/>
        </p:nvSpPr>
        <p:spPr>
          <a:xfrm>
            <a:off x="9480376" y="404665"/>
            <a:ext cx="2386944"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6</a:t>
            </a:r>
            <a:r>
              <a:rPr lang="en-US" dirty="0">
                <a:solidFill>
                  <a:srgbClr val="FF0000"/>
                </a:solidFill>
              </a:rPr>
              <a:t>)</a:t>
            </a:r>
          </a:p>
        </p:txBody>
      </p:sp>
      <p:sp>
        <p:nvSpPr>
          <p:cNvPr id="12" name="Text Box 4">
            <a:extLst>
              <a:ext uri="{FF2B5EF4-FFF2-40B4-BE49-F238E27FC236}">
                <a16:creationId xmlns:a16="http://schemas.microsoft.com/office/drawing/2014/main" id="{65527E36-B4A0-3D49-A808-0505DC66237C}"/>
              </a:ext>
            </a:extLst>
          </p:cNvPr>
          <p:cNvSpPr txBox="1">
            <a:spLocks noChangeArrowheads="1"/>
          </p:cNvSpPr>
          <p:nvPr/>
        </p:nvSpPr>
        <p:spPr bwMode="auto">
          <a:xfrm>
            <a:off x="5858693"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92846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250834" y="1991790"/>
            <a:ext cx="4788871"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Almanya’ya karşı herhangi bir olumsuz düşünceniz olup olmadığını öğrenebilir miyim?</a:t>
            </a:r>
          </a:p>
        </p:txBody>
      </p:sp>
      <p:sp>
        <p:nvSpPr>
          <p:cNvPr id="4" name="Rectangle 10">
            <a:extLst>
              <a:ext uri="{FF2B5EF4-FFF2-40B4-BE49-F238E27FC236}">
                <a16:creationId xmlns:a16="http://schemas.microsoft.com/office/drawing/2014/main" id="{94DF3A14-2885-4D61-BE02-8ED094FF6E9E}"/>
              </a:ext>
            </a:extLst>
          </p:cNvPr>
          <p:cNvSpPr>
            <a:spLocks noChangeArrowheads="1"/>
          </p:cNvSpPr>
          <p:nvPr/>
        </p:nvSpPr>
        <p:spPr bwMode="auto">
          <a:xfrm>
            <a:off x="1069272" y="1299864"/>
            <a:ext cx="5151993" cy="646331"/>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ea typeface="Verdana" panose="020B0604030504040204" pitchFamily="34" charset="0"/>
                <a:cs typeface="Arial" charset="0"/>
              </a:rPr>
              <a:t>Almanya’ya Karşı Olumsuz Düşünce</a:t>
            </a:r>
          </a:p>
          <a:p>
            <a:pPr lvl="0" algn="ctr">
              <a:spcBef>
                <a:spcPts val="0"/>
              </a:spcBef>
              <a:defRPr/>
            </a:pPr>
            <a:r>
              <a:rPr lang="tr-TR" b="1" dirty="0">
                <a:latin typeface="Verdana" panose="020B0604030504040204" pitchFamily="34" charset="0"/>
                <a:ea typeface="Verdana" panose="020B0604030504040204" pitchFamily="34" charset="0"/>
                <a:cs typeface="Arial" charset="0"/>
              </a:rPr>
              <a:t>Sahibi Olma</a:t>
            </a:r>
            <a:endParaRPr lang="tr-TR" dirty="0">
              <a:latin typeface="Verdana" panose="020B0604030504040204" pitchFamily="34" charset="0"/>
              <a:ea typeface="Verdana" panose="020B0604030504040204" pitchFamily="34" charset="0"/>
            </a:endParaRPr>
          </a:p>
        </p:txBody>
      </p:sp>
      <p:graphicFrame>
        <p:nvGraphicFramePr>
          <p:cNvPr id="5" name="Chart 2">
            <a:extLst>
              <a:ext uri="{FF2B5EF4-FFF2-40B4-BE49-F238E27FC236}">
                <a16:creationId xmlns:a16="http://schemas.microsoft.com/office/drawing/2014/main" id="{61ADCA1E-A5A8-41DF-89D3-51F69137EB3A}"/>
              </a:ext>
            </a:extLst>
          </p:cNvPr>
          <p:cNvGraphicFramePr/>
          <p:nvPr/>
        </p:nvGraphicFramePr>
        <p:xfrm>
          <a:off x="1623366" y="2422677"/>
          <a:ext cx="3656096" cy="338258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Eğri Bağlayıcı 5"/>
          <p:cNvCxnSpPr/>
          <p:nvPr/>
        </p:nvCxnSpPr>
        <p:spPr bwMode="auto">
          <a:xfrm flipV="1">
            <a:off x="5594502" y="3463624"/>
            <a:ext cx="1296144" cy="432048"/>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9"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6773600" y="1538946"/>
            <a:ext cx="4788871"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Almanya’ya karşı olumsuz düşünceniz olduğunu belirttiniz? Bu olumsuz düşünceyi öğrenebilir miyim?</a:t>
            </a:r>
          </a:p>
        </p:txBody>
      </p:sp>
      <p:sp>
        <p:nvSpPr>
          <p:cNvPr id="10" name="Rectangle 10">
            <a:extLst>
              <a:ext uri="{FF2B5EF4-FFF2-40B4-BE49-F238E27FC236}">
                <a16:creationId xmlns:a16="http://schemas.microsoft.com/office/drawing/2014/main" id="{94DF3A14-2885-4D61-BE02-8ED094FF6E9E}"/>
              </a:ext>
            </a:extLst>
          </p:cNvPr>
          <p:cNvSpPr>
            <a:spLocks noChangeArrowheads="1"/>
          </p:cNvSpPr>
          <p:nvPr/>
        </p:nvSpPr>
        <p:spPr bwMode="auto">
          <a:xfrm>
            <a:off x="6482486" y="891447"/>
            <a:ext cx="5079985" cy="646331"/>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ea typeface="Verdana" panose="020B0604030504040204" pitchFamily="34" charset="0"/>
                <a:cs typeface="Arial" charset="0"/>
              </a:rPr>
              <a:t>Almanya’ya Karşı Olumsuz</a:t>
            </a:r>
          </a:p>
          <a:p>
            <a:pPr lvl="0" algn="ctr">
              <a:spcBef>
                <a:spcPts val="0"/>
              </a:spcBef>
              <a:defRPr/>
            </a:pPr>
            <a:r>
              <a:rPr lang="tr-TR" b="1" dirty="0">
                <a:latin typeface="Verdana" panose="020B0604030504040204" pitchFamily="34" charset="0"/>
                <a:ea typeface="Verdana" panose="020B0604030504040204" pitchFamily="34" charset="0"/>
                <a:cs typeface="Arial" charset="0"/>
              </a:rPr>
              <a:t>Düşünceler (%3,1)</a:t>
            </a:r>
            <a:endParaRPr lang="tr-TR" b="1" dirty="0">
              <a:latin typeface="Verdana" panose="020B0604030504040204" pitchFamily="34" charset="0"/>
              <a:ea typeface="Verdana" panose="020B0604030504040204" pitchFamily="34" charset="0"/>
            </a:endParaRPr>
          </a:p>
        </p:txBody>
      </p:sp>
      <p:sp>
        <p:nvSpPr>
          <p:cNvPr id="11" name="Text Box 4"/>
          <p:cNvSpPr txBox="1">
            <a:spLocks noChangeArrowheads="1"/>
          </p:cNvSpPr>
          <p:nvPr/>
        </p:nvSpPr>
        <p:spPr bwMode="auto">
          <a:xfrm>
            <a:off x="8683460" y="6541313"/>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solidFill>
                  <a:srgbClr val="FFFFFF">
                    <a:lumMod val="50000"/>
                  </a:srgbClr>
                </a:solidFill>
                <a:latin typeface="+mj-lt"/>
                <a:cs typeface="Arial" pitchFamily="34" charset="0"/>
              </a:rPr>
              <a:t>Çoklu yanıt</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graphicFrame>
        <p:nvGraphicFramePr>
          <p:cNvPr id="12" name="Chart 5">
            <a:extLst>
              <a:ext uri="{FF2B5EF4-FFF2-40B4-BE49-F238E27FC236}">
                <a16:creationId xmlns:a16="http://schemas.microsoft.com/office/drawing/2014/main" id="{F35226FC-F3D2-4DDD-BB27-7BB0AD90B3A8}"/>
              </a:ext>
            </a:extLst>
          </p:cNvPr>
          <p:cNvGraphicFramePr/>
          <p:nvPr/>
        </p:nvGraphicFramePr>
        <p:xfrm>
          <a:off x="6743090" y="2021877"/>
          <a:ext cx="4901916" cy="4519436"/>
        </p:xfrm>
        <a:graphic>
          <a:graphicData uri="http://schemas.openxmlformats.org/drawingml/2006/chart">
            <c:chart xmlns:c="http://schemas.openxmlformats.org/drawingml/2006/chart" xmlns:r="http://schemas.openxmlformats.org/officeDocument/2006/relationships" r:id="rId4"/>
          </a:graphicData>
        </a:graphic>
      </p:graphicFrame>
      <p:sp>
        <p:nvSpPr>
          <p:cNvPr id="14" name="Dikdörtgen 42">
            <a:extLst>
              <a:ext uri="{FF2B5EF4-FFF2-40B4-BE49-F238E27FC236}">
                <a16:creationId xmlns:a16="http://schemas.microsoft.com/office/drawing/2014/main" id="{008371FB-1C17-469D-917C-B180F712BBE4}"/>
              </a:ext>
            </a:extLst>
          </p:cNvPr>
          <p:cNvSpPr/>
          <p:nvPr/>
        </p:nvSpPr>
        <p:spPr>
          <a:xfrm>
            <a:off x="9480376" y="404665"/>
            <a:ext cx="2386944"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9</a:t>
            </a:r>
            <a:r>
              <a:rPr lang="en-US" dirty="0">
                <a:solidFill>
                  <a:srgbClr val="FF0000"/>
                </a:solidFill>
              </a:rPr>
              <a:t>)</a:t>
            </a:r>
          </a:p>
        </p:txBody>
      </p:sp>
      <p:sp>
        <p:nvSpPr>
          <p:cNvPr id="13" name="Text Box 4">
            <a:extLst>
              <a:ext uri="{FF2B5EF4-FFF2-40B4-BE49-F238E27FC236}">
                <a16:creationId xmlns:a16="http://schemas.microsoft.com/office/drawing/2014/main" id="{670226D0-28A0-AF48-B8BE-9BB7D5E9C136}"/>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12578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0EF39-2AA9-4FB1-9EB4-47D976D343E7}"/>
              </a:ext>
            </a:extLst>
          </p:cNvPr>
          <p:cNvSpPr txBox="1"/>
          <p:nvPr/>
        </p:nvSpPr>
        <p:spPr>
          <a:xfrm>
            <a:off x="5014953" y="326363"/>
            <a:ext cx="1939954" cy="369332"/>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Poppins" pitchFamily="2" charset="77"/>
              </a:rPr>
              <a:t>İÇİNDEKİLER</a:t>
            </a:r>
            <a:endParaRPr kumimoji="0" lang="en-US"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Poppins" pitchFamily="2" charset="77"/>
            </a:endParaRPr>
          </a:p>
        </p:txBody>
      </p:sp>
      <p:sp>
        <p:nvSpPr>
          <p:cNvPr id="47" name="TextBox 1">
            <a:extLst>
              <a:ext uri="{FF2B5EF4-FFF2-40B4-BE49-F238E27FC236}">
                <a16:creationId xmlns:a16="http://schemas.microsoft.com/office/drawing/2014/main" id="{C6057F58-6643-4F11-B187-AEF5FE783C7B}"/>
              </a:ext>
            </a:extLst>
          </p:cNvPr>
          <p:cNvSpPr txBox="1"/>
          <p:nvPr/>
        </p:nvSpPr>
        <p:spPr>
          <a:xfrm>
            <a:off x="1308263" y="1482755"/>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rPr>
              <a:t>05</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48" name="TextBox 1">
            <a:extLst>
              <a:ext uri="{FF2B5EF4-FFF2-40B4-BE49-F238E27FC236}">
                <a16:creationId xmlns:a16="http://schemas.microsoft.com/office/drawing/2014/main" id="{DB85E5E3-DC37-4853-9269-873B3069274A}"/>
              </a:ext>
            </a:extLst>
          </p:cNvPr>
          <p:cNvSpPr txBox="1"/>
          <p:nvPr/>
        </p:nvSpPr>
        <p:spPr>
          <a:xfrm>
            <a:off x="1308263" y="2116088"/>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rPr>
              <a:t>07</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49" name="TextBox 1">
            <a:extLst>
              <a:ext uri="{FF2B5EF4-FFF2-40B4-BE49-F238E27FC236}">
                <a16:creationId xmlns:a16="http://schemas.microsoft.com/office/drawing/2014/main" id="{42EFD0A4-127E-4B9F-9CDC-374964E5867B}"/>
              </a:ext>
            </a:extLst>
          </p:cNvPr>
          <p:cNvSpPr txBox="1"/>
          <p:nvPr/>
        </p:nvSpPr>
        <p:spPr>
          <a:xfrm>
            <a:off x="1308263" y="3372613"/>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dirty="0">
                <a:solidFill>
                  <a:srgbClr val="FFFFFF"/>
                </a:solidFill>
                <a:latin typeface="Verdana" panose="020B0604030504040204" pitchFamily="34" charset="0"/>
                <a:ea typeface="Verdana" panose="020B0604030504040204" pitchFamily="34" charset="0"/>
                <a:cs typeface="Poppins" pitchFamily="2" charset="77"/>
              </a:rPr>
              <a:t>16</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50" name="TextBox 1">
            <a:extLst>
              <a:ext uri="{FF2B5EF4-FFF2-40B4-BE49-F238E27FC236}">
                <a16:creationId xmlns:a16="http://schemas.microsoft.com/office/drawing/2014/main" id="{8F85D998-B3BA-43E9-8991-794A96205365}"/>
              </a:ext>
            </a:extLst>
          </p:cNvPr>
          <p:cNvSpPr txBox="1"/>
          <p:nvPr/>
        </p:nvSpPr>
        <p:spPr>
          <a:xfrm>
            <a:off x="1308263" y="4011450"/>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noProof="0" dirty="0">
                <a:solidFill>
                  <a:srgbClr val="FFFFFF"/>
                </a:solidFill>
                <a:latin typeface="Verdana" panose="020B0604030504040204" pitchFamily="34" charset="0"/>
                <a:ea typeface="Verdana" panose="020B0604030504040204" pitchFamily="34" charset="0"/>
                <a:cs typeface="Poppins" pitchFamily="2" charset="77"/>
              </a:rPr>
              <a:t>20</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52" name="TextBox 1">
            <a:extLst>
              <a:ext uri="{FF2B5EF4-FFF2-40B4-BE49-F238E27FC236}">
                <a16:creationId xmlns:a16="http://schemas.microsoft.com/office/drawing/2014/main" id="{4DC7056F-467B-4B2B-9F27-13239A0D5B2B}"/>
              </a:ext>
            </a:extLst>
          </p:cNvPr>
          <p:cNvSpPr txBox="1"/>
          <p:nvPr/>
        </p:nvSpPr>
        <p:spPr>
          <a:xfrm>
            <a:off x="6711113" y="1451528"/>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rPr>
              <a:t>43</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55" name="TextBox 1">
            <a:extLst>
              <a:ext uri="{FF2B5EF4-FFF2-40B4-BE49-F238E27FC236}">
                <a16:creationId xmlns:a16="http://schemas.microsoft.com/office/drawing/2014/main" id="{12C0EAA2-498D-44E3-BD16-F652DCD0CAE1}"/>
              </a:ext>
            </a:extLst>
          </p:cNvPr>
          <p:cNvSpPr txBox="1"/>
          <p:nvPr/>
        </p:nvSpPr>
        <p:spPr>
          <a:xfrm>
            <a:off x="6711113" y="3419219"/>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dirty="0">
                <a:solidFill>
                  <a:srgbClr val="FFFFFF"/>
                </a:solidFill>
                <a:latin typeface="Verdana" panose="020B0604030504040204" pitchFamily="34" charset="0"/>
                <a:ea typeface="Verdana" panose="020B0604030504040204" pitchFamily="34" charset="0"/>
                <a:cs typeface="Poppins" pitchFamily="2" charset="77"/>
              </a:rPr>
              <a:t>71</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56" name="TextBox 1">
            <a:extLst>
              <a:ext uri="{FF2B5EF4-FFF2-40B4-BE49-F238E27FC236}">
                <a16:creationId xmlns:a16="http://schemas.microsoft.com/office/drawing/2014/main" id="{ED4A8D4B-018C-4278-BFED-426D41E16C20}"/>
              </a:ext>
            </a:extLst>
          </p:cNvPr>
          <p:cNvSpPr txBox="1"/>
          <p:nvPr/>
        </p:nvSpPr>
        <p:spPr>
          <a:xfrm>
            <a:off x="6711113" y="4045554"/>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dirty="0">
                <a:solidFill>
                  <a:srgbClr val="FFFFFF"/>
                </a:solidFill>
                <a:latin typeface="Verdana" panose="020B0604030504040204" pitchFamily="34" charset="0"/>
                <a:ea typeface="Verdana" panose="020B0604030504040204" pitchFamily="34" charset="0"/>
                <a:cs typeface="Poppins" pitchFamily="2" charset="77"/>
              </a:rPr>
              <a:t>78</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66" name="TextBox 1">
            <a:extLst>
              <a:ext uri="{FF2B5EF4-FFF2-40B4-BE49-F238E27FC236}">
                <a16:creationId xmlns:a16="http://schemas.microsoft.com/office/drawing/2014/main" id="{2CC1F488-CA83-4226-8FED-B262D04708B1}"/>
              </a:ext>
            </a:extLst>
          </p:cNvPr>
          <p:cNvSpPr txBox="1"/>
          <p:nvPr/>
        </p:nvSpPr>
        <p:spPr>
          <a:xfrm>
            <a:off x="6711113" y="2775653"/>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dirty="0">
                <a:solidFill>
                  <a:srgbClr val="FFFFFF"/>
                </a:solidFill>
                <a:latin typeface="Verdana" panose="020B0604030504040204" pitchFamily="34" charset="0"/>
                <a:ea typeface="Verdana" panose="020B0604030504040204" pitchFamily="34" charset="0"/>
                <a:cs typeface="Poppins" pitchFamily="2" charset="77"/>
              </a:rPr>
              <a:t>66</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72" name="TextBox 1">
            <a:extLst>
              <a:ext uri="{FF2B5EF4-FFF2-40B4-BE49-F238E27FC236}">
                <a16:creationId xmlns:a16="http://schemas.microsoft.com/office/drawing/2014/main" id="{6A7B0C71-2DFA-4E10-B59C-5CECA9CC9C96}"/>
              </a:ext>
            </a:extLst>
          </p:cNvPr>
          <p:cNvSpPr txBox="1"/>
          <p:nvPr/>
        </p:nvSpPr>
        <p:spPr>
          <a:xfrm>
            <a:off x="6711112" y="4698460"/>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dirty="0">
                <a:solidFill>
                  <a:srgbClr val="FFFFFF"/>
                </a:solidFill>
                <a:latin typeface="Verdana" panose="020B0604030504040204" pitchFamily="34" charset="0"/>
                <a:ea typeface="Verdana" panose="020B0604030504040204" pitchFamily="34" charset="0"/>
                <a:cs typeface="Poppins" pitchFamily="2" charset="77"/>
              </a:rPr>
              <a:t>88</a:t>
            </a:r>
            <a:endParaRPr kumimoji="0" lang="tr-TR"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76" name="TextBox 1">
            <a:extLst>
              <a:ext uri="{FF2B5EF4-FFF2-40B4-BE49-F238E27FC236}">
                <a16:creationId xmlns:a16="http://schemas.microsoft.com/office/drawing/2014/main" id="{6A7B0C71-2DFA-4E10-B59C-5CECA9CC9C96}"/>
              </a:ext>
            </a:extLst>
          </p:cNvPr>
          <p:cNvSpPr txBox="1"/>
          <p:nvPr/>
        </p:nvSpPr>
        <p:spPr>
          <a:xfrm>
            <a:off x="4187666" y="5387825"/>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dirty="0">
                <a:solidFill>
                  <a:srgbClr val="FFFFFF"/>
                </a:solidFill>
                <a:latin typeface="Verdana" panose="020B0604030504040204" pitchFamily="34" charset="0"/>
                <a:ea typeface="Verdana" panose="020B0604030504040204" pitchFamily="34" charset="0"/>
                <a:cs typeface="Poppins" pitchFamily="2" charset="77"/>
              </a:rPr>
              <a:t>90</a:t>
            </a:r>
            <a:endParaRPr kumimoji="0" lang="tr-TR"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80" name="TextBox 1">
            <a:extLst>
              <a:ext uri="{FF2B5EF4-FFF2-40B4-BE49-F238E27FC236}">
                <a16:creationId xmlns:a16="http://schemas.microsoft.com/office/drawing/2014/main" id="{42EFD0A4-127E-4B9F-9CDC-374964E5867B}"/>
              </a:ext>
            </a:extLst>
          </p:cNvPr>
          <p:cNvSpPr txBox="1"/>
          <p:nvPr/>
        </p:nvSpPr>
        <p:spPr>
          <a:xfrm>
            <a:off x="1308263" y="2742508"/>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tr-TR" sz="1400" b="1" dirty="0">
                <a:solidFill>
                  <a:srgbClr val="FFFFFF"/>
                </a:solidFill>
                <a:latin typeface="Verdana" panose="020B0604030504040204" pitchFamily="34" charset="0"/>
                <a:ea typeface="Verdana" panose="020B0604030504040204" pitchFamily="34" charset="0"/>
                <a:cs typeface="Poppins" pitchFamily="2" charset="77"/>
              </a:rPr>
              <a:t>10</a:t>
            </a:r>
            <a:endPar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grpSp>
        <p:nvGrpSpPr>
          <p:cNvPr id="58" name="Grup 57"/>
          <p:cNvGrpSpPr/>
          <p:nvPr/>
        </p:nvGrpSpPr>
        <p:grpSpPr>
          <a:xfrm>
            <a:off x="3439932" y="914343"/>
            <a:ext cx="6768751" cy="464610"/>
            <a:chOff x="1860267" y="1672729"/>
            <a:chExt cx="3257123" cy="457974"/>
          </a:xfrm>
        </p:grpSpPr>
        <p:sp>
          <p:nvSpPr>
            <p:cNvPr id="59"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60"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61" name="Metin kutusu 60"/>
            <p:cNvSpPr txBox="1"/>
            <p:nvPr/>
          </p:nvSpPr>
          <p:spPr>
            <a:xfrm>
              <a:off x="2365938" y="1767392"/>
              <a:ext cx="474020" cy="2730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Verdana"/>
                  <a:ea typeface="+mn-ea"/>
                  <a:cs typeface="Arial" charset="0"/>
                </a:rPr>
                <a:t>Demografi</a:t>
              </a:r>
            </a:p>
          </p:txBody>
        </p:sp>
        <p:sp>
          <p:nvSpPr>
            <p:cNvPr id="65" name="Metin kutusu 64"/>
            <p:cNvSpPr txBox="1"/>
            <p:nvPr/>
          </p:nvSpPr>
          <p:spPr>
            <a:xfrm>
              <a:off x="2028902" y="1767392"/>
              <a:ext cx="1384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FFFFFF"/>
                  </a:solidFill>
                  <a:latin typeface="Verdana"/>
                  <a:cs typeface="Arial" charset="0"/>
                </a:rPr>
                <a:t>8</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grpSp>
      <p:grpSp>
        <p:nvGrpSpPr>
          <p:cNvPr id="68" name="Grup 67"/>
          <p:cNvGrpSpPr/>
          <p:nvPr/>
        </p:nvGrpSpPr>
        <p:grpSpPr>
          <a:xfrm>
            <a:off x="3849581" y="1420914"/>
            <a:ext cx="6706336" cy="450714"/>
            <a:chOff x="1860267" y="1672729"/>
            <a:chExt cx="3257123" cy="457974"/>
          </a:xfrm>
        </p:grpSpPr>
        <p:sp>
          <p:nvSpPr>
            <p:cNvPr id="71"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8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82" name="Metin kutusu 81"/>
            <p:cNvSpPr txBox="1"/>
            <p:nvPr/>
          </p:nvSpPr>
          <p:spPr>
            <a:xfrm>
              <a:off x="2365938" y="1767392"/>
              <a:ext cx="717257" cy="2814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FFFFFF"/>
                  </a:solidFill>
                  <a:latin typeface="Verdana"/>
                  <a:cs typeface="Arial" charset="0"/>
                </a:rPr>
                <a:t>Genel Ülke Algısı</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sp>
          <p:nvSpPr>
            <p:cNvPr id="83" name="Metin kutusu 82"/>
            <p:cNvSpPr txBox="1"/>
            <p:nvPr/>
          </p:nvSpPr>
          <p:spPr>
            <a:xfrm>
              <a:off x="2028902" y="1767392"/>
              <a:ext cx="184670" cy="2814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FFFFFF"/>
                  </a:solidFill>
                  <a:latin typeface="Verdana"/>
                  <a:cs typeface="Arial" charset="0"/>
                </a:rPr>
                <a:t>13</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grpSp>
      <p:grpSp>
        <p:nvGrpSpPr>
          <p:cNvPr id="84" name="Grup 83"/>
          <p:cNvGrpSpPr/>
          <p:nvPr/>
        </p:nvGrpSpPr>
        <p:grpSpPr>
          <a:xfrm>
            <a:off x="4310344" y="1906408"/>
            <a:ext cx="6710270" cy="475796"/>
            <a:chOff x="1860267" y="1672729"/>
            <a:chExt cx="3232362" cy="457974"/>
          </a:xfrm>
        </p:grpSpPr>
        <p:sp>
          <p:nvSpPr>
            <p:cNvPr id="85" name="Shape 182"/>
            <p:cNvSpPr/>
            <p:nvPr/>
          </p:nvSpPr>
          <p:spPr>
            <a:xfrm>
              <a:off x="2032629" y="1742862"/>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8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87" name="Metin kutusu 86"/>
            <p:cNvSpPr txBox="1"/>
            <p:nvPr/>
          </p:nvSpPr>
          <p:spPr>
            <a:xfrm>
              <a:off x="2365938" y="1767392"/>
              <a:ext cx="819924" cy="2666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FFFFFF"/>
                  </a:solidFill>
                  <a:latin typeface="Verdana"/>
                  <a:cs typeface="Arial" charset="0"/>
                </a:rPr>
                <a:t>Özel Almanya Algısı</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sp>
          <p:nvSpPr>
            <p:cNvPr id="88" name="Metin kutusu 87"/>
            <p:cNvSpPr txBox="1"/>
            <p:nvPr/>
          </p:nvSpPr>
          <p:spPr>
            <a:xfrm>
              <a:off x="2028902" y="1767392"/>
              <a:ext cx="183159" cy="2666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FFFFFF"/>
                  </a:solidFill>
                  <a:latin typeface="Verdana"/>
                  <a:cs typeface="Arial" charset="0"/>
                </a:rPr>
                <a:t>22</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grpSp>
      <p:grpSp>
        <p:nvGrpSpPr>
          <p:cNvPr id="89" name="Grup 88"/>
          <p:cNvGrpSpPr/>
          <p:nvPr/>
        </p:nvGrpSpPr>
        <p:grpSpPr>
          <a:xfrm>
            <a:off x="4875915" y="2430331"/>
            <a:ext cx="6548678" cy="441841"/>
            <a:chOff x="1860267" y="1672729"/>
            <a:chExt cx="3257123" cy="457974"/>
          </a:xfrm>
        </p:grpSpPr>
        <p:sp>
          <p:nvSpPr>
            <p:cNvPr id="9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9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92" name="Metin kutusu 91"/>
            <p:cNvSpPr txBox="1"/>
            <p:nvPr/>
          </p:nvSpPr>
          <p:spPr>
            <a:xfrm>
              <a:off x="2365938" y="1767392"/>
              <a:ext cx="91880" cy="287113"/>
            </a:xfrm>
            <a:prstGeom prst="rect">
              <a:avLst/>
            </a:prstGeom>
            <a:noFill/>
          </p:spPr>
          <p:txBody>
            <a:bodyPr wrap="none" rtlCol="0">
              <a:spAutoFit/>
            </a:bodyPr>
            <a:lstStyle/>
            <a:p>
              <a:pPr lvl="0" defTabSz="914217">
                <a:defRPr/>
              </a:pPr>
              <a:endParaRPr lang="tr-TR" sz="1200" dirty="0">
                <a:solidFill>
                  <a:schemeClr val="bg1"/>
                </a:solidFill>
                <a:latin typeface="Verdana" panose="020B0604030504040204" pitchFamily="34" charset="0"/>
                <a:ea typeface="Verdana" panose="020B0604030504040204" pitchFamily="34" charset="0"/>
                <a:cs typeface="Poppins" pitchFamily="2" charset="77"/>
              </a:endParaRPr>
            </a:p>
          </p:txBody>
        </p:sp>
        <p:sp>
          <p:nvSpPr>
            <p:cNvPr id="93" name="Metin kutusu 92"/>
            <p:cNvSpPr txBox="1"/>
            <p:nvPr/>
          </p:nvSpPr>
          <p:spPr>
            <a:xfrm>
              <a:off x="1983941" y="1747949"/>
              <a:ext cx="1928798" cy="287113"/>
            </a:xfrm>
            <a:prstGeom prst="rect">
              <a:avLst/>
            </a:prstGeom>
            <a:noFill/>
          </p:spPr>
          <p:txBody>
            <a:bodyPr wrap="none" rtlCol="0">
              <a:spAutoFit/>
            </a:bodyPr>
            <a:lstStyle/>
            <a:p>
              <a:pPr lvl="0">
                <a:defRPr/>
              </a:pPr>
              <a:r>
                <a:rPr lang="tr-TR" sz="1200" dirty="0">
                  <a:solidFill>
                    <a:srgbClr val="FFFFFF"/>
                  </a:solidFill>
                  <a:latin typeface="Verdana"/>
                  <a:cs typeface="Arial" charset="0"/>
                </a:rPr>
                <a:t>  3</a:t>
              </a:r>
              <a:r>
                <a:rPr kumimoji="0" lang="tr-TR" sz="1200" b="0" i="0" u="none" strike="noStrike" kern="1200" cap="none" spc="0" normalizeH="0" baseline="0" noProof="0" dirty="0">
                  <a:ln>
                    <a:noFill/>
                  </a:ln>
                  <a:solidFill>
                    <a:srgbClr val="FFFFFF"/>
                  </a:solidFill>
                  <a:effectLst/>
                  <a:uLnTx/>
                  <a:uFillTx/>
                  <a:latin typeface="Verdana"/>
                  <a:ea typeface="+mn-ea"/>
                  <a:cs typeface="Arial" charset="0"/>
                </a:rPr>
                <a:t>3</a:t>
              </a:r>
              <a:r>
                <a:rPr lang="tr-TR" sz="1200" dirty="0">
                  <a:solidFill>
                    <a:srgbClr val="FFFFFF"/>
                  </a:solidFill>
                  <a:latin typeface="Verdana"/>
                  <a:cs typeface="Arial" charset="0"/>
                </a:rPr>
                <a:t>         Yakından Tanıma - Beğeni Analizi</a:t>
              </a:r>
              <a:r>
                <a:rPr kumimoji="0" lang="tr-TR" sz="1200" b="0" i="0" u="none" strike="noStrike" kern="1200" cap="none" spc="0" normalizeH="0" baseline="0" noProof="0" dirty="0">
                  <a:ln>
                    <a:noFill/>
                  </a:ln>
                  <a:solidFill>
                    <a:srgbClr val="FFFFFF"/>
                  </a:solidFill>
                  <a:effectLst/>
                  <a:uLnTx/>
                  <a:uFillTx/>
                  <a:latin typeface="Verdana"/>
                  <a:ea typeface="+mn-ea"/>
                  <a:cs typeface="Arial" charset="0"/>
                </a:rPr>
                <a:t>	</a:t>
              </a:r>
            </a:p>
          </p:txBody>
        </p:sp>
      </p:grpSp>
      <p:grpSp>
        <p:nvGrpSpPr>
          <p:cNvPr id="94" name="Grup 93"/>
          <p:cNvGrpSpPr/>
          <p:nvPr/>
        </p:nvGrpSpPr>
        <p:grpSpPr>
          <a:xfrm>
            <a:off x="5336899" y="2896878"/>
            <a:ext cx="6375725" cy="479098"/>
            <a:chOff x="1860267" y="1672729"/>
            <a:chExt cx="3257123" cy="457974"/>
          </a:xfrm>
        </p:grpSpPr>
        <p:sp>
          <p:nvSpPr>
            <p:cNvPr id="95"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9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97" name="Metin kutusu 96"/>
            <p:cNvSpPr txBox="1"/>
            <p:nvPr/>
          </p:nvSpPr>
          <p:spPr>
            <a:xfrm>
              <a:off x="2365938" y="1767392"/>
              <a:ext cx="94372" cy="264786"/>
            </a:xfrm>
            <a:prstGeom prst="rect">
              <a:avLst/>
            </a:prstGeom>
            <a:noFill/>
          </p:spPr>
          <p:txBody>
            <a:bodyPr wrap="none" rtlCol="0">
              <a:spAutoFit/>
            </a:bodyPr>
            <a:lstStyle/>
            <a:p>
              <a:pPr lvl="0" defTabSz="914217">
                <a:defRPr/>
              </a:pPr>
              <a:endParaRPr lang="tr-TR" sz="1200" dirty="0">
                <a:solidFill>
                  <a:schemeClr val="bg1"/>
                </a:solidFill>
                <a:latin typeface="Verdana" panose="020B0604030504040204" pitchFamily="34" charset="0"/>
                <a:ea typeface="Verdana" panose="020B0604030504040204" pitchFamily="34" charset="0"/>
                <a:cs typeface="Poppins" pitchFamily="2" charset="77"/>
              </a:endParaRPr>
            </a:p>
          </p:txBody>
        </p:sp>
        <p:sp>
          <p:nvSpPr>
            <p:cNvPr id="98" name="Metin kutusu 97"/>
            <p:cNvSpPr txBox="1"/>
            <p:nvPr/>
          </p:nvSpPr>
          <p:spPr>
            <a:xfrm>
              <a:off x="2028902" y="1767392"/>
              <a:ext cx="194247" cy="2647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Verdana"/>
                  <a:ea typeface="+mn-ea"/>
                  <a:cs typeface="Arial" charset="0"/>
                </a:rPr>
                <a:t>36</a:t>
              </a:r>
            </a:p>
          </p:txBody>
        </p:sp>
      </p:grpSp>
      <p:grpSp>
        <p:nvGrpSpPr>
          <p:cNvPr id="99" name="Grup 98"/>
          <p:cNvGrpSpPr/>
          <p:nvPr/>
        </p:nvGrpSpPr>
        <p:grpSpPr>
          <a:xfrm>
            <a:off x="5548567" y="4041463"/>
            <a:ext cx="6300533" cy="459200"/>
            <a:chOff x="1860267" y="1672729"/>
            <a:chExt cx="3257123" cy="457974"/>
          </a:xfrm>
        </p:grpSpPr>
        <p:sp>
          <p:nvSpPr>
            <p:cNvPr id="10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10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102" name="Metin kutusu 101"/>
            <p:cNvSpPr txBox="1"/>
            <p:nvPr/>
          </p:nvSpPr>
          <p:spPr>
            <a:xfrm>
              <a:off x="2365938" y="1767392"/>
              <a:ext cx="740672" cy="276259"/>
            </a:xfrm>
            <a:prstGeom prst="rect">
              <a:avLst/>
            </a:prstGeom>
            <a:noFill/>
          </p:spPr>
          <p:txBody>
            <a:bodyPr wrap="none" rtlCol="0">
              <a:spAutoFit/>
            </a:bodyPr>
            <a:lstStyle/>
            <a:p>
              <a:pPr lvl="0">
                <a:defRPr/>
              </a:pPr>
              <a:r>
                <a:rPr lang="tr-TR" sz="1200" dirty="0">
                  <a:solidFill>
                    <a:srgbClr val="FFFFFF"/>
                  </a:solidFill>
                  <a:latin typeface="Verdana"/>
                  <a:cs typeface="Arial" charset="0"/>
                </a:rPr>
                <a:t>Ekonomik Boyut</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sp>
          <p:nvSpPr>
            <p:cNvPr id="103" name="Metin kutusu 102"/>
            <p:cNvSpPr txBox="1"/>
            <p:nvPr/>
          </p:nvSpPr>
          <p:spPr>
            <a:xfrm>
              <a:off x="2028902" y="1767392"/>
              <a:ext cx="196565" cy="27625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Verdana"/>
                  <a:ea typeface="+mn-ea"/>
                  <a:cs typeface="Arial" charset="0"/>
                </a:rPr>
                <a:t>55</a:t>
              </a:r>
            </a:p>
          </p:txBody>
        </p:sp>
      </p:grpSp>
      <p:grpSp>
        <p:nvGrpSpPr>
          <p:cNvPr id="104" name="Grup 103"/>
          <p:cNvGrpSpPr/>
          <p:nvPr/>
        </p:nvGrpSpPr>
        <p:grpSpPr>
          <a:xfrm>
            <a:off x="5801714" y="3414652"/>
            <a:ext cx="6217395" cy="514460"/>
            <a:chOff x="1860267" y="1672729"/>
            <a:chExt cx="3257123" cy="457974"/>
          </a:xfrm>
        </p:grpSpPr>
        <p:sp>
          <p:nvSpPr>
            <p:cNvPr id="105"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10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107" name="Metin kutusu 106"/>
            <p:cNvSpPr txBox="1"/>
            <p:nvPr/>
          </p:nvSpPr>
          <p:spPr>
            <a:xfrm>
              <a:off x="2365938" y="1767392"/>
              <a:ext cx="744640" cy="246585"/>
            </a:xfrm>
            <a:prstGeom prst="rect">
              <a:avLst/>
            </a:prstGeom>
            <a:noFill/>
          </p:spPr>
          <p:txBody>
            <a:bodyPr wrap="none" rtlCol="0">
              <a:spAutoFit/>
            </a:bodyPr>
            <a:lstStyle/>
            <a:p>
              <a:pPr lvl="0" defTabSz="914217">
                <a:defRPr/>
              </a:pPr>
              <a:r>
                <a:rPr lang="tr-TR" sz="1200" dirty="0">
                  <a:solidFill>
                    <a:schemeClr val="bg1"/>
                  </a:solidFill>
                  <a:latin typeface="Verdana" panose="020B0604030504040204" pitchFamily="34" charset="0"/>
                  <a:ea typeface="Verdana" panose="020B0604030504040204" pitchFamily="34" charset="0"/>
                  <a:cs typeface="Poppins" pitchFamily="2" charset="77"/>
                </a:rPr>
                <a:t>Askeri Özellikler</a:t>
              </a:r>
              <a:endParaRPr lang="en-US" sz="1200" dirty="0">
                <a:solidFill>
                  <a:schemeClr val="bg1"/>
                </a:solidFill>
                <a:latin typeface="Verdana" panose="020B0604030504040204" pitchFamily="34" charset="0"/>
                <a:ea typeface="Verdana" panose="020B0604030504040204" pitchFamily="34" charset="0"/>
                <a:cs typeface="Poppins" pitchFamily="2" charset="77"/>
              </a:endParaRPr>
            </a:p>
          </p:txBody>
        </p:sp>
        <p:sp>
          <p:nvSpPr>
            <p:cNvPr id="108" name="Metin kutusu 107"/>
            <p:cNvSpPr txBox="1"/>
            <p:nvPr/>
          </p:nvSpPr>
          <p:spPr>
            <a:xfrm>
              <a:off x="2028902" y="1767392"/>
              <a:ext cx="199193" cy="2465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0" dirty="0">
                  <a:solidFill>
                    <a:srgbClr val="FFFFFF"/>
                  </a:solidFill>
                  <a:latin typeface="Verdana"/>
                  <a:cs typeface="Arial" charset="0"/>
                </a:rPr>
                <a:t>48</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grpSp>
      <p:grpSp>
        <p:nvGrpSpPr>
          <p:cNvPr id="114" name="Grup 113"/>
          <p:cNvGrpSpPr/>
          <p:nvPr/>
        </p:nvGrpSpPr>
        <p:grpSpPr>
          <a:xfrm>
            <a:off x="5061110" y="4566454"/>
            <a:ext cx="6607878" cy="463995"/>
            <a:chOff x="1860267" y="1672729"/>
            <a:chExt cx="3257123" cy="457974"/>
          </a:xfrm>
        </p:grpSpPr>
        <p:sp>
          <p:nvSpPr>
            <p:cNvPr id="115"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11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117" name="Metin kutusu 116"/>
            <p:cNvSpPr txBox="1"/>
            <p:nvPr/>
          </p:nvSpPr>
          <p:spPr>
            <a:xfrm>
              <a:off x="2365938" y="1767392"/>
              <a:ext cx="788311" cy="273405"/>
            </a:xfrm>
            <a:prstGeom prst="rect">
              <a:avLst/>
            </a:prstGeom>
            <a:noFill/>
          </p:spPr>
          <p:txBody>
            <a:bodyPr wrap="none" rtlCol="0">
              <a:spAutoFit/>
            </a:bodyPr>
            <a:lstStyle/>
            <a:p>
              <a:pPr lvl="0">
                <a:defRPr/>
              </a:pPr>
              <a:r>
                <a:rPr lang="tr-TR" sz="1200" dirty="0">
                  <a:solidFill>
                    <a:srgbClr val="FFFFFF"/>
                  </a:solidFill>
                  <a:latin typeface="Verdana"/>
                  <a:cs typeface="Arial" charset="0"/>
                </a:rPr>
                <a:t>İş Dünyası Boyutu</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sp>
          <p:nvSpPr>
            <p:cNvPr id="118" name="Metin kutusu 117"/>
            <p:cNvSpPr txBox="1"/>
            <p:nvPr/>
          </p:nvSpPr>
          <p:spPr>
            <a:xfrm>
              <a:off x="2028902" y="1767392"/>
              <a:ext cx="187422" cy="2734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0" dirty="0">
                  <a:solidFill>
                    <a:srgbClr val="FFFFFF"/>
                  </a:solidFill>
                  <a:latin typeface="Verdana"/>
                  <a:cs typeface="Arial" charset="0"/>
                </a:rPr>
                <a:t>66</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grpSp>
      <p:grpSp>
        <p:nvGrpSpPr>
          <p:cNvPr id="119" name="Grup 118"/>
          <p:cNvGrpSpPr/>
          <p:nvPr/>
        </p:nvGrpSpPr>
        <p:grpSpPr>
          <a:xfrm>
            <a:off x="3641452" y="6183112"/>
            <a:ext cx="6914465" cy="456983"/>
            <a:chOff x="1860267" y="1672729"/>
            <a:chExt cx="3257123" cy="457974"/>
          </a:xfrm>
        </p:grpSpPr>
        <p:sp>
          <p:nvSpPr>
            <p:cNvPr id="12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12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122" name="Metin kutusu 121"/>
            <p:cNvSpPr txBox="1"/>
            <p:nvPr/>
          </p:nvSpPr>
          <p:spPr>
            <a:xfrm>
              <a:off x="2365938" y="1767392"/>
              <a:ext cx="612972" cy="277600"/>
            </a:xfrm>
            <a:prstGeom prst="rect">
              <a:avLst/>
            </a:prstGeom>
            <a:noFill/>
          </p:spPr>
          <p:txBody>
            <a:bodyPr wrap="none" rtlCol="0">
              <a:spAutoFit/>
            </a:bodyPr>
            <a:lstStyle/>
            <a:p>
              <a:pPr lvl="0" defTabSz="914217">
                <a:defRPr/>
              </a:pPr>
              <a:r>
                <a:rPr lang="tr-TR" sz="1200" dirty="0">
                  <a:solidFill>
                    <a:schemeClr val="bg1"/>
                  </a:solidFill>
                  <a:latin typeface="Verdana" panose="020B0604030504040204" pitchFamily="34" charset="0"/>
                  <a:ea typeface="Verdana" panose="020B0604030504040204" pitchFamily="34" charset="0"/>
                  <a:cs typeface="Poppins" pitchFamily="2" charset="77"/>
                </a:rPr>
                <a:t>Yönetici Özeti</a:t>
              </a:r>
              <a:endParaRPr lang="en-US" sz="1200" dirty="0">
                <a:solidFill>
                  <a:schemeClr val="bg1"/>
                </a:solidFill>
                <a:latin typeface="Verdana" panose="020B0604030504040204" pitchFamily="34" charset="0"/>
                <a:ea typeface="Verdana" panose="020B0604030504040204" pitchFamily="34" charset="0"/>
                <a:cs typeface="Poppins" pitchFamily="2" charset="77"/>
              </a:endParaRPr>
            </a:p>
          </p:txBody>
        </p:sp>
        <p:sp>
          <p:nvSpPr>
            <p:cNvPr id="123" name="Metin kutusu 122"/>
            <p:cNvSpPr txBox="1"/>
            <p:nvPr/>
          </p:nvSpPr>
          <p:spPr>
            <a:xfrm>
              <a:off x="2028902" y="1767392"/>
              <a:ext cx="179112" cy="2776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0" dirty="0">
                  <a:solidFill>
                    <a:srgbClr val="FFFFFF"/>
                  </a:solidFill>
                  <a:latin typeface="Verdana"/>
                  <a:cs typeface="Arial" charset="0"/>
                </a:rPr>
                <a:t>95</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grpSp>
      <p:grpSp>
        <p:nvGrpSpPr>
          <p:cNvPr id="129" name="Grup 128"/>
          <p:cNvGrpSpPr/>
          <p:nvPr/>
        </p:nvGrpSpPr>
        <p:grpSpPr>
          <a:xfrm>
            <a:off x="4039186" y="5604218"/>
            <a:ext cx="6981427" cy="519549"/>
            <a:chOff x="1860267" y="1672729"/>
            <a:chExt cx="3257123" cy="457974"/>
          </a:xfrm>
        </p:grpSpPr>
        <p:sp>
          <p:nvSpPr>
            <p:cNvPr id="13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13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132" name="Metin kutusu 131"/>
            <p:cNvSpPr txBox="1"/>
            <p:nvPr/>
          </p:nvSpPr>
          <p:spPr>
            <a:xfrm>
              <a:off x="2365938" y="1767392"/>
              <a:ext cx="509657" cy="244170"/>
            </a:xfrm>
            <a:prstGeom prst="rect">
              <a:avLst/>
            </a:prstGeom>
            <a:noFill/>
          </p:spPr>
          <p:txBody>
            <a:bodyPr wrap="none" rtlCol="0">
              <a:spAutoFit/>
            </a:bodyPr>
            <a:lstStyle/>
            <a:p>
              <a:pPr lvl="0" defTabSz="914217">
                <a:defRPr/>
              </a:pPr>
              <a:r>
                <a:rPr lang="tr-TR" sz="1200" dirty="0">
                  <a:solidFill>
                    <a:schemeClr val="bg1"/>
                  </a:solidFill>
                  <a:latin typeface="Verdana" panose="020B0604030504040204" pitchFamily="34" charset="0"/>
                  <a:ea typeface="Verdana" panose="020B0604030504040204" pitchFamily="34" charset="0"/>
                  <a:cs typeface="Poppins" pitchFamily="2" charset="77"/>
                </a:rPr>
                <a:t>STK Boyutu</a:t>
              </a:r>
              <a:endParaRPr lang="en-US" sz="1200" dirty="0">
                <a:solidFill>
                  <a:schemeClr val="bg1"/>
                </a:solidFill>
                <a:latin typeface="Verdana" panose="020B0604030504040204" pitchFamily="34" charset="0"/>
                <a:ea typeface="Verdana" panose="020B0604030504040204" pitchFamily="34" charset="0"/>
                <a:cs typeface="Poppins" pitchFamily="2" charset="77"/>
              </a:endParaRPr>
            </a:p>
          </p:txBody>
        </p:sp>
        <p:sp>
          <p:nvSpPr>
            <p:cNvPr id="133" name="Metin kutusu 132"/>
            <p:cNvSpPr txBox="1"/>
            <p:nvPr/>
          </p:nvSpPr>
          <p:spPr>
            <a:xfrm>
              <a:off x="2028902" y="1767392"/>
              <a:ext cx="177394" cy="244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FFFFFF"/>
                  </a:solidFill>
                  <a:latin typeface="Verdana"/>
                  <a:cs typeface="Arial" charset="0"/>
                </a:rPr>
                <a:t>89</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grpSp>
      <p:grpSp>
        <p:nvGrpSpPr>
          <p:cNvPr id="135" name="Grup 134"/>
          <p:cNvGrpSpPr/>
          <p:nvPr/>
        </p:nvGrpSpPr>
        <p:grpSpPr>
          <a:xfrm>
            <a:off x="4538865" y="5083029"/>
            <a:ext cx="6885728" cy="495052"/>
            <a:chOff x="1860267" y="1672729"/>
            <a:chExt cx="3257123" cy="457974"/>
          </a:xfrm>
        </p:grpSpPr>
        <p:sp>
          <p:nvSpPr>
            <p:cNvPr id="136"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sz="1000" b="1" i="1" u="none" strike="noStrike" kern="1200" cap="none" spc="0" normalizeH="0" baseline="0" noProof="0" dirty="0">
                <a:ln>
                  <a:noFill/>
                </a:ln>
                <a:solidFill>
                  <a:srgbClr val="FFFFFF"/>
                </a:solidFill>
                <a:effectLst/>
                <a:uLnTx/>
                <a:uFillTx/>
                <a:latin typeface="Verdana"/>
                <a:sym typeface="Neo Sans Pro"/>
              </a:endParaRPr>
            </a:p>
          </p:txBody>
        </p:sp>
        <p:sp>
          <p:nvSpPr>
            <p:cNvPr id="137"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 xmlns:ma14="http://schemas.microsoft.com/office/mac/drawingml/2011/main"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FFFFFF"/>
                </a:solidFill>
                <a:effectLst/>
                <a:uLnTx/>
                <a:uFillTx/>
                <a:latin typeface="Verdana"/>
                <a:sym typeface="Neo Sans Pro"/>
              </a:endParaRPr>
            </a:p>
          </p:txBody>
        </p:sp>
        <p:sp>
          <p:nvSpPr>
            <p:cNvPr id="138" name="Metin kutusu 137"/>
            <p:cNvSpPr txBox="1"/>
            <p:nvPr/>
          </p:nvSpPr>
          <p:spPr>
            <a:xfrm>
              <a:off x="2365938" y="1767392"/>
              <a:ext cx="695052" cy="256253"/>
            </a:xfrm>
            <a:prstGeom prst="rect">
              <a:avLst/>
            </a:prstGeom>
            <a:noFill/>
          </p:spPr>
          <p:txBody>
            <a:bodyPr wrap="none" rtlCol="0">
              <a:spAutoFit/>
            </a:bodyPr>
            <a:lstStyle/>
            <a:p>
              <a:pPr lvl="0" defTabSz="914217">
                <a:defRPr/>
              </a:pPr>
              <a:r>
                <a:rPr lang="tr-TR" sz="1200" dirty="0">
                  <a:solidFill>
                    <a:schemeClr val="bg1"/>
                  </a:solidFill>
                  <a:latin typeface="Verdana" panose="020B0604030504040204" pitchFamily="34" charset="0"/>
                  <a:ea typeface="Verdana" panose="020B0604030504040204" pitchFamily="34" charset="0"/>
                  <a:cs typeface="Poppins" pitchFamily="2" charset="77"/>
                </a:rPr>
                <a:t>Sosyolojik Boyut</a:t>
              </a:r>
              <a:endParaRPr lang="en-US" sz="1200" dirty="0">
                <a:solidFill>
                  <a:schemeClr val="bg1"/>
                </a:solidFill>
                <a:latin typeface="Verdana" panose="020B0604030504040204" pitchFamily="34" charset="0"/>
                <a:ea typeface="Verdana" panose="020B0604030504040204" pitchFamily="34" charset="0"/>
                <a:cs typeface="Poppins" pitchFamily="2" charset="77"/>
              </a:endParaRPr>
            </a:p>
          </p:txBody>
        </p:sp>
        <p:sp>
          <p:nvSpPr>
            <p:cNvPr id="139" name="Metin kutusu 138"/>
            <p:cNvSpPr txBox="1"/>
            <p:nvPr/>
          </p:nvSpPr>
          <p:spPr>
            <a:xfrm>
              <a:off x="2028902" y="1767392"/>
              <a:ext cx="179859" cy="2562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Verdana"/>
                  <a:ea typeface="+mn-ea"/>
                  <a:cs typeface="Arial" charset="0"/>
                </a:rPr>
                <a:t>74</a:t>
              </a:r>
            </a:p>
          </p:txBody>
        </p:sp>
      </p:grpSp>
      <p:sp>
        <p:nvSpPr>
          <p:cNvPr id="140" name="Metin kutusu 139">
            <a:extLst>
              <a:ext uri="{FF2B5EF4-FFF2-40B4-BE49-F238E27FC236}">
                <a16:creationId xmlns:a16="http://schemas.microsoft.com/office/drawing/2014/main" id="{8A1E5BBE-5782-E144-8229-6F58EDA3A24C}"/>
              </a:ext>
            </a:extLst>
          </p:cNvPr>
          <p:cNvSpPr txBox="1"/>
          <p:nvPr/>
        </p:nvSpPr>
        <p:spPr>
          <a:xfrm>
            <a:off x="9952080" y="444500"/>
            <a:ext cx="1897020" cy="369332"/>
          </a:xfrm>
          <a:prstGeom prst="rect">
            <a:avLst/>
          </a:prstGeom>
          <a:noFill/>
        </p:spPr>
        <p:txBody>
          <a:bodyPr wrap="square" rtlCol="0">
            <a:spAutoFit/>
          </a:bodyPr>
          <a:lstStyle/>
          <a:p>
            <a:r>
              <a:rPr lang="en-US" b="1" dirty="0">
                <a:solidFill>
                  <a:srgbClr val="4472C4"/>
                </a:solidFill>
              </a:rPr>
              <a:t>Genel</a:t>
            </a:r>
            <a:r>
              <a:rPr lang="en-US" dirty="0">
                <a:solidFill>
                  <a:srgbClr val="4472C4"/>
                </a:solidFill>
              </a:rPr>
              <a:t> </a:t>
            </a:r>
            <a:r>
              <a:rPr lang="en-US" b="1" dirty="0">
                <a:solidFill>
                  <a:srgbClr val="4472C4"/>
                </a:solidFill>
              </a:rPr>
              <a:t>Çerçeve</a:t>
            </a:r>
            <a:r>
              <a:rPr lang="en-US" dirty="0">
                <a:solidFill>
                  <a:srgbClr val="4472C4"/>
                </a:solidFill>
              </a:rPr>
              <a:t> </a:t>
            </a:r>
            <a:r>
              <a:rPr lang="en-US" dirty="0">
                <a:solidFill>
                  <a:srgbClr val="FF0000"/>
                </a:solidFill>
              </a:rPr>
              <a:t>(2)</a:t>
            </a:r>
          </a:p>
        </p:txBody>
      </p:sp>
      <p:sp>
        <p:nvSpPr>
          <p:cNvPr id="75" name="Metin kutusu 101">
            <a:extLst>
              <a:ext uri="{FF2B5EF4-FFF2-40B4-BE49-F238E27FC236}">
                <a16:creationId xmlns:a16="http://schemas.microsoft.com/office/drawing/2014/main" id="{39975FFB-60B9-47D9-8A59-047A9C992107}"/>
              </a:ext>
            </a:extLst>
          </p:cNvPr>
          <p:cNvSpPr txBox="1"/>
          <p:nvPr/>
        </p:nvSpPr>
        <p:spPr>
          <a:xfrm>
            <a:off x="6326736" y="3001901"/>
            <a:ext cx="2942152" cy="276999"/>
          </a:xfrm>
          <a:prstGeom prst="rect">
            <a:avLst/>
          </a:prstGeom>
          <a:noFill/>
        </p:spPr>
        <p:txBody>
          <a:bodyPr wrap="none" rtlCol="0">
            <a:spAutoFit/>
          </a:bodyPr>
          <a:lstStyle/>
          <a:p>
            <a:pPr lvl="0">
              <a:defRPr/>
            </a:pPr>
            <a:r>
              <a:rPr lang="tr-TR" sz="1200" dirty="0">
                <a:solidFill>
                  <a:srgbClr val="FFFFFF"/>
                </a:solidFill>
                <a:latin typeface="Verdana"/>
                <a:cs typeface="Arial" charset="0"/>
              </a:rPr>
              <a:t>Siyasi Boyut ve Uluslararası İlişkiler</a:t>
            </a:r>
            <a:endParaRPr kumimoji="0" lang="tr-TR" sz="1200" b="0" i="0" u="none" strike="noStrike" kern="1200" cap="none" spc="0" normalizeH="0" baseline="0" noProof="0" dirty="0">
              <a:ln>
                <a:noFill/>
              </a:ln>
              <a:solidFill>
                <a:srgbClr val="FFFFFF"/>
              </a:solidFill>
              <a:effectLst/>
              <a:uLnTx/>
              <a:uFillTx/>
              <a:latin typeface="Verdana"/>
              <a:ea typeface="+mn-ea"/>
              <a:cs typeface="Arial" charset="0"/>
            </a:endParaRPr>
          </a:p>
        </p:txBody>
      </p:sp>
    </p:spTree>
    <p:extLst>
      <p:ext uri="{BB962C8B-B14F-4D97-AF65-F5344CB8AC3E}">
        <p14:creationId xmlns:p14="http://schemas.microsoft.com/office/powerpoint/2010/main" val="413581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126014884"/>
              </p:ext>
            </p:extLst>
          </p:nvPr>
        </p:nvGraphicFramePr>
        <p:xfrm>
          <a:off x="2674562" y="1788667"/>
          <a:ext cx="6840760" cy="44881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364297" y="1333323"/>
            <a:ext cx="9433048" cy="261610"/>
          </a:xfrm>
          <a:prstGeom prst="rect">
            <a:avLst/>
          </a:prstGeom>
          <a:noFill/>
          <a:ln w="9525">
            <a:noFill/>
            <a:miter lim="800000"/>
            <a:headEnd/>
            <a:tailEnd/>
          </a:ln>
        </p:spPr>
        <p:txBody>
          <a:bodyPr wrap="square" anchor="ctr">
            <a:spAutoFit/>
          </a:bodyPr>
          <a:lstStyle/>
          <a:p>
            <a:pPr lvl="0" algn="ctr" fontAlgn="base"/>
            <a:r>
              <a:rPr lang="tr-TR" sz="1100" dirty="0">
                <a:solidFill>
                  <a:srgbClr val="FF0000"/>
                </a:solidFill>
                <a:latin typeface="Verdana" panose="020B0604030504040204" pitchFamily="34" charset="0"/>
                <a:ea typeface="Verdana" panose="020B0604030504040204" pitchFamily="34" charset="0"/>
              </a:rPr>
              <a:t>Almanya ile ilgili bilgilerinizi nere(</a:t>
            </a:r>
            <a:r>
              <a:rPr lang="tr-TR" sz="1100" dirty="0" err="1">
                <a:solidFill>
                  <a:srgbClr val="FF0000"/>
                </a:solidFill>
                <a:latin typeface="Verdana" panose="020B0604030504040204" pitchFamily="34" charset="0"/>
                <a:ea typeface="Verdana" panose="020B0604030504040204" pitchFamily="34" charset="0"/>
              </a:rPr>
              <a:t>ler</a:t>
            </a:r>
            <a:r>
              <a:rPr lang="tr-TR" sz="1100" dirty="0">
                <a:solidFill>
                  <a:srgbClr val="FF0000"/>
                </a:solidFill>
                <a:latin typeface="Verdana" panose="020B0604030504040204" pitchFamily="34" charset="0"/>
                <a:ea typeface="Verdana" panose="020B0604030504040204" pitchFamily="34" charset="0"/>
              </a:rPr>
              <a:t>)den öğrendiğinizi söyler misiniz? </a:t>
            </a:r>
          </a:p>
        </p:txBody>
      </p:sp>
      <p:sp>
        <p:nvSpPr>
          <p:cNvPr id="5" name="Dikdörtgen 4"/>
          <p:cNvSpPr/>
          <p:nvPr/>
        </p:nvSpPr>
        <p:spPr>
          <a:xfrm>
            <a:off x="3531886" y="1040782"/>
            <a:ext cx="5097870" cy="369332"/>
          </a:xfrm>
          <a:prstGeom prst="rect">
            <a:avLst/>
          </a:prstGeom>
        </p:spPr>
        <p:txBody>
          <a:bodyPr wrap="none">
            <a:spAutoFit/>
          </a:bodyPr>
          <a:lstStyle/>
          <a:p>
            <a:pPr lvl="0" algn="ctr">
              <a:spcBef>
                <a:spcPts val="0"/>
              </a:spcBef>
              <a:defRPr/>
            </a:pPr>
            <a:r>
              <a:rPr lang="tr-TR" b="1" dirty="0">
                <a:latin typeface="Verdana" panose="020B0604030504040204" pitchFamily="34" charset="0"/>
              </a:rPr>
              <a:t>Almanya İle İlgili Bilgi Alma Mecraları</a:t>
            </a:r>
            <a:endParaRPr lang="tr-TR" dirty="0">
              <a:latin typeface="Verdana" panose="020B0604030504040204" pitchFamily="34" charset="0"/>
            </a:endParaRPr>
          </a:p>
        </p:txBody>
      </p:sp>
      <p:sp>
        <p:nvSpPr>
          <p:cNvPr id="7" name="Text Box 4"/>
          <p:cNvSpPr txBox="1">
            <a:spLocks noChangeArrowheads="1"/>
          </p:cNvSpPr>
          <p:nvPr/>
        </p:nvSpPr>
        <p:spPr bwMode="auto">
          <a:xfrm>
            <a:off x="5666959" y="6362671"/>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solidFill>
                  <a:srgbClr val="FFFFFF">
                    <a:lumMod val="50000"/>
                  </a:srgbClr>
                </a:solidFill>
                <a:latin typeface="+mj-lt"/>
                <a:cs typeface="Arial" pitchFamily="34" charset="0"/>
              </a:rPr>
              <a:t>Çoklu yanıt</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9" name="Dikdörtgen 42">
            <a:extLst>
              <a:ext uri="{FF2B5EF4-FFF2-40B4-BE49-F238E27FC236}">
                <a16:creationId xmlns:a16="http://schemas.microsoft.com/office/drawing/2014/main" id="{008371FB-1C17-469D-917C-B180F712BBE4}"/>
              </a:ext>
            </a:extLst>
          </p:cNvPr>
          <p:cNvSpPr/>
          <p:nvPr/>
        </p:nvSpPr>
        <p:spPr>
          <a:xfrm>
            <a:off x="9408368" y="404665"/>
            <a:ext cx="2458952" cy="369332"/>
          </a:xfrm>
          <a:prstGeom prst="rect">
            <a:avLst/>
          </a:prstGeom>
        </p:spPr>
        <p:txBody>
          <a:bodyPr wrap="square">
            <a:spAutoFit/>
          </a:bodyPr>
          <a:lstStyle/>
          <a:p>
            <a:r>
              <a:rPr lang="tr-TR" b="1" dirty="0">
                <a:solidFill>
                  <a:srgbClr val="4472C4"/>
                </a:solidFill>
              </a:rPr>
              <a:t>Özel Almanya Algısı </a:t>
            </a:r>
            <a:r>
              <a:rPr lang="en-US" dirty="0">
                <a:solidFill>
                  <a:srgbClr val="FF0000"/>
                </a:solidFill>
              </a:rPr>
              <a:t>(</a:t>
            </a:r>
            <a:r>
              <a:rPr lang="tr-TR" dirty="0">
                <a:solidFill>
                  <a:srgbClr val="FF0000"/>
                </a:solidFill>
              </a:rPr>
              <a:t>10</a:t>
            </a:r>
            <a:r>
              <a:rPr lang="en-US" dirty="0">
                <a:solidFill>
                  <a:srgbClr val="FF0000"/>
                </a:solidFill>
              </a:rPr>
              <a:t>)</a:t>
            </a:r>
          </a:p>
        </p:txBody>
      </p:sp>
      <p:sp>
        <p:nvSpPr>
          <p:cNvPr id="8" name="Text Box 4">
            <a:extLst>
              <a:ext uri="{FF2B5EF4-FFF2-40B4-BE49-F238E27FC236}">
                <a16:creationId xmlns:a16="http://schemas.microsoft.com/office/drawing/2014/main" id="{688D1528-3BDD-4440-9738-CE391D1B4D8A}"/>
              </a:ext>
            </a:extLst>
          </p:cNvPr>
          <p:cNvSpPr txBox="1">
            <a:spLocks noChangeArrowheads="1"/>
          </p:cNvSpPr>
          <p:nvPr/>
        </p:nvSpPr>
        <p:spPr bwMode="auto">
          <a:xfrm>
            <a:off x="6362749"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401856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Siyasi Boyut ve Uluslararası İlişkiler</a:t>
            </a:r>
          </a:p>
        </p:txBody>
      </p:sp>
    </p:spTree>
    <p:extLst>
      <p:ext uri="{BB962C8B-B14F-4D97-AF65-F5344CB8AC3E}">
        <p14:creationId xmlns:p14="http://schemas.microsoft.com/office/powerpoint/2010/main" val="2215178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3647728" y="1054477"/>
            <a:ext cx="7848872" cy="646331"/>
          </a:xfrm>
          <a:prstGeom prst="rect">
            <a:avLst/>
          </a:prstGeom>
          <a:noFill/>
          <a:ln w="9525">
            <a:noFill/>
            <a:miter lim="800000"/>
            <a:headEnd/>
            <a:tailEnd/>
          </a:ln>
        </p:spPr>
        <p:txBody>
          <a:bodyPr wrap="square">
            <a:spAutoFit/>
          </a:bodyPr>
          <a:lstStyle/>
          <a:p>
            <a:pPr lvl="0" algn="ctr"/>
            <a:r>
              <a:rPr lang="tr-TR" b="1" dirty="0">
                <a:latin typeface="Verdana" panose="020B0604030504040204" pitchFamily="34" charset="0"/>
                <a:ea typeface="Verdana" panose="020B0604030504040204" pitchFamily="34" charset="0"/>
                <a:cs typeface="Arial" charset="0"/>
              </a:rPr>
              <a:t>Almanya’nın Siyaset ve Uluslararası İlişkilerine</a:t>
            </a:r>
          </a:p>
          <a:p>
            <a:pPr lvl="0" algn="ctr"/>
            <a:r>
              <a:rPr lang="tr-TR" b="1" dirty="0">
                <a:latin typeface="Verdana" panose="020B0604030504040204" pitchFamily="34" charset="0"/>
                <a:ea typeface="Verdana" panose="020B0604030504040204" pitchFamily="34" charset="0"/>
                <a:cs typeface="Arial" charset="0"/>
              </a:rPr>
              <a:t>Yönelik Değerlendirmeler</a:t>
            </a: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4274690" y="1727230"/>
            <a:ext cx="6789862" cy="261610"/>
          </a:xfrm>
          <a:prstGeom prst="rect">
            <a:avLst/>
          </a:prstGeom>
          <a:noFill/>
          <a:ln w="9525">
            <a:noFill/>
            <a:miter lim="800000"/>
            <a:headEnd/>
            <a:tailEnd/>
          </a:ln>
        </p:spPr>
        <p:txBody>
          <a:bodyPr wrap="square">
            <a:spAutoFit/>
          </a:bodyPr>
          <a:lstStyle/>
          <a:p>
            <a:pPr lvl="0"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Aşağıdaki ifadelere Almanya için ne derece katıldığınızı lütfen karta bakarak belirtir misiniz? </a:t>
            </a:r>
          </a:p>
        </p:txBody>
      </p:sp>
      <p:graphicFrame>
        <p:nvGraphicFramePr>
          <p:cNvPr id="5"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1639447831"/>
              </p:ext>
            </p:extLst>
          </p:nvPr>
        </p:nvGraphicFramePr>
        <p:xfrm>
          <a:off x="688712" y="2250441"/>
          <a:ext cx="10191810" cy="4418919"/>
        </p:xfrm>
        <a:graphic>
          <a:graphicData uri="http://schemas.openxmlformats.org/drawingml/2006/chart">
            <c:chart xmlns:c="http://schemas.openxmlformats.org/drawingml/2006/chart" xmlns:r="http://schemas.openxmlformats.org/officeDocument/2006/relationships" r:id="rId2"/>
          </a:graphicData>
        </a:graphic>
      </p:graphicFrame>
      <p:sp>
        <p:nvSpPr>
          <p:cNvPr id="6" name="12 Metin kutusu">
            <a:extLst>
              <a:ext uri="{FF2B5EF4-FFF2-40B4-BE49-F238E27FC236}">
                <a16:creationId xmlns:a16="http://schemas.microsoft.com/office/drawing/2014/main" id="{3247390D-3F84-4439-A9C4-44B8AF5B0EF3}"/>
              </a:ext>
            </a:extLst>
          </p:cNvPr>
          <p:cNvSpPr txBox="1"/>
          <p:nvPr/>
        </p:nvSpPr>
        <p:spPr>
          <a:xfrm>
            <a:off x="10941646" y="2030651"/>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8" name="Tablo 7"/>
          <p:cNvGraphicFramePr>
            <a:graphicFrameLocks noGrp="1"/>
          </p:cNvGraphicFramePr>
          <p:nvPr>
            <p:extLst>
              <p:ext uri="{D42A27DB-BD31-4B8C-83A1-F6EECF244321}">
                <p14:modId xmlns:p14="http://schemas.microsoft.com/office/powerpoint/2010/main" val="219213580"/>
              </p:ext>
            </p:extLst>
          </p:nvPr>
        </p:nvGraphicFramePr>
        <p:xfrm>
          <a:off x="10903077" y="2250441"/>
          <a:ext cx="609600" cy="398686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332239">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82,5</a:t>
                      </a:r>
                    </a:p>
                  </a:txBody>
                  <a:tcPr marL="7620" marR="7620" marT="7620" marB="0" anchor="ctr">
                    <a:noFill/>
                  </a:tcPr>
                </a:tc>
                <a:extLst>
                  <a:ext uri="{0D108BD9-81ED-4DB2-BD59-A6C34878D82A}">
                    <a16:rowId xmlns:a16="http://schemas.microsoft.com/office/drawing/2014/main" val="1106207996"/>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79,8</a:t>
                      </a:r>
                    </a:p>
                  </a:txBody>
                  <a:tcPr marL="7620" marR="7620" marT="7620" marB="0" anchor="ctr">
                    <a:noFill/>
                  </a:tcPr>
                </a:tc>
                <a:extLst>
                  <a:ext uri="{0D108BD9-81ED-4DB2-BD59-A6C34878D82A}">
                    <a16:rowId xmlns:a16="http://schemas.microsoft.com/office/drawing/2014/main" val="3818737468"/>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78,7</a:t>
                      </a:r>
                    </a:p>
                  </a:txBody>
                  <a:tcPr marL="7620" marR="7620" marT="7620" marB="0" anchor="ctr">
                    <a:noFill/>
                  </a:tcPr>
                </a:tc>
                <a:extLst>
                  <a:ext uri="{0D108BD9-81ED-4DB2-BD59-A6C34878D82A}">
                    <a16:rowId xmlns:a16="http://schemas.microsoft.com/office/drawing/2014/main" val="4044544024"/>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78,2</a:t>
                      </a:r>
                    </a:p>
                  </a:txBody>
                  <a:tcPr marL="7620" marR="7620" marT="7620" marB="0" anchor="ctr">
                    <a:noFill/>
                  </a:tcPr>
                </a:tc>
                <a:extLst>
                  <a:ext uri="{0D108BD9-81ED-4DB2-BD59-A6C34878D82A}">
                    <a16:rowId xmlns:a16="http://schemas.microsoft.com/office/drawing/2014/main" val="1515827133"/>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78,0</a:t>
                      </a:r>
                    </a:p>
                  </a:txBody>
                  <a:tcPr marL="7620" marR="7620" marT="7620" marB="0" anchor="ctr">
                    <a:noFill/>
                  </a:tcPr>
                </a:tc>
                <a:extLst>
                  <a:ext uri="{0D108BD9-81ED-4DB2-BD59-A6C34878D82A}">
                    <a16:rowId xmlns:a16="http://schemas.microsoft.com/office/drawing/2014/main" val="2051648072"/>
                  </a:ext>
                </a:extLst>
              </a:tr>
              <a:tr h="332239">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77,9</a:t>
                      </a:r>
                    </a:p>
                  </a:txBody>
                  <a:tcPr marL="7620" marR="7620" marT="7620" marB="0" anchor="ctr">
                    <a:noFill/>
                  </a:tcPr>
                </a:tc>
                <a:extLst>
                  <a:ext uri="{0D108BD9-81ED-4DB2-BD59-A6C34878D82A}">
                    <a16:rowId xmlns:a16="http://schemas.microsoft.com/office/drawing/2014/main" val="3348586392"/>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77,1</a:t>
                      </a:r>
                    </a:p>
                  </a:txBody>
                  <a:tcPr marL="7620" marR="7620" marT="7620" marB="0" anchor="ctr">
                    <a:noFill/>
                  </a:tcPr>
                </a:tc>
                <a:extLst>
                  <a:ext uri="{0D108BD9-81ED-4DB2-BD59-A6C34878D82A}">
                    <a16:rowId xmlns:a16="http://schemas.microsoft.com/office/drawing/2014/main" val="2724365801"/>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73,1</a:t>
                      </a:r>
                    </a:p>
                  </a:txBody>
                  <a:tcPr marL="7620" marR="7620" marT="7620" marB="0" anchor="ctr">
                    <a:noFill/>
                  </a:tcPr>
                </a:tc>
                <a:extLst>
                  <a:ext uri="{0D108BD9-81ED-4DB2-BD59-A6C34878D82A}">
                    <a16:rowId xmlns:a16="http://schemas.microsoft.com/office/drawing/2014/main" val="4179623740"/>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69,1</a:t>
                      </a:r>
                    </a:p>
                  </a:txBody>
                  <a:tcPr marL="7620" marR="7620" marT="7620" marB="0" anchor="ctr">
                    <a:noFill/>
                  </a:tcPr>
                </a:tc>
                <a:extLst>
                  <a:ext uri="{0D108BD9-81ED-4DB2-BD59-A6C34878D82A}">
                    <a16:rowId xmlns:a16="http://schemas.microsoft.com/office/drawing/2014/main" val="2151684123"/>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69,0</a:t>
                      </a:r>
                    </a:p>
                  </a:txBody>
                  <a:tcPr marL="7620" marR="7620" marT="7620" marB="0" anchor="ctr">
                    <a:noFill/>
                  </a:tcPr>
                </a:tc>
                <a:extLst>
                  <a:ext uri="{0D108BD9-81ED-4DB2-BD59-A6C34878D82A}">
                    <a16:rowId xmlns:a16="http://schemas.microsoft.com/office/drawing/2014/main" val="2821455271"/>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66,8</a:t>
                      </a:r>
                    </a:p>
                  </a:txBody>
                  <a:tcPr marL="7620" marR="7620" marT="7620" marB="0" anchor="ctr">
                    <a:noFill/>
                  </a:tcPr>
                </a:tc>
                <a:extLst>
                  <a:ext uri="{0D108BD9-81ED-4DB2-BD59-A6C34878D82A}">
                    <a16:rowId xmlns:a16="http://schemas.microsoft.com/office/drawing/2014/main" val="2154374193"/>
                  </a:ext>
                </a:extLst>
              </a:tr>
              <a:tr h="332239">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65,4</a:t>
                      </a:r>
                    </a:p>
                  </a:txBody>
                  <a:tcPr marL="7620" marR="7620" marT="7620" marB="0" anchor="ctr">
                    <a:noFill/>
                  </a:tcPr>
                </a:tc>
                <a:extLst>
                  <a:ext uri="{0D108BD9-81ED-4DB2-BD59-A6C34878D82A}">
                    <a16:rowId xmlns:a16="http://schemas.microsoft.com/office/drawing/2014/main" val="3247419362"/>
                  </a:ext>
                </a:extLst>
              </a:tr>
            </a:tbl>
          </a:graphicData>
        </a:graphic>
      </p:graphicFrame>
      <p:cxnSp>
        <p:nvCxnSpPr>
          <p:cNvPr id="10" name="Düz Bağlayıcı 9"/>
          <p:cNvCxnSpPr/>
          <p:nvPr/>
        </p:nvCxnSpPr>
        <p:spPr bwMode="auto">
          <a:xfrm>
            <a:off x="9408368" y="2276875"/>
            <a:ext cx="0" cy="4032445"/>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1" name="Metin kutusu 10"/>
          <p:cNvSpPr txBox="1"/>
          <p:nvPr/>
        </p:nvSpPr>
        <p:spPr>
          <a:xfrm>
            <a:off x="9120336" y="1988840"/>
            <a:ext cx="1008112" cy="369332"/>
          </a:xfrm>
          <a:prstGeom prst="rect">
            <a:avLst/>
          </a:prstGeom>
          <a:noFill/>
        </p:spPr>
        <p:txBody>
          <a:bodyPr wrap="square" rtlCol="0">
            <a:spAutoFit/>
          </a:bodyPr>
          <a:lstStyle/>
          <a:p>
            <a:pPr algn="ctr"/>
            <a:r>
              <a:rPr lang="tr-TR" sz="900" dirty="0" err="1">
                <a:solidFill>
                  <a:schemeClr val="tx1">
                    <a:lumMod val="50000"/>
                    <a:lumOff val="50000"/>
                  </a:schemeClr>
                </a:solidFill>
                <a:latin typeface="Verdana" panose="020B0604030504040204" pitchFamily="34" charset="0"/>
                <a:ea typeface="Verdana" panose="020B0604030504040204" pitchFamily="34" charset="0"/>
              </a:rPr>
              <a:t>Mean</a:t>
            </a:r>
            <a:r>
              <a:rPr lang="tr-TR" sz="900" dirty="0">
                <a:solidFill>
                  <a:schemeClr val="tx1">
                    <a:lumMod val="50000"/>
                    <a:lumOff val="50000"/>
                  </a:schemeClr>
                </a:solidFill>
                <a:latin typeface="Verdana" panose="020B0604030504040204" pitchFamily="34" charset="0"/>
                <a:ea typeface="Verdana" panose="020B0604030504040204" pitchFamily="34" charset="0"/>
              </a:rPr>
              <a:t> </a:t>
            </a:r>
            <a:r>
              <a:rPr lang="tr-TR" sz="900" dirty="0" err="1">
                <a:solidFill>
                  <a:schemeClr val="tx1">
                    <a:lumMod val="50000"/>
                    <a:lumOff val="50000"/>
                  </a:schemeClr>
                </a:solidFill>
                <a:latin typeface="Verdana" panose="020B0604030504040204" pitchFamily="34" charset="0"/>
                <a:ea typeface="Verdana" panose="020B0604030504040204" pitchFamily="34" charset="0"/>
              </a:rPr>
              <a:t>Line</a:t>
            </a:r>
            <a:r>
              <a:rPr lang="tr-TR" sz="900" dirty="0">
                <a:solidFill>
                  <a:schemeClr val="tx1">
                    <a:lumMod val="50000"/>
                    <a:lumOff val="50000"/>
                  </a:schemeClr>
                </a:solidFill>
                <a:latin typeface="Verdana" panose="020B0604030504040204" pitchFamily="34" charset="0"/>
                <a:ea typeface="Verdana" panose="020B0604030504040204" pitchFamily="34" charset="0"/>
              </a:rPr>
              <a:t>: 74,6</a:t>
            </a:r>
          </a:p>
        </p:txBody>
      </p:sp>
      <p:sp>
        <p:nvSpPr>
          <p:cNvPr id="13" name="Dikdörtgen 12"/>
          <p:cNvSpPr/>
          <p:nvPr/>
        </p:nvSpPr>
        <p:spPr>
          <a:xfrm>
            <a:off x="8112224" y="464876"/>
            <a:ext cx="3854664" cy="369332"/>
          </a:xfrm>
          <a:prstGeom prst="rect">
            <a:avLst/>
          </a:prstGeom>
        </p:spPr>
        <p:txBody>
          <a:bodyPr wrap="square">
            <a:spAutoFit/>
          </a:bodyPr>
          <a:lstStyle/>
          <a:p>
            <a:r>
              <a:rPr lang="tr-TR" b="1" dirty="0">
                <a:solidFill>
                  <a:srgbClr val="4472C4"/>
                </a:solidFill>
              </a:rPr>
              <a:t>Siyasi Boyut ve Uluslararası İlişkiler</a:t>
            </a:r>
            <a:r>
              <a:rPr lang="en-US" dirty="0">
                <a:solidFill>
                  <a:srgbClr val="FF0000"/>
                </a:solidFill>
              </a:rPr>
              <a:t>(</a:t>
            </a:r>
            <a:r>
              <a:rPr lang="tr-TR" dirty="0">
                <a:solidFill>
                  <a:srgbClr val="FF0000"/>
                </a:solidFill>
              </a:rPr>
              <a:t>1</a:t>
            </a:r>
            <a:r>
              <a:rPr lang="en-US" dirty="0">
                <a:solidFill>
                  <a:srgbClr val="FF0000"/>
                </a:solidFill>
              </a:rPr>
              <a:t>)</a:t>
            </a:r>
          </a:p>
        </p:txBody>
      </p:sp>
    </p:spTree>
    <p:extLst>
      <p:ext uri="{BB962C8B-B14F-4D97-AF65-F5344CB8AC3E}">
        <p14:creationId xmlns:p14="http://schemas.microsoft.com/office/powerpoint/2010/main" val="3988838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bwMode="auto">
          <a:xfrm>
            <a:off x="29069" y="5746633"/>
            <a:ext cx="12113690" cy="1097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graphicFrame>
        <p:nvGraphicFramePr>
          <p:cNvPr id="4" name="Chart 6"/>
          <p:cNvGraphicFramePr/>
          <p:nvPr>
            <p:extLst>
              <p:ext uri="{D42A27DB-BD31-4B8C-83A1-F6EECF244321}">
                <p14:modId xmlns:p14="http://schemas.microsoft.com/office/powerpoint/2010/main" val="370471093"/>
              </p:ext>
            </p:extLst>
          </p:nvPr>
        </p:nvGraphicFramePr>
        <p:xfrm>
          <a:off x="4903482" y="2055508"/>
          <a:ext cx="2992718" cy="439782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Düz Bağlayıcı 9"/>
          <p:cNvCxnSpPr/>
          <p:nvPr/>
        </p:nvCxnSpPr>
        <p:spPr bwMode="auto">
          <a:xfrm>
            <a:off x="5192350" y="378904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2" name="Dikdörtgen 11"/>
          <p:cNvSpPr/>
          <p:nvPr/>
        </p:nvSpPr>
        <p:spPr>
          <a:xfrm>
            <a:off x="2711624" y="1701969"/>
            <a:ext cx="7272808" cy="430887"/>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Genel olarak değerlendirdiğinizde, görevi sona ermekte olan Almanya Başbakanı Angela Merkel’in performansını nasıl değerlendirdiğinizi karta bakarak belirtir misiniz? </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7"/>
          <p:cNvSpPr txBox="1">
            <a:spLocks noChangeArrowheads="1"/>
          </p:cNvSpPr>
          <p:nvPr/>
        </p:nvSpPr>
        <p:spPr bwMode="auto">
          <a:xfrm>
            <a:off x="1847528" y="980728"/>
            <a:ext cx="8928992"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 Başkanı </a:t>
            </a:r>
          </a:p>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Angela Merkel’in Performansı</a:t>
            </a:r>
            <a:endPar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charset="0"/>
            </a:endParaRPr>
          </a:p>
        </p:txBody>
      </p:sp>
      <p:sp>
        <p:nvSpPr>
          <p:cNvPr id="15" name="Oval 14"/>
          <p:cNvSpPr/>
          <p:nvPr/>
        </p:nvSpPr>
        <p:spPr bwMode="auto">
          <a:xfrm>
            <a:off x="8652368" y="3825128"/>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6" name="TextBox 5"/>
          <p:cNvSpPr txBox="1"/>
          <p:nvPr/>
        </p:nvSpPr>
        <p:spPr>
          <a:xfrm>
            <a:off x="8630120" y="3945427"/>
            <a:ext cx="850256" cy="430887"/>
          </a:xfrm>
          <a:prstGeom prst="rect">
            <a:avLst/>
          </a:prstGeom>
          <a:noFill/>
        </p:spPr>
        <p:txBody>
          <a:bodyPr wrap="square" rtlCol="0">
            <a:spAutoFit/>
          </a:bodyPr>
          <a:lstStyle/>
          <a:p>
            <a:pPr algn="ctr"/>
            <a:r>
              <a:rPr lang="tr-TR" sz="1100" b="1" dirty="0">
                <a:solidFill>
                  <a:srgbClr val="7030A0"/>
                </a:solidFill>
                <a:latin typeface="+mj-lt"/>
              </a:rPr>
              <a:t>NS</a:t>
            </a:r>
          </a:p>
          <a:p>
            <a:pPr algn="ctr"/>
            <a:r>
              <a:rPr lang="tr-TR" sz="1100" b="1" dirty="0">
                <a:solidFill>
                  <a:srgbClr val="7030A0"/>
                </a:solidFill>
                <a:latin typeface="+mj-lt"/>
              </a:rPr>
              <a:t>36,0</a:t>
            </a:r>
          </a:p>
        </p:txBody>
      </p:sp>
      <p:cxnSp>
        <p:nvCxnSpPr>
          <p:cNvPr id="17" name="Düz Bağlayıcı 16"/>
          <p:cNvCxnSpPr/>
          <p:nvPr/>
        </p:nvCxnSpPr>
        <p:spPr bwMode="auto">
          <a:xfrm>
            <a:off x="5231904" y="472514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8" name="Oval 17"/>
          <p:cNvSpPr/>
          <p:nvPr/>
        </p:nvSpPr>
        <p:spPr>
          <a:xfrm>
            <a:off x="8184304"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9" name="Oval 18"/>
          <p:cNvSpPr/>
          <p:nvPr/>
        </p:nvSpPr>
        <p:spPr>
          <a:xfrm>
            <a:off x="8184304"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0" name="Dikdörtgen 19"/>
          <p:cNvSpPr/>
          <p:nvPr/>
        </p:nvSpPr>
        <p:spPr>
          <a:xfrm>
            <a:off x="8255029"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83,2</a:t>
            </a:r>
          </a:p>
        </p:txBody>
      </p:sp>
      <p:sp>
        <p:nvSpPr>
          <p:cNvPr id="21" name="Dikdörtgen 20"/>
          <p:cNvSpPr/>
          <p:nvPr/>
        </p:nvSpPr>
        <p:spPr>
          <a:xfrm>
            <a:off x="8293502" y="52261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3,4</a:t>
            </a:r>
          </a:p>
        </p:txBody>
      </p:sp>
      <p:sp>
        <p:nvSpPr>
          <p:cNvPr id="39" name="Dikdörtgen 38"/>
          <p:cNvSpPr/>
          <p:nvPr/>
        </p:nvSpPr>
        <p:spPr>
          <a:xfrm>
            <a:off x="8112224" y="464876"/>
            <a:ext cx="3854664" cy="369332"/>
          </a:xfrm>
          <a:prstGeom prst="rect">
            <a:avLst/>
          </a:prstGeom>
        </p:spPr>
        <p:txBody>
          <a:bodyPr wrap="square">
            <a:spAutoFit/>
          </a:bodyPr>
          <a:lstStyle/>
          <a:p>
            <a:r>
              <a:rPr lang="tr-TR" b="1" dirty="0">
                <a:solidFill>
                  <a:srgbClr val="4472C4"/>
                </a:solidFill>
              </a:rPr>
              <a:t>Siyasi Boyut ve Uluslararası İlişkiler</a:t>
            </a:r>
            <a:r>
              <a:rPr lang="en-US" dirty="0">
                <a:solidFill>
                  <a:srgbClr val="FF0000"/>
                </a:solidFill>
              </a:rPr>
              <a:t>(</a:t>
            </a:r>
            <a:r>
              <a:rPr lang="tr-TR" dirty="0">
                <a:solidFill>
                  <a:srgbClr val="FF0000"/>
                </a:solidFill>
              </a:rPr>
              <a:t>2</a:t>
            </a:r>
            <a:r>
              <a:rPr lang="en-US" dirty="0">
                <a:solidFill>
                  <a:srgbClr val="FF0000"/>
                </a:solidFill>
              </a:rPr>
              <a:t>)</a:t>
            </a:r>
          </a:p>
        </p:txBody>
      </p:sp>
      <p:sp>
        <p:nvSpPr>
          <p:cNvPr id="22" name="Metin kutusu 21">
            <a:extLst>
              <a:ext uri="{FF2B5EF4-FFF2-40B4-BE49-F238E27FC236}">
                <a16:creationId xmlns:a16="http://schemas.microsoft.com/office/drawing/2014/main" id="{5BE576E4-B05C-4468-A97C-788E3F2973B5}"/>
              </a:ext>
            </a:extLst>
          </p:cNvPr>
          <p:cNvSpPr txBox="1"/>
          <p:nvPr/>
        </p:nvSpPr>
        <p:spPr>
          <a:xfrm>
            <a:off x="8760296" y="3000603"/>
            <a:ext cx="1145776" cy="369332"/>
          </a:xfrm>
          <a:prstGeom prst="rect">
            <a:avLst/>
          </a:prstGeom>
          <a:noFill/>
        </p:spPr>
        <p:txBody>
          <a:bodyPr wrap="square">
            <a:spAutoFit/>
          </a:bodyPr>
          <a:lstStyle/>
          <a:p>
            <a:pPr algn="ctr"/>
            <a:r>
              <a:rPr lang="tr-TR" sz="900" dirty="0"/>
              <a:t>Pozitif değerler toplamı</a:t>
            </a:r>
          </a:p>
        </p:txBody>
      </p:sp>
      <p:sp>
        <p:nvSpPr>
          <p:cNvPr id="23" name="Metin kutusu 22">
            <a:extLst>
              <a:ext uri="{FF2B5EF4-FFF2-40B4-BE49-F238E27FC236}">
                <a16:creationId xmlns:a16="http://schemas.microsoft.com/office/drawing/2014/main" id="{C408FD4E-FF5B-4A41-AAB9-2C11EAE1625D}"/>
              </a:ext>
            </a:extLst>
          </p:cNvPr>
          <p:cNvSpPr txBox="1"/>
          <p:nvPr/>
        </p:nvSpPr>
        <p:spPr>
          <a:xfrm>
            <a:off x="9408368" y="4281285"/>
            <a:ext cx="1534337" cy="369332"/>
          </a:xfrm>
          <a:prstGeom prst="rect">
            <a:avLst/>
          </a:prstGeom>
          <a:noFill/>
        </p:spPr>
        <p:txBody>
          <a:bodyPr wrap="square">
            <a:spAutoFit/>
          </a:bodyPr>
          <a:lstStyle/>
          <a:p>
            <a:pPr algn="ctr"/>
            <a:r>
              <a:rPr lang="tr-TR" sz="900" dirty="0"/>
              <a:t>Pozitifler değerler toplamı – Negatif değerler toplamı</a:t>
            </a:r>
          </a:p>
        </p:txBody>
      </p:sp>
      <p:sp>
        <p:nvSpPr>
          <p:cNvPr id="24" name="Metin kutusu 23">
            <a:extLst>
              <a:ext uri="{FF2B5EF4-FFF2-40B4-BE49-F238E27FC236}">
                <a16:creationId xmlns:a16="http://schemas.microsoft.com/office/drawing/2014/main" id="{A8579E41-5B7E-4B8D-B712-0C2491C3DA32}"/>
              </a:ext>
            </a:extLst>
          </p:cNvPr>
          <p:cNvSpPr txBox="1"/>
          <p:nvPr/>
        </p:nvSpPr>
        <p:spPr>
          <a:xfrm>
            <a:off x="8652368" y="5672105"/>
            <a:ext cx="1534337" cy="230832"/>
          </a:xfrm>
          <a:prstGeom prst="rect">
            <a:avLst/>
          </a:prstGeom>
          <a:noFill/>
        </p:spPr>
        <p:txBody>
          <a:bodyPr wrap="square">
            <a:spAutoFit/>
          </a:bodyPr>
          <a:lstStyle/>
          <a:p>
            <a:pPr algn="ctr"/>
            <a:r>
              <a:rPr lang="tr-TR" sz="900" dirty="0"/>
              <a:t>Negatif değerler toplamı</a:t>
            </a:r>
          </a:p>
        </p:txBody>
      </p:sp>
      <p:sp>
        <p:nvSpPr>
          <p:cNvPr id="25" name="Text Box 4">
            <a:extLst>
              <a:ext uri="{FF2B5EF4-FFF2-40B4-BE49-F238E27FC236}">
                <a16:creationId xmlns:a16="http://schemas.microsoft.com/office/drawing/2014/main" id="{7E8F5252-56FA-974D-A097-0D25B896DE7A}"/>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58984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306">
            <a:extLst>
              <a:ext uri="{FF2B5EF4-FFF2-40B4-BE49-F238E27FC236}">
                <a16:creationId xmlns:a16="http://schemas.microsoft.com/office/drawing/2014/main" id="{081596DF-B676-4DAC-8DFA-25770EBD8670}"/>
              </a:ext>
            </a:extLst>
          </p:cNvPr>
          <p:cNvGraphicFramePr/>
          <p:nvPr>
            <p:extLst>
              <p:ext uri="{D42A27DB-BD31-4B8C-83A1-F6EECF244321}">
                <p14:modId xmlns:p14="http://schemas.microsoft.com/office/powerpoint/2010/main" val="3445143535"/>
              </p:ext>
            </p:extLst>
          </p:nvPr>
        </p:nvGraphicFramePr>
        <p:xfrm>
          <a:off x="1587221" y="2492896"/>
          <a:ext cx="4292755" cy="37371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0">
            <a:extLst>
              <a:ext uri="{FF2B5EF4-FFF2-40B4-BE49-F238E27FC236}">
                <a16:creationId xmlns:a16="http://schemas.microsoft.com/office/drawing/2014/main" id="{94DF3A14-2885-4D61-BE02-8ED094FF6E9E}"/>
              </a:ext>
            </a:extLst>
          </p:cNvPr>
          <p:cNvSpPr>
            <a:spLocks noChangeArrowheads="1"/>
          </p:cNvSpPr>
          <p:nvPr/>
        </p:nvSpPr>
        <p:spPr bwMode="auto">
          <a:xfrm>
            <a:off x="983432" y="1124744"/>
            <a:ext cx="4824536" cy="646331"/>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rPr>
              <a:t>Almanya’nın Kabul Ettiği</a:t>
            </a:r>
          </a:p>
          <a:p>
            <a:pPr lvl="0" algn="ctr">
              <a:spcBef>
                <a:spcPts val="0"/>
              </a:spcBef>
              <a:defRPr/>
            </a:pPr>
            <a:r>
              <a:rPr lang="tr-TR" b="1" dirty="0">
                <a:latin typeface="Verdana" panose="020B0604030504040204" pitchFamily="34" charset="0"/>
              </a:rPr>
              <a:t>Suriyeli Mülteci Sayısı </a:t>
            </a:r>
          </a:p>
        </p:txBody>
      </p:sp>
      <p:sp>
        <p:nvSpPr>
          <p:cNvPr id="10" name="13 Metin kutusu">
            <a:extLst>
              <a:ext uri="{FF2B5EF4-FFF2-40B4-BE49-F238E27FC236}">
                <a16:creationId xmlns:a16="http://schemas.microsoft.com/office/drawing/2014/main" id="{BE8EEA99-37CC-4B96-BB24-FD7C4225A37B}"/>
              </a:ext>
            </a:extLst>
          </p:cNvPr>
          <p:cNvSpPr txBox="1"/>
          <p:nvPr/>
        </p:nvSpPr>
        <p:spPr>
          <a:xfrm>
            <a:off x="983432" y="2204864"/>
            <a:ext cx="176163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srgbClr val="FFFFFF">
                    <a:lumMod val="50000"/>
                  </a:srgbClr>
                </a:solidFill>
                <a:effectLst/>
                <a:uLnTx/>
                <a:uFillTx/>
                <a:latin typeface="Verdana"/>
                <a:ea typeface="+mn-ea"/>
                <a:cs typeface="Arial" charset="0"/>
              </a:rPr>
              <a:t>Ortalama</a:t>
            </a:r>
          </a:p>
        </p:txBody>
      </p:sp>
      <p:sp>
        <p:nvSpPr>
          <p:cNvPr id="11" name="15 Metin kutusu">
            <a:extLst>
              <a:ext uri="{FF2B5EF4-FFF2-40B4-BE49-F238E27FC236}">
                <a16:creationId xmlns:a16="http://schemas.microsoft.com/office/drawing/2014/main" id="{71E14D19-8DB9-4AAE-B1AD-7B112D8D55C1}"/>
              </a:ext>
            </a:extLst>
          </p:cNvPr>
          <p:cNvSpPr txBox="1"/>
          <p:nvPr/>
        </p:nvSpPr>
        <p:spPr>
          <a:xfrm>
            <a:off x="2503548" y="2204864"/>
            <a:ext cx="14322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effectLst/>
                <a:uLnTx/>
                <a:uFillTx/>
                <a:latin typeface="Verdana"/>
                <a:ea typeface="+mn-ea"/>
                <a:cs typeface="Arial" charset="0"/>
              </a:rPr>
              <a:t>88.777,6</a:t>
            </a:r>
          </a:p>
        </p:txBody>
      </p:sp>
      <p:sp>
        <p:nvSpPr>
          <p:cNvPr id="12" name="Dikdörtgen 11"/>
          <p:cNvSpPr/>
          <p:nvPr/>
        </p:nvSpPr>
        <p:spPr>
          <a:xfrm>
            <a:off x="1343472" y="1701969"/>
            <a:ext cx="4118245" cy="430887"/>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Sizce Almanya ülkesine kaç Suriyeli mülteci kabul etmiştir?</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Text Box 4"/>
          <p:cNvSpPr txBox="1">
            <a:spLocks noChangeArrowheads="1"/>
          </p:cNvSpPr>
          <p:nvPr/>
        </p:nvSpPr>
        <p:spPr bwMode="auto">
          <a:xfrm>
            <a:off x="8526227" y="6510308"/>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solidFill>
                  <a:srgbClr val="FFFFFF">
                    <a:lumMod val="50000"/>
                  </a:srgbClr>
                </a:solidFill>
                <a:latin typeface="+mj-lt"/>
                <a:cs typeface="Arial" pitchFamily="34" charset="0"/>
              </a:rPr>
              <a:t>Çoklu yanıt</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20" name="Dikdörtgen 19"/>
          <p:cNvSpPr/>
          <p:nvPr/>
        </p:nvSpPr>
        <p:spPr>
          <a:xfrm>
            <a:off x="8112224" y="464876"/>
            <a:ext cx="3854664" cy="369332"/>
          </a:xfrm>
          <a:prstGeom prst="rect">
            <a:avLst/>
          </a:prstGeom>
        </p:spPr>
        <p:txBody>
          <a:bodyPr wrap="square">
            <a:spAutoFit/>
          </a:bodyPr>
          <a:lstStyle/>
          <a:p>
            <a:r>
              <a:rPr lang="tr-TR" b="1" dirty="0">
                <a:solidFill>
                  <a:srgbClr val="4472C4"/>
                </a:solidFill>
              </a:rPr>
              <a:t>Siyasi Boyut ve Uluslararası İlişkiler</a:t>
            </a:r>
            <a:r>
              <a:rPr lang="en-US" dirty="0">
                <a:solidFill>
                  <a:srgbClr val="FF0000"/>
                </a:solidFill>
              </a:rPr>
              <a:t>(</a:t>
            </a:r>
            <a:r>
              <a:rPr lang="tr-TR" dirty="0">
                <a:solidFill>
                  <a:srgbClr val="FF0000"/>
                </a:solidFill>
              </a:rPr>
              <a:t>3</a:t>
            </a:r>
            <a:r>
              <a:rPr lang="en-US" dirty="0">
                <a:solidFill>
                  <a:srgbClr val="FF0000"/>
                </a:solidFill>
              </a:rPr>
              <a:t>)</a:t>
            </a:r>
          </a:p>
        </p:txBody>
      </p:sp>
      <p:sp>
        <p:nvSpPr>
          <p:cNvPr id="18" name="Text Box 7">
            <a:extLst>
              <a:ext uri="{FF2B5EF4-FFF2-40B4-BE49-F238E27FC236}">
                <a16:creationId xmlns:a16="http://schemas.microsoft.com/office/drawing/2014/main" id="{7B921EFA-5AE9-8440-B631-290137517A95}"/>
              </a:ext>
            </a:extLst>
          </p:cNvPr>
          <p:cNvSpPr txBox="1">
            <a:spLocks noChangeArrowheads="1"/>
          </p:cNvSpPr>
          <p:nvPr/>
        </p:nvSpPr>
        <p:spPr bwMode="auto">
          <a:xfrm>
            <a:off x="6725887" y="1124743"/>
            <a:ext cx="4914729"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Almanya’nın Mülteci Politikasını Çıkarları Açısından Değerlendirme</a:t>
            </a:r>
            <a:endPar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charset="0"/>
            </a:endParaRPr>
          </a:p>
        </p:txBody>
      </p:sp>
      <p:sp>
        <p:nvSpPr>
          <p:cNvPr id="19" name="Dikdörtgen 36">
            <a:extLst>
              <a:ext uri="{FF2B5EF4-FFF2-40B4-BE49-F238E27FC236}">
                <a16:creationId xmlns:a16="http://schemas.microsoft.com/office/drawing/2014/main" id="{13875FC1-59F4-F841-BF3D-CF6E20F9AE6A}"/>
              </a:ext>
            </a:extLst>
          </p:cNvPr>
          <p:cNvSpPr/>
          <p:nvPr/>
        </p:nvSpPr>
        <p:spPr>
          <a:xfrm>
            <a:off x="6960096" y="1700808"/>
            <a:ext cx="4680520"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Almanya’nın son yıllarda mültecilere yönelik politikalarını  kendi çıkarları bakımından nasıl değerlendiriyorsunuz?  </a:t>
            </a:r>
          </a:p>
        </p:txBody>
      </p:sp>
      <p:graphicFrame>
        <p:nvGraphicFramePr>
          <p:cNvPr id="21" name="Chart 6">
            <a:extLst>
              <a:ext uri="{FF2B5EF4-FFF2-40B4-BE49-F238E27FC236}">
                <a16:creationId xmlns:a16="http://schemas.microsoft.com/office/drawing/2014/main" id="{50118730-5CD7-E446-9A76-3C8B2D7A1953}"/>
              </a:ext>
            </a:extLst>
          </p:cNvPr>
          <p:cNvGraphicFramePr/>
          <p:nvPr>
            <p:extLst>
              <p:ext uri="{D42A27DB-BD31-4B8C-83A1-F6EECF244321}">
                <p14:modId xmlns:p14="http://schemas.microsoft.com/office/powerpoint/2010/main" val="2227289751"/>
              </p:ext>
            </p:extLst>
          </p:nvPr>
        </p:nvGraphicFramePr>
        <p:xfrm>
          <a:off x="7824192" y="2132856"/>
          <a:ext cx="2991600" cy="4399200"/>
        </p:xfrm>
        <a:graphic>
          <a:graphicData uri="http://schemas.openxmlformats.org/drawingml/2006/chart">
            <c:chart xmlns:c="http://schemas.openxmlformats.org/drawingml/2006/chart" xmlns:r="http://schemas.openxmlformats.org/officeDocument/2006/relationships" r:id="rId4"/>
          </a:graphicData>
        </a:graphic>
      </p:graphicFrame>
      <p:sp>
        <p:nvSpPr>
          <p:cNvPr id="22" name="Oval 21">
            <a:extLst>
              <a:ext uri="{FF2B5EF4-FFF2-40B4-BE49-F238E27FC236}">
                <a16:creationId xmlns:a16="http://schemas.microsoft.com/office/drawing/2014/main" id="{E4ED081C-3F8C-6A47-921F-9393B3D2A932}"/>
              </a:ext>
            </a:extLst>
          </p:cNvPr>
          <p:cNvSpPr/>
          <p:nvPr/>
        </p:nvSpPr>
        <p:spPr>
          <a:xfrm>
            <a:off x="10704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7">
            <a:extLst>
              <a:ext uri="{FF2B5EF4-FFF2-40B4-BE49-F238E27FC236}">
                <a16:creationId xmlns:a16="http://schemas.microsoft.com/office/drawing/2014/main" id="{3ADD9E96-2476-8D4C-9FA8-9FF16DA3C2C9}"/>
              </a:ext>
            </a:extLst>
          </p:cNvPr>
          <p:cNvSpPr/>
          <p:nvPr/>
        </p:nvSpPr>
        <p:spPr>
          <a:xfrm>
            <a:off x="10775309"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76,3</a:t>
            </a:r>
          </a:p>
        </p:txBody>
      </p:sp>
      <p:sp>
        <p:nvSpPr>
          <p:cNvPr id="24" name="Oval 23">
            <a:extLst>
              <a:ext uri="{FF2B5EF4-FFF2-40B4-BE49-F238E27FC236}">
                <a16:creationId xmlns:a16="http://schemas.microsoft.com/office/drawing/2014/main" id="{F6338ACE-EFAC-B24A-8979-16AE24B53724}"/>
              </a:ext>
            </a:extLst>
          </p:cNvPr>
          <p:cNvSpPr/>
          <p:nvPr/>
        </p:nvSpPr>
        <p:spPr>
          <a:xfrm>
            <a:off x="10704512"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5" name="Dikdörtgen 28">
            <a:extLst>
              <a:ext uri="{FF2B5EF4-FFF2-40B4-BE49-F238E27FC236}">
                <a16:creationId xmlns:a16="http://schemas.microsoft.com/office/drawing/2014/main" id="{29673A38-E412-834F-802F-E9B94BA083DC}"/>
              </a:ext>
            </a:extLst>
          </p:cNvPr>
          <p:cNvSpPr/>
          <p:nvPr/>
        </p:nvSpPr>
        <p:spPr>
          <a:xfrm>
            <a:off x="10813782" y="530236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8,4</a:t>
            </a:r>
          </a:p>
        </p:txBody>
      </p:sp>
      <p:sp>
        <p:nvSpPr>
          <p:cNvPr id="26" name="Oval 25">
            <a:extLst>
              <a:ext uri="{FF2B5EF4-FFF2-40B4-BE49-F238E27FC236}">
                <a16:creationId xmlns:a16="http://schemas.microsoft.com/office/drawing/2014/main" id="{1628D25F-AE93-B546-A149-70C8FAB0075D}"/>
              </a:ext>
            </a:extLst>
          </p:cNvPr>
          <p:cNvSpPr/>
          <p:nvPr/>
        </p:nvSpPr>
        <p:spPr bwMode="auto">
          <a:xfrm>
            <a:off x="10308552" y="396914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7" name="TextBox 5">
            <a:extLst>
              <a:ext uri="{FF2B5EF4-FFF2-40B4-BE49-F238E27FC236}">
                <a16:creationId xmlns:a16="http://schemas.microsoft.com/office/drawing/2014/main" id="{998635A3-4EF1-F04D-88E9-EA0F63373A02}"/>
              </a:ext>
            </a:extLst>
          </p:cNvPr>
          <p:cNvSpPr txBox="1"/>
          <p:nvPr/>
        </p:nvSpPr>
        <p:spPr>
          <a:xfrm>
            <a:off x="10272464" y="4150241"/>
            <a:ext cx="850256" cy="430887"/>
          </a:xfrm>
          <a:prstGeom prst="rect">
            <a:avLst/>
          </a:prstGeom>
          <a:noFill/>
        </p:spPr>
        <p:txBody>
          <a:bodyPr wrap="square" rtlCol="0">
            <a:spAutoFit/>
          </a:bodyPr>
          <a:lstStyle/>
          <a:p>
            <a:pPr algn="ctr"/>
            <a:r>
              <a:rPr lang="tr-TR" sz="1100" b="1" dirty="0">
                <a:solidFill>
                  <a:srgbClr val="7030A0"/>
                </a:solidFill>
                <a:latin typeface="+mj-lt"/>
              </a:rPr>
              <a:t>NS</a:t>
            </a:r>
          </a:p>
          <a:p>
            <a:pPr algn="ctr"/>
            <a:r>
              <a:rPr lang="tr-TR" sz="1100" b="1" dirty="0">
                <a:solidFill>
                  <a:srgbClr val="7030A0"/>
                </a:solidFill>
                <a:latin typeface="+mj-lt"/>
              </a:rPr>
              <a:t>67,9</a:t>
            </a:r>
          </a:p>
        </p:txBody>
      </p:sp>
      <p:cxnSp>
        <p:nvCxnSpPr>
          <p:cNvPr id="28" name="Düz Bağlayıcı 21">
            <a:extLst>
              <a:ext uri="{FF2B5EF4-FFF2-40B4-BE49-F238E27FC236}">
                <a16:creationId xmlns:a16="http://schemas.microsoft.com/office/drawing/2014/main" id="{37BBCBC2-E33D-9E4E-B4F4-1FDC8A796C3C}"/>
              </a:ext>
            </a:extLst>
          </p:cNvPr>
          <p:cNvCxnSpPr/>
          <p:nvPr/>
        </p:nvCxnSpPr>
        <p:spPr bwMode="auto">
          <a:xfrm>
            <a:off x="8144678" y="479715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9" name="Düz Bağlayıcı 8">
            <a:extLst>
              <a:ext uri="{FF2B5EF4-FFF2-40B4-BE49-F238E27FC236}">
                <a16:creationId xmlns:a16="http://schemas.microsoft.com/office/drawing/2014/main" id="{4C3A6F16-CB8F-D648-85BA-3F757892737D}"/>
              </a:ext>
            </a:extLst>
          </p:cNvPr>
          <p:cNvCxnSpPr/>
          <p:nvPr/>
        </p:nvCxnSpPr>
        <p:spPr bwMode="auto">
          <a:xfrm>
            <a:off x="8184232" y="386104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30" name="Text Box 4">
            <a:extLst>
              <a:ext uri="{FF2B5EF4-FFF2-40B4-BE49-F238E27FC236}">
                <a16:creationId xmlns:a16="http://schemas.microsoft.com/office/drawing/2014/main" id="{FA4AF578-89DC-A642-89B8-49EFC38A4200}"/>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
        <p:nvSpPr>
          <p:cNvPr id="2" name="TextBox 1">
            <a:extLst>
              <a:ext uri="{FF2B5EF4-FFF2-40B4-BE49-F238E27FC236}">
                <a16:creationId xmlns:a16="http://schemas.microsoft.com/office/drawing/2014/main" id="{3C84CD96-C4B1-1441-8F55-D0E6662EDA52}"/>
              </a:ext>
            </a:extLst>
          </p:cNvPr>
          <p:cNvSpPr txBox="1"/>
          <p:nvPr/>
        </p:nvSpPr>
        <p:spPr>
          <a:xfrm>
            <a:off x="263352" y="6453336"/>
            <a:ext cx="3992128" cy="400110"/>
          </a:xfrm>
          <a:prstGeom prst="rect">
            <a:avLst/>
          </a:prstGeom>
          <a:noFill/>
        </p:spPr>
        <p:txBody>
          <a:bodyPr wrap="square" rtlCol="0">
            <a:spAutoFit/>
          </a:bodyPr>
          <a:lstStyle/>
          <a:p>
            <a:r>
              <a:rPr lang="tr-TR" sz="1000" dirty="0">
                <a:latin typeface="Verdana" panose="020B0604030504040204" pitchFamily="34" charset="0"/>
                <a:ea typeface="Verdana" panose="020B0604030504040204" pitchFamily="34" charset="0"/>
                <a:cs typeface="Verdana" panose="020B0604030504040204" pitchFamily="34" charset="0"/>
              </a:rPr>
              <a:t>Almanya’daki mülteci sayısı: 1.2 milyon (UNHCR, 2021); </a:t>
            </a:r>
            <a:r>
              <a:rPr lang="en-TR" sz="1000" dirty="0">
                <a:latin typeface="Verdana" panose="020B0604030504040204" pitchFamily="34" charset="0"/>
                <a:ea typeface="Verdana" panose="020B0604030504040204" pitchFamily="34" charset="0"/>
                <a:cs typeface="Verdana" panose="020B0604030504040204" pitchFamily="34" charset="0"/>
              </a:rPr>
              <a:t>1,210,636</a:t>
            </a:r>
            <a:r>
              <a:rPr lang="tr-TR" sz="1000" dirty="0">
                <a:latin typeface="Verdana" panose="020B0604030504040204" pitchFamily="34" charset="0"/>
                <a:ea typeface="Verdana" panose="020B0604030504040204" pitchFamily="34" charset="0"/>
                <a:cs typeface="Verdana" panose="020B0604030504040204" pitchFamily="34" charset="0"/>
              </a:rPr>
              <a:t> (World Bank, 2020).</a:t>
            </a:r>
            <a:endParaRPr lang="en-TR"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9122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6772580" y="1071933"/>
            <a:ext cx="5430659" cy="923330"/>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Almanya’nın Türkiye’deki Suriyeli Sığınmacılara Yönelik Politikalarını Değerlendirme</a:t>
            </a:r>
            <a:endParaRPr lang="en-US" b="1" dirty="0">
              <a:latin typeface="Verdana" panose="020B0604030504040204" pitchFamily="34" charset="0"/>
              <a:ea typeface="Verdana" panose="020B0604030504040204" pitchFamily="34" charset="0"/>
              <a:cs typeface="Arial" charset="0"/>
            </a:endParaRPr>
          </a:p>
        </p:txBody>
      </p:sp>
      <p:graphicFrame>
        <p:nvGraphicFramePr>
          <p:cNvPr id="8" name="Chart 6"/>
          <p:cNvGraphicFramePr/>
          <p:nvPr>
            <p:extLst>
              <p:ext uri="{D42A27DB-BD31-4B8C-83A1-F6EECF244321}">
                <p14:modId xmlns:p14="http://schemas.microsoft.com/office/powerpoint/2010/main" val="1442741357"/>
              </p:ext>
            </p:extLst>
          </p:nvPr>
        </p:nvGraphicFramePr>
        <p:xfrm>
          <a:off x="8184232" y="2198152"/>
          <a:ext cx="2991600" cy="439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Düz Bağlayıcı 12"/>
          <p:cNvCxnSpPr/>
          <p:nvPr/>
        </p:nvCxnSpPr>
        <p:spPr bwMode="auto">
          <a:xfrm>
            <a:off x="8529241" y="472514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3" name="Düz Bağlayıcı 22"/>
          <p:cNvCxnSpPr/>
          <p:nvPr/>
        </p:nvCxnSpPr>
        <p:spPr bwMode="auto">
          <a:xfrm>
            <a:off x="8529241" y="386104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30" name="Oval 29"/>
          <p:cNvSpPr/>
          <p:nvPr/>
        </p:nvSpPr>
        <p:spPr bwMode="auto">
          <a:xfrm>
            <a:off x="11231301" y="396914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31" name="TextBox 5"/>
          <p:cNvSpPr txBox="1"/>
          <p:nvPr/>
        </p:nvSpPr>
        <p:spPr>
          <a:xfrm>
            <a:off x="11186584" y="4078233"/>
            <a:ext cx="850256" cy="430887"/>
          </a:xfrm>
          <a:prstGeom prst="rect">
            <a:avLst/>
          </a:prstGeom>
          <a:noFill/>
        </p:spPr>
        <p:txBody>
          <a:bodyPr wrap="square" rtlCol="0">
            <a:spAutoFit/>
          </a:bodyPr>
          <a:lstStyle/>
          <a:p>
            <a:pPr algn="ctr"/>
            <a:r>
              <a:rPr lang="tr-TR" sz="1100" b="1" dirty="0">
                <a:solidFill>
                  <a:srgbClr val="7030A0"/>
                </a:solidFill>
                <a:latin typeface="+mj-lt"/>
              </a:rPr>
              <a:t>NS</a:t>
            </a:r>
          </a:p>
          <a:p>
            <a:pPr algn="ctr"/>
            <a:r>
              <a:rPr lang="tr-TR" sz="1100" b="1" dirty="0">
                <a:solidFill>
                  <a:srgbClr val="7030A0"/>
                </a:solidFill>
                <a:latin typeface="+mj-lt"/>
              </a:rPr>
              <a:t>-66,0</a:t>
            </a:r>
          </a:p>
        </p:txBody>
      </p:sp>
      <p:sp>
        <p:nvSpPr>
          <p:cNvPr id="32" name="Oval 31"/>
          <p:cNvSpPr/>
          <p:nvPr/>
        </p:nvSpPr>
        <p:spPr>
          <a:xfrm>
            <a:off x="10891144" y="278100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3" name="Oval 32"/>
          <p:cNvSpPr/>
          <p:nvPr/>
        </p:nvSpPr>
        <p:spPr>
          <a:xfrm>
            <a:off x="10891144" y="537328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4" name="Dikdörtgen 33"/>
          <p:cNvSpPr/>
          <p:nvPr/>
        </p:nvSpPr>
        <p:spPr>
          <a:xfrm>
            <a:off x="10980418" y="2926105"/>
            <a:ext cx="457176"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8,2</a:t>
            </a:r>
          </a:p>
        </p:txBody>
      </p:sp>
      <p:sp>
        <p:nvSpPr>
          <p:cNvPr id="35" name="Dikdörtgen 34"/>
          <p:cNvSpPr/>
          <p:nvPr/>
        </p:nvSpPr>
        <p:spPr>
          <a:xfrm>
            <a:off x="10951378" y="5446385"/>
            <a:ext cx="505268"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74,2</a:t>
            </a:r>
          </a:p>
        </p:txBody>
      </p:sp>
      <p:sp>
        <p:nvSpPr>
          <p:cNvPr id="40" name="Dikdörtgen 37">
            <a:extLst>
              <a:ext uri="{FF2B5EF4-FFF2-40B4-BE49-F238E27FC236}">
                <a16:creationId xmlns:a16="http://schemas.microsoft.com/office/drawing/2014/main" id="{E0D9D295-C8A9-4CCE-8C95-6FA6342DA0C3}"/>
              </a:ext>
            </a:extLst>
          </p:cNvPr>
          <p:cNvSpPr/>
          <p:nvPr/>
        </p:nvSpPr>
        <p:spPr>
          <a:xfrm>
            <a:off x="7137530" y="1891498"/>
            <a:ext cx="4930142"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Almanya’nın son yıllarda Türkiye’deki Suriyeli sığınmacılara yönelik politikalarını nasıl değerlendiriyorsunuz? </a:t>
            </a:r>
          </a:p>
        </p:txBody>
      </p:sp>
      <p:sp>
        <p:nvSpPr>
          <p:cNvPr id="39" name="Dikdörtgen 38"/>
          <p:cNvSpPr/>
          <p:nvPr/>
        </p:nvSpPr>
        <p:spPr>
          <a:xfrm>
            <a:off x="8112224" y="464876"/>
            <a:ext cx="3854664" cy="369332"/>
          </a:xfrm>
          <a:prstGeom prst="rect">
            <a:avLst/>
          </a:prstGeom>
        </p:spPr>
        <p:txBody>
          <a:bodyPr wrap="square">
            <a:spAutoFit/>
          </a:bodyPr>
          <a:lstStyle/>
          <a:p>
            <a:r>
              <a:rPr lang="tr-TR" b="1" dirty="0">
                <a:solidFill>
                  <a:srgbClr val="4472C4"/>
                </a:solidFill>
              </a:rPr>
              <a:t>Siyasi Boyut ve Uluslararası İlişkiler</a:t>
            </a:r>
            <a:r>
              <a:rPr lang="en-US" dirty="0">
                <a:solidFill>
                  <a:srgbClr val="FF0000"/>
                </a:solidFill>
              </a:rPr>
              <a:t>(</a:t>
            </a:r>
            <a:r>
              <a:rPr lang="tr-TR" dirty="0">
                <a:solidFill>
                  <a:srgbClr val="FF0000"/>
                </a:solidFill>
              </a:rPr>
              <a:t>4</a:t>
            </a:r>
            <a:r>
              <a:rPr lang="en-US" dirty="0">
                <a:solidFill>
                  <a:srgbClr val="FF0000"/>
                </a:solidFill>
              </a:rPr>
              <a:t>)</a:t>
            </a:r>
          </a:p>
        </p:txBody>
      </p:sp>
      <p:sp>
        <p:nvSpPr>
          <p:cNvPr id="38" name="Rectangle 10">
            <a:extLst>
              <a:ext uri="{FF2B5EF4-FFF2-40B4-BE49-F238E27FC236}">
                <a16:creationId xmlns:a16="http://schemas.microsoft.com/office/drawing/2014/main" id="{04BF3DE4-0722-814B-8272-D22170CD9864}"/>
              </a:ext>
            </a:extLst>
          </p:cNvPr>
          <p:cNvSpPr>
            <a:spLocks noChangeArrowheads="1"/>
          </p:cNvSpPr>
          <p:nvPr/>
        </p:nvSpPr>
        <p:spPr bwMode="auto">
          <a:xfrm>
            <a:off x="939932" y="1066090"/>
            <a:ext cx="5444100" cy="923330"/>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rPr>
              <a:t>Almanya’nın Türkiye’deki Suriyeli Mültecilerle Yönelik Politikalarıyla İlgili Algılar</a:t>
            </a:r>
          </a:p>
        </p:txBody>
      </p:sp>
      <p:sp>
        <p:nvSpPr>
          <p:cNvPr id="41" name="Text Box 4">
            <a:extLst>
              <a:ext uri="{FF2B5EF4-FFF2-40B4-BE49-F238E27FC236}">
                <a16:creationId xmlns:a16="http://schemas.microsoft.com/office/drawing/2014/main" id="{69A63057-C1F6-6741-90FA-923CA23FB17D}"/>
              </a:ext>
            </a:extLst>
          </p:cNvPr>
          <p:cNvSpPr txBox="1">
            <a:spLocks noChangeArrowheads="1"/>
          </p:cNvSpPr>
          <p:nvPr/>
        </p:nvSpPr>
        <p:spPr bwMode="auto">
          <a:xfrm>
            <a:off x="745658" y="1891498"/>
            <a:ext cx="5832648"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Türkiye’deki Suriyeli mültecilerle ilgili olarak Almanya’nın politikaları konusunda size okuyacağım ifadelerden en çok hangisine katıldığınızı belirtir misiniz?</a:t>
            </a:r>
          </a:p>
        </p:txBody>
      </p:sp>
      <p:graphicFrame>
        <p:nvGraphicFramePr>
          <p:cNvPr id="42" name="Chart 5">
            <a:extLst>
              <a:ext uri="{FF2B5EF4-FFF2-40B4-BE49-F238E27FC236}">
                <a16:creationId xmlns:a16="http://schemas.microsoft.com/office/drawing/2014/main" id="{D675E4D0-4B67-FE4C-A0EA-75BCA011569D}"/>
              </a:ext>
            </a:extLst>
          </p:cNvPr>
          <p:cNvGraphicFramePr/>
          <p:nvPr>
            <p:extLst>
              <p:ext uri="{D42A27DB-BD31-4B8C-83A1-F6EECF244321}">
                <p14:modId xmlns:p14="http://schemas.microsoft.com/office/powerpoint/2010/main" val="643102103"/>
              </p:ext>
            </p:extLst>
          </p:nvPr>
        </p:nvGraphicFramePr>
        <p:xfrm>
          <a:off x="867924" y="2291718"/>
          <a:ext cx="5377766" cy="4399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4">
            <a:extLst>
              <a:ext uri="{FF2B5EF4-FFF2-40B4-BE49-F238E27FC236}">
                <a16:creationId xmlns:a16="http://schemas.microsoft.com/office/drawing/2014/main" id="{5F3C2F7F-6E50-DF4F-A05D-2990E2E508D3}"/>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715356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bwMode="auto">
          <a:xfrm>
            <a:off x="29069" y="5746633"/>
            <a:ext cx="12113690" cy="1097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graphicFrame>
        <p:nvGraphicFramePr>
          <p:cNvPr id="4" name="Chart 6"/>
          <p:cNvGraphicFramePr/>
          <p:nvPr>
            <p:extLst>
              <p:ext uri="{D42A27DB-BD31-4B8C-83A1-F6EECF244321}">
                <p14:modId xmlns:p14="http://schemas.microsoft.com/office/powerpoint/2010/main" val="258198614"/>
              </p:ext>
            </p:extLst>
          </p:nvPr>
        </p:nvGraphicFramePr>
        <p:xfrm>
          <a:off x="500854" y="1928704"/>
          <a:ext cx="2992718" cy="4397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6"/>
          <p:cNvGraphicFramePr/>
          <p:nvPr>
            <p:extLst>
              <p:ext uri="{D42A27DB-BD31-4B8C-83A1-F6EECF244321}">
                <p14:modId xmlns:p14="http://schemas.microsoft.com/office/powerpoint/2010/main" val="2399864313"/>
              </p:ext>
            </p:extLst>
          </p:nvPr>
        </p:nvGraphicFramePr>
        <p:xfrm>
          <a:off x="4450543" y="1928018"/>
          <a:ext cx="2991600" cy="439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6"/>
          <p:cNvGraphicFramePr/>
          <p:nvPr>
            <p:extLst>
              <p:ext uri="{D42A27DB-BD31-4B8C-83A1-F6EECF244321}">
                <p14:modId xmlns:p14="http://schemas.microsoft.com/office/powerpoint/2010/main" val="1283128608"/>
              </p:ext>
            </p:extLst>
          </p:nvPr>
        </p:nvGraphicFramePr>
        <p:xfrm>
          <a:off x="8358721" y="1928018"/>
          <a:ext cx="2991600" cy="4399200"/>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Düz Bağlayıcı 8"/>
          <p:cNvCxnSpPr/>
          <p:nvPr/>
        </p:nvCxnSpPr>
        <p:spPr bwMode="auto">
          <a:xfrm>
            <a:off x="4528117"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0" name="Düz Bağlayıcı 9"/>
          <p:cNvCxnSpPr/>
          <p:nvPr/>
        </p:nvCxnSpPr>
        <p:spPr bwMode="auto">
          <a:xfrm>
            <a:off x="724773"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2" name="Dikdörtgen 11"/>
          <p:cNvSpPr/>
          <p:nvPr/>
        </p:nvSpPr>
        <p:spPr>
          <a:xfrm>
            <a:off x="114778" y="1636854"/>
            <a:ext cx="4118245" cy="261610"/>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Sizce Türkiye-Almanya ilişkileri beş sene önce nasıldı?</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13" name="Düz Bağlayıcı 12"/>
          <p:cNvCxnSpPr/>
          <p:nvPr/>
        </p:nvCxnSpPr>
        <p:spPr bwMode="auto">
          <a:xfrm>
            <a:off x="8529241"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5" name="Oval 14"/>
          <p:cNvSpPr/>
          <p:nvPr/>
        </p:nvSpPr>
        <p:spPr bwMode="auto">
          <a:xfrm>
            <a:off x="3427484" y="3777475"/>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6" name="TextBox 5"/>
          <p:cNvSpPr txBox="1"/>
          <p:nvPr/>
        </p:nvSpPr>
        <p:spPr>
          <a:xfrm>
            <a:off x="3382767" y="3945427"/>
            <a:ext cx="850256" cy="430887"/>
          </a:xfrm>
          <a:prstGeom prst="rect">
            <a:avLst/>
          </a:prstGeom>
          <a:noFill/>
        </p:spPr>
        <p:txBody>
          <a:bodyPr wrap="square" rtlCol="0">
            <a:spAutoFit/>
          </a:bodyPr>
          <a:lstStyle/>
          <a:p>
            <a:pPr algn="ctr"/>
            <a:r>
              <a:rPr lang="tr-TR" sz="1100" b="1" dirty="0">
                <a:solidFill>
                  <a:srgbClr val="C00000"/>
                </a:solidFill>
                <a:latin typeface="+mj-lt"/>
              </a:rPr>
              <a:t>NS</a:t>
            </a:r>
          </a:p>
          <a:p>
            <a:pPr algn="ctr"/>
            <a:r>
              <a:rPr lang="tr-TR" sz="1100" b="1" dirty="0">
                <a:solidFill>
                  <a:srgbClr val="C00000"/>
                </a:solidFill>
                <a:latin typeface="+mj-lt"/>
              </a:rPr>
              <a:t>69,8</a:t>
            </a:r>
          </a:p>
        </p:txBody>
      </p:sp>
      <p:cxnSp>
        <p:nvCxnSpPr>
          <p:cNvPr id="17" name="Düz Bağlayıcı 16"/>
          <p:cNvCxnSpPr/>
          <p:nvPr/>
        </p:nvCxnSpPr>
        <p:spPr bwMode="auto">
          <a:xfrm>
            <a:off x="717296"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8" name="Oval 17"/>
          <p:cNvSpPr/>
          <p:nvPr/>
        </p:nvSpPr>
        <p:spPr>
          <a:xfrm>
            <a:off x="3087327"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9" name="Oval 18"/>
          <p:cNvSpPr/>
          <p:nvPr/>
        </p:nvSpPr>
        <p:spPr>
          <a:xfrm>
            <a:off x="3087327"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0" name="Dikdörtgen 19"/>
          <p:cNvSpPr/>
          <p:nvPr/>
        </p:nvSpPr>
        <p:spPr>
          <a:xfrm>
            <a:off x="3152556"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75,1</a:t>
            </a:r>
          </a:p>
        </p:txBody>
      </p:sp>
      <p:sp>
        <p:nvSpPr>
          <p:cNvPr id="21" name="Dikdörtgen 20"/>
          <p:cNvSpPr/>
          <p:nvPr/>
        </p:nvSpPr>
        <p:spPr>
          <a:xfrm>
            <a:off x="3166798" y="52261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5,3</a:t>
            </a:r>
          </a:p>
        </p:txBody>
      </p:sp>
      <p:cxnSp>
        <p:nvCxnSpPr>
          <p:cNvPr id="22" name="Düz Bağlayıcı 21"/>
          <p:cNvCxnSpPr/>
          <p:nvPr/>
        </p:nvCxnSpPr>
        <p:spPr bwMode="auto">
          <a:xfrm>
            <a:off x="4574939"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3" name="Düz Bağlayıcı 22"/>
          <p:cNvCxnSpPr/>
          <p:nvPr/>
        </p:nvCxnSpPr>
        <p:spPr bwMode="auto">
          <a:xfrm>
            <a:off x="8529241"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24" name="Oval 23"/>
          <p:cNvSpPr/>
          <p:nvPr/>
        </p:nvSpPr>
        <p:spPr bwMode="auto">
          <a:xfrm>
            <a:off x="734374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5" name="TextBox 5"/>
          <p:cNvSpPr txBox="1"/>
          <p:nvPr/>
        </p:nvSpPr>
        <p:spPr>
          <a:xfrm>
            <a:off x="7299024" y="3940346"/>
            <a:ext cx="850256" cy="430887"/>
          </a:xfrm>
          <a:prstGeom prst="rect">
            <a:avLst/>
          </a:prstGeom>
          <a:noFill/>
        </p:spPr>
        <p:txBody>
          <a:bodyPr wrap="square" rtlCol="0">
            <a:spAutoFit/>
          </a:bodyPr>
          <a:lstStyle/>
          <a:p>
            <a:pPr algn="ctr"/>
            <a:r>
              <a:rPr lang="tr-TR" sz="1100" b="1" dirty="0">
                <a:solidFill>
                  <a:srgbClr val="C00000"/>
                </a:solidFill>
                <a:latin typeface="+mj-lt"/>
              </a:rPr>
              <a:t>NS</a:t>
            </a:r>
          </a:p>
          <a:p>
            <a:pPr algn="ctr"/>
            <a:r>
              <a:rPr lang="tr-TR" sz="1100" b="1" dirty="0">
                <a:solidFill>
                  <a:srgbClr val="C00000"/>
                </a:solidFill>
                <a:latin typeface="+mj-lt"/>
              </a:rPr>
              <a:t>72,2</a:t>
            </a:r>
          </a:p>
        </p:txBody>
      </p:sp>
      <p:sp>
        <p:nvSpPr>
          <p:cNvPr id="26" name="Oval 25"/>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7" name="Oval 26"/>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8" name="Dikdörtgen 27"/>
          <p:cNvSpPr/>
          <p:nvPr/>
        </p:nvSpPr>
        <p:spPr>
          <a:xfrm>
            <a:off x="706881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76,6</a:t>
            </a:r>
          </a:p>
        </p:txBody>
      </p:sp>
      <p:sp>
        <p:nvSpPr>
          <p:cNvPr id="29" name="Dikdörtgen 28"/>
          <p:cNvSpPr/>
          <p:nvPr/>
        </p:nvSpPr>
        <p:spPr>
          <a:xfrm>
            <a:off x="708305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4,4</a:t>
            </a:r>
          </a:p>
        </p:txBody>
      </p:sp>
      <p:sp>
        <p:nvSpPr>
          <p:cNvPr id="30" name="Oval 29"/>
          <p:cNvSpPr/>
          <p:nvPr/>
        </p:nvSpPr>
        <p:spPr bwMode="auto">
          <a:xfrm>
            <a:off x="1123130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31" name="TextBox 5"/>
          <p:cNvSpPr txBox="1"/>
          <p:nvPr/>
        </p:nvSpPr>
        <p:spPr>
          <a:xfrm>
            <a:off x="11186584" y="3940346"/>
            <a:ext cx="850256" cy="430887"/>
          </a:xfrm>
          <a:prstGeom prst="rect">
            <a:avLst/>
          </a:prstGeom>
          <a:noFill/>
        </p:spPr>
        <p:txBody>
          <a:bodyPr wrap="square" rtlCol="0">
            <a:spAutoFit/>
          </a:bodyPr>
          <a:lstStyle/>
          <a:p>
            <a:pPr algn="ctr"/>
            <a:r>
              <a:rPr lang="tr-TR" sz="1100" b="1" dirty="0">
                <a:solidFill>
                  <a:srgbClr val="C00000"/>
                </a:solidFill>
                <a:latin typeface="+mj-lt"/>
              </a:rPr>
              <a:t>NS</a:t>
            </a:r>
          </a:p>
          <a:p>
            <a:pPr algn="ctr"/>
            <a:r>
              <a:rPr lang="tr-TR" sz="1100" b="1" dirty="0">
                <a:solidFill>
                  <a:srgbClr val="C00000"/>
                </a:solidFill>
                <a:latin typeface="+mj-lt"/>
              </a:rPr>
              <a:t>72,8</a:t>
            </a:r>
          </a:p>
        </p:txBody>
      </p:sp>
      <p:sp>
        <p:nvSpPr>
          <p:cNvPr id="32" name="Oval 31"/>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3" name="Oval 32"/>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4" name="Dikdörtgen 33"/>
          <p:cNvSpPr/>
          <p:nvPr/>
        </p:nvSpPr>
        <p:spPr>
          <a:xfrm>
            <a:off x="1095637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77,2</a:t>
            </a:r>
          </a:p>
        </p:txBody>
      </p:sp>
      <p:sp>
        <p:nvSpPr>
          <p:cNvPr id="35" name="Dikdörtgen 34"/>
          <p:cNvSpPr/>
          <p:nvPr/>
        </p:nvSpPr>
        <p:spPr>
          <a:xfrm>
            <a:off x="1097061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4,4</a:t>
            </a:r>
          </a:p>
        </p:txBody>
      </p:sp>
      <p:sp>
        <p:nvSpPr>
          <p:cNvPr id="36" name="Dikdörtgen 35"/>
          <p:cNvSpPr/>
          <p:nvPr/>
        </p:nvSpPr>
        <p:spPr>
          <a:xfrm>
            <a:off x="3941716" y="1727230"/>
            <a:ext cx="4026492"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İlişkiler şu anda nasıl? </a:t>
            </a:r>
          </a:p>
        </p:txBody>
      </p:sp>
      <p:sp>
        <p:nvSpPr>
          <p:cNvPr id="37" name="Dikdörtgen 36"/>
          <p:cNvSpPr/>
          <p:nvPr/>
        </p:nvSpPr>
        <p:spPr>
          <a:xfrm>
            <a:off x="8025199" y="1700808"/>
            <a:ext cx="3615417"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5 yıl sonra nasıl olacak?</a:t>
            </a:r>
          </a:p>
        </p:txBody>
      </p:sp>
      <p:sp>
        <p:nvSpPr>
          <p:cNvPr id="38"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849754" y="904222"/>
            <a:ext cx="8572559" cy="400110"/>
          </a:xfrm>
          <a:prstGeom prst="rect">
            <a:avLst/>
          </a:prstGeom>
          <a:noFill/>
          <a:ln w="9525">
            <a:noFill/>
            <a:miter lim="800000"/>
            <a:headEnd/>
            <a:tailEnd/>
          </a:ln>
        </p:spPr>
        <p:txBody>
          <a:bodyPr wrap="square">
            <a:spAutoFit/>
          </a:bodyPr>
          <a:lstStyle/>
          <a:p>
            <a:pPr algn="ctr"/>
            <a:r>
              <a:rPr lang="tr-TR" sz="2000" b="1" dirty="0">
                <a:latin typeface="Verdana" panose="020B0604030504040204" pitchFamily="34" charset="0"/>
                <a:ea typeface="Verdana" panose="020B0604030504040204" pitchFamily="34" charset="0"/>
                <a:cs typeface="Arial" charset="0"/>
              </a:rPr>
              <a:t>Türkiye - Almanya Siyasi İlişkisi</a:t>
            </a:r>
          </a:p>
        </p:txBody>
      </p:sp>
      <p:sp>
        <p:nvSpPr>
          <p:cNvPr id="39" name="Dikdörtgen 38"/>
          <p:cNvSpPr/>
          <p:nvPr/>
        </p:nvSpPr>
        <p:spPr>
          <a:xfrm>
            <a:off x="648294" y="1344618"/>
            <a:ext cx="269783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Beş Yıl Önce</a:t>
            </a:r>
            <a:endParaRPr lang="tr-TR" dirty="0">
              <a:latin typeface="Verdana" panose="020B0604030504040204" pitchFamily="34" charset="0"/>
              <a:ea typeface="Verdana" panose="020B0604030504040204" pitchFamily="34" charset="0"/>
            </a:endParaRPr>
          </a:p>
        </p:txBody>
      </p:sp>
      <p:sp>
        <p:nvSpPr>
          <p:cNvPr id="40" name="Dikdörtgen 39"/>
          <p:cNvSpPr/>
          <p:nvPr/>
        </p:nvSpPr>
        <p:spPr>
          <a:xfrm>
            <a:off x="4932103" y="1434262"/>
            <a:ext cx="2173993"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Şu Anda - 2021</a:t>
            </a:r>
            <a:endParaRPr lang="tr-TR" dirty="0">
              <a:latin typeface="Verdana" panose="020B0604030504040204" pitchFamily="34" charset="0"/>
              <a:ea typeface="Verdana" panose="020B0604030504040204" pitchFamily="34" charset="0"/>
            </a:endParaRPr>
          </a:p>
        </p:txBody>
      </p:sp>
      <p:sp>
        <p:nvSpPr>
          <p:cNvPr id="41" name="Dikdörtgen 40"/>
          <p:cNvSpPr/>
          <p:nvPr/>
        </p:nvSpPr>
        <p:spPr>
          <a:xfrm>
            <a:off x="9098545" y="1334959"/>
            <a:ext cx="1891865"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Beş Yıl Sonra</a:t>
            </a:r>
            <a:endParaRPr lang="tr-TR" dirty="0">
              <a:latin typeface="Verdana" panose="020B0604030504040204" pitchFamily="34" charset="0"/>
              <a:ea typeface="Verdana" panose="020B0604030504040204" pitchFamily="34" charset="0"/>
            </a:endParaRPr>
          </a:p>
        </p:txBody>
      </p:sp>
      <p:sp>
        <p:nvSpPr>
          <p:cNvPr id="43" name="Dikdörtgen 42"/>
          <p:cNvSpPr/>
          <p:nvPr/>
        </p:nvSpPr>
        <p:spPr>
          <a:xfrm>
            <a:off x="8112224" y="464876"/>
            <a:ext cx="3854664" cy="369332"/>
          </a:xfrm>
          <a:prstGeom prst="rect">
            <a:avLst/>
          </a:prstGeom>
        </p:spPr>
        <p:txBody>
          <a:bodyPr wrap="square">
            <a:spAutoFit/>
          </a:bodyPr>
          <a:lstStyle/>
          <a:p>
            <a:r>
              <a:rPr lang="tr-TR" b="1" dirty="0">
                <a:solidFill>
                  <a:srgbClr val="4472C4"/>
                </a:solidFill>
              </a:rPr>
              <a:t>Siyasi Boyut ve Uluslararası İlişkiler</a:t>
            </a:r>
            <a:r>
              <a:rPr lang="en-US" dirty="0">
                <a:solidFill>
                  <a:srgbClr val="FF0000"/>
                </a:solidFill>
              </a:rPr>
              <a:t>(</a:t>
            </a:r>
            <a:r>
              <a:rPr lang="tr-TR" dirty="0">
                <a:solidFill>
                  <a:srgbClr val="FF0000"/>
                </a:solidFill>
              </a:rPr>
              <a:t>5</a:t>
            </a:r>
            <a:r>
              <a:rPr lang="en-US" dirty="0">
                <a:solidFill>
                  <a:srgbClr val="FF0000"/>
                </a:solidFill>
              </a:rPr>
              <a:t>)</a:t>
            </a:r>
          </a:p>
        </p:txBody>
      </p:sp>
      <p:sp>
        <p:nvSpPr>
          <p:cNvPr id="42" name="Text Box 4">
            <a:extLst>
              <a:ext uri="{FF2B5EF4-FFF2-40B4-BE49-F238E27FC236}">
                <a16:creationId xmlns:a16="http://schemas.microsoft.com/office/drawing/2014/main" id="{B1DDAB99-C633-C145-80A1-62C1339C3EC2}"/>
              </a:ext>
            </a:extLst>
          </p:cNvPr>
          <p:cNvSpPr txBox="1">
            <a:spLocks noChangeArrowheads="1"/>
          </p:cNvSpPr>
          <p:nvPr/>
        </p:nvSpPr>
        <p:spPr bwMode="auto">
          <a:xfrm>
            <a:off x="559194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468209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253095" y="1628800"/>
            <a:ext cx="9811457" cy="430887"/>
          </a:xfrm>
          <a:prstGeom prst="rect">
            <a:avLst/>
          </a:prstGeom>
          <a:noFill/>
          <a:ln w="9525">
            <a:noFill/>
            <a:miter lim="800000"/>
            <a:headEnd/>
            <a:tailEnd/>
          </a:ln>
        </p:spPr>
        <p:txBody>
          <a:bodyPr wrap="square">
            <a:spAutoFit/>
          </a:bodyPr>
          <a:lstStyle/>
          <a:p>
            <a:pPr algn="ctr"/>
            <a:r>
              <a:rPr lang="tr-TR" sz="1100" dirty="0">
                <a:solidFill>
                  <a:srgbClr val="FF6161"/>
                </a:solidFill>
                <a:latin typeface="Verdana" panose="020B0604030504040204" pitchFamily="34" charset="0"/>
                <a:ea typeface="Verdana" panose="020B0604030504040204" pitchFamily="34" charset="0"/>
                <a:cs typeface="Verdana" panose="020B0604030504040204" pitchFamily="34" charset="0"/>
              </a:rPr>
              <a:t>Türkiye ile Almanya arasındaki siyasi ilişkilerin iyi olmadığını veya orta düzeyde iyi olduğunu söylediniz (%14,8).</a:t>
            </a:r>
          </a:p>
          <a:p>
            <a:pPr algn="ctr"/>
            <a:r>
              <a:rPr lang="tr-TR" sz="1100" dirty="0">
                <a:solidFill>
                  <a:srgbClr val="FF6161"/>
                </a:solidFill>
                <a:latin typeface="Verdana" panose="020B0604030504040204" pitchFamily="34" charset="0"/>
                <a:ea typeface="Verdana" panose="020B0604030504040204" pitchFamily="34" charset="0"/>
                <a:cs typeface="Verdana" panose="020B0604030504040204" pitchFamily="34" charset="0"/>
              </a:rPr>
              <a:t>Neden böyle düşünüyorsunuz? </a:t>
            </a:r>
          </a:p>
        </p:txBody>
      </p:sp>
      <p:sp>
        <p:nvSpPr>
          <p:cNvPr id="5" name="Rectangle 10">
            <a:extLst>
              <a:ext uri="{FF2B5EF4-FFF2-40B4-BE49-F238E27FC236}">
                <a16:creationId xmlns:a16="http://schemas.microsoft.com/office/drawing/2014/main" id="{94DF3A14-2885-4D61-BE02-8ED094FF6E9E}"/>
              </a:ext>
            </a:extLst>
          </p:cNvPr>
          <p:cNvSpPr>
            <a:spLocks noChangeArrowheads="1"/>
          </p:cNvSpPr>
          <p:nvPr/>
        </p:nvSpPr>
        <p:spPr bwMode="auto">
          <a:xfrm>
            <a:off x="988967" y="1196752"/>
            <a:ext cx="10291609" cy="369332"/>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rPr>
              <a:t>Siyasi İlişkilerin İyi Olmamasının Nedenleri </a:t>
            </a:r>
          </a:p>
        </p:txBody>
      </p:sp>
      <p:sp>
        <p:nvSpPr>
          <p:cNvPr id="19" name="Text Box 4"/>
          <p:cNvSpPr txBox="1">
            <a:spLocks noChangeArrowheads="1"/>
          </p:cNvSpPr>
          <p:nvPr/>
        </p:nvSpPr>
        <p:spPr bwMode="auto">
          <a:xfrm>
            <a:off x="2351584" y="6453336"/>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Çoklu yanıt</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22" name="Dikdörtgen 42">
            <a:extLst>
              <a:ext uri="{FF2B5EF4-FFF2-40B4-BE49-F238E27FC236}">
                <a16:creationId xmlns:a16="http://schemas.microsoft.com/office/drawing/2014/main" id="{45464896-3F00-4B68-9FE6-8BD4DA5320BD}"/>
              </a:ext>
            </a:extLst>
          </p:cNvPr>
          <p:cNvSpPr/>
          <p:nvPr/>
        </p:nvSpPr>
        <p:spPr>
          <a:xfrm>
            <a:off x="8112224" y="464876"/>
            <a:ext cx="3854664" cy="369332"/>
          </a:xfrm>
          <a:prstGeom prst="rect">
            <a:avLst/>
          </a:prstGeom>
        </p:spPr>
        <p:txBody>
          <a:bodyPr wrap="square">
            <a:spAutoFit/>
          </a:bodyPr>
          <a:lstStyle/>
          <a:p>
            <a:r>
              <a:rPr lang="tr-TR" b="1" dirty="0">
                <a:solidFill>
                  <a:srgbClr val="4472C4"/>
                </a:solidFill>
              </a:rPr>
              <a:t>Siyasi Boyut ve Uluslararası İlişkiler</a:t>
            </a:r>
            <a:r>
              <a:rPr lang="en-US" dirty="0">
                <a:solidFill>
                  <a:srgbClr val="FF0000"/>
                </a:solidFill>
              </a:rPr>
              <a:t>(</a:t>
            </a:r>
            <a:r>
              <a:rPr lang="tr-TR" dirty="0">
                <a:solidFill>
                  <a:srgbClr val="FF0000"/>
                </a:solidFill>
              </a:rPr>
              <a:t>6</a:t>
            </a:r>
            <a:r>
              <a:rPr lang="en-US" dirty="0">
                <a:solidFill>
                  <a:srgbClr val="FF0000"/>
                </a:solidFill>
              </a:rPr>
              <a:t>)</a:t>
            </a:r>
          </a:p>
        </p:txBody>
      </p:sp>
      <p:graphicFrame>
        <p:nvGraphicFramePr>
          <p:cNvPr id="9"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444283173"/>
              </p:ext>
            </p:extLst>
          </p:nvPr>
        </p:nvGraphicFramePr>
        <p:xfrm>
          <a:off x="3340712" y="2201096"/>
          <a:ext cx="5707615" cy="4284839"/>
        </p:xfrm>
        <a:graphic>
          <a:graphicData uri="http://schemas.openxmlformats.org/drawingml/2006/chart">
            <c:chart xmlns:c="http://schemas.openxmlformats.org/drawingml/2006/chart" xmlns:r="http://schemas.openxmlformats.org/officeDocument/2006/relationships" r:id="rId3"/>
          </a:graphicData>
        </a:graphic>
      </p:graphicFrame>
      <p:sp>
        <p:nvSpPr>
          <p:cNvPr id="10" name="Metin kutusu 9"/>
          <p:cNvSpPr txBox="1"/>
          <p:nvPr/>
        </p:nvSpPr>
        <p:spPr>
          <a:xfrm>
            <a:off x="8528927" y="5733256"/>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4,1’in altındaki değerler grafiğe dahil edilmemiştir.</a:t>
            </a:r>
          </a:p>
        </p:txBody>
      </p:sp>
    </p:spTree>
    <p:extLst>
      <p:ext uri="{BB962C8B-B14F-4D97-AF65-F5344CB8AC3E}">
        <p14:creationId xmlns:p14="http://schemas.microsoft.com/office/powerpoint/2010/main" val="2245511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2783632" y="1118377"/>
            <a:ext cx="8136904"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Almanya’nın Türkiye’yi Avrupa Birliği Üyeliğini Desteklemesi</a:t>
            </a:r>
            <a:endParaRPr lang="en-US" b="1" dirty="0">
              <a:latin typeface="Verdana" panose="020B0604030504040204" pitchFamily="34" charset="0"/>
              <a:ea typeface="Verdana" panose="020B0604030504040204" pitchFamily="34" charset="0"/>
              <a:cs typeface="Arial" charset="0"/>
            </a:endParaRPr>
          </a:p>
        </p:txBody>
      </p:sp>
      <p:graphicFrame>
        <p:nvGraphicFramePr>
          <p:cNvPr id="8" name="Chart 6"/>
          <p:cNvGraphicFramePr/>
          <p:nvPr>
            <p:extLst>
              <p:ext uri="{D42A27DB-BD31-4B8C-83A1-F6EECF244321}">
                <p14:modId xmlns:p14="http://schemas.microsoft.com/office/powerpoint/2010/main" val="2098289914"/>
              </p:ext>
            </p:extLst>
          </p:nvPr>
        </p:nvGraphicFramePr>
        <p:xfrm>
          <a:off x="3935760" y="1845240"/>
          <a:ext cx="4361943" cy="46023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Düz Bağlayıcı 8"/>
          <p:cNvCxnSpPr/>
          <p:nvPr/>
        </p:nvCxnSpPr>
        <p:spPr bwMode="auto">
          <a:xfrm>
            <a:off x="4367808"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0" name="Düz Bağlayıcı 9"/>
          <p:cNvCxnSpPr/>
          <p:nvPr/>
        </p:nvCxnSpPr>
        <p:spPr bwMode="auto">
          <a:xfrm>
            <a:off x="4367808" y="365297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1" name="Oval 10"/>
          <p:cNvSpPr/>
          <p:nvPr/>
        </p:nvSpPr>
        <p:spPr bwMode="auto">
          <a:xfrm>
            <a:off x="8616280" y="3715051"/>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2" name="TextBox 5"/>
          <p:cNvSpPr txBox="1"/>
          <p:nvPr/>
        </p:nvSpPr>
        <p:spPr>
          <a:xfrm>
            <a:off x="8558112" y="3820926"/>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66,0</a:t>
            </a:r>
          </a:p>
        </p:txBody>
      </p:sp>
      <p:sp>
        <p:nvSpPr>
          <p:cNvPr id="13" name="Oval 12"/>
          <p:cNvSpPr/>
          <p:nvPr/>
        </p:nvSpPr>
        <p:spPr>
          <a:xfrm>
            <a:off x="8040288" y="242088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8184304" y="501324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8112224" y="254292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61,7</a:t>
            </a:r>
          </a:p>
        </p:txBody>
      </p:sp>
      <p:sp>
        <p:nvSpPr>
          <p:cNvPr id="16" name="Dikdörtgen 15"/>
          <p:cNvSpPr/>
          <p:nvPr/>
        </p:nvSpPr>
        <p:spPr>
          <a:xfrm>
            <a:off x="8256240" y="510160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8,3</a:t>
            </a:r>
          </a:p>
        </p:txBody>
      </p:sp>
      <p:sp>
        <p:nvSpPr>
          <p:cNvPr id="17" name="Dikdörtgen 16"/>
          <p:cNvSpPr/>
          <p:nvPr/>
        </p:nvSpPr>
        <p:spPr>
          <a:xfrm>
            <a:off x="1063820" y="1472081"/>
            <a:ext cx="10805036"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 Türkiye’nin Avrupa Birliği üyeliğine destekleyici midir, engelleyici mi? </a:t>
            </a:r>
          </a:p>
        </p:txBody>
      </p:sp>
      <p:sp>
        <p:nvSpPr>
          <p:cNvPr id="22" name="Dikdörtgen 42">
            <a:extLst>
              <a:ext uri="{FF2B5EF4-FFF2-40B4-BE49-F238E27FC236}">
                <a16:creationId xmlns:a16="http://schemas.microsoft.com/office/drawing/2014/main" id="{45464896-3F00-4B68-9FE6-8BD4DA5320BD}"/>
              </a:ext>
            </a:extLst>
          </p:cNvPr>
          <p:cNvSpPr/>
          <p:nvPr/>
        </p:nvSpPr>
        <p:spPr>
          <a:xfrm>
            <a:off x="8112224" y="464876"/>
            <a:ext cx="3854664" cy="369332"/>
          </a:xfrm>
          <a:prstGeom prst="rect">
            <a:avLst/>
          </a:prstGeom>
        </p:spPr>
        <p:txBody>
          <a:bodyPr wrap="square">
            <a:spAutoFit/>
          </a:bodyPr>
          <a:lstStyle/>
          <a:p>
            <a:r>
              <a:rPr lang="tr-TR" b="1" dirty="0">
                <a:solidFill>
                  <a:srgbClr val="4472C4"/>
                </a:solidFill>
              </a:rPr>
              <a:t>Siyasi Boyut ve Uluslararası İlişkiler</a:t>
            </a:r>
            <a:r>
              <a:rPr lang="en-US" dirty="0">
                <a:solidFill>
                  <a:srgbClr val="FF0000"/>
                </a:solidFill>
              </a:rPr>
              <a:t>(</a:t>
            </a:r>
            <a:r>
              <a:rPr lang="tr-TR" dirty="0">
                <a:solidFill>
                  <a:srgbClr val="FF0000"/>
                </a:solidFill>
              </a:rPr>
              <a:t>7</a:t>
            </a:r>
            <a:r>
              <a:rPr lang="en-US" dirty="0">
                <a:solidFill>
                  <a:srgbClr val="FF0000"/>
                </a:solidFill>
              </a:rPr>
              <a:t>)</a:t>
            </a:r>
          </a:p>
        </p:txBody>
      </p:sp>
      <p:sp>
        <p:nvSpPr>
          <p:cNvPr id="19" name="Text Box 4">
            <a:extLst>
              <a:ext uri="{FF2B5EF4-FFF2-40B4-BE49-F238E27FC236}">
                <a16:creationId xmlns:a16="http://schemas.microsoft.com/office/drawing/2014/main" id="{DB9A3D45-38D2-6D4F-8FDF-A9F121DDE193}"/>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705414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Askeri Özellikler</a:t>
            </a:r>
          </a:p>
        </p:txBody>
      </p:sp>
    </p:spTree>
    <p:extLst>
      <p:ext uri="{BB962C8B-B14F-4D97-AF65-F5344CB8AC3E}">
        <p14:creationId xmlns:p14="http://schemas.microsoft.com/office/powerpoint/2010/main" val="44975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6">
            <a:extLst>
              <a:ext uri="{FF2B5EF4-FFF2-40B4-BE49-F238E27FC236}">
                <a16:creationId xmlns:a16="http://schemas.microsoft.com/office/drawing/2014/main" id="{A0A29C60-4378-4703-91DD-77B34F190DE8}"/>
              </a:ext>
            </a:extLst>
          </p:cNvPr>
          <p:cNvSpPr/>
          <p:nvPr/>
        </p:nvSpPr>
        <p:spPr>
          <a:xfrm>
            <a:off x="2575539" y="1330043"/>
            <a:ext cx="7040921" cy="70788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sz="6000" b="1">
                <a:solidFill>
                  <a:srgbClr val="FF0000"/>
                </a:solidFill>
                <a:latin typeface="Neo Sans Pro"/>
                <a:ea typeface="Neo Sans Pro"/>
                <a:cs typeface="Neo Sans Pro"/>
                <a:sym typeface="Neo Sans Pro"/>
              </a:defRPr>
            </a:pPr>
            <a:r>
              <a:rPr kumimoji="0" sz="2250" b="1" i="0"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Neo Sans Pro"/>
                <a:sym typeface="Neo Sans Pro"/>
              </a:rPr>
              <a:t>ULUSAL VE ULUSLARARASI STANDARTLAR</a:t>
            </a:r>
          </a:p>
          <a:p>
            <a:pPr marL="0" marR="0" lvl="0" indent="0" algn="ctr" defTabSz="309563" rtl="0" eaLnBrk="1" fontAlgn="auto" latinLnBrk="0" hangingPunct="0">
              <a:lnSpc>
                <a:spcPct val="100000"/>
              </a:lnSpc>
              <a:spcBef>
                <a:spcPts val="0"/>
              </a:spcBef>
              <a:spcAft>
                <a:spcPts val="0"/>
              </a:spcAft>
              <a:buClrTx/>
              <a:buSzTx/>
              <a:buFontTx/>
              <a:buNone/>
              <a:tabLst/>
              <a:defRPr sz="2800">
                <a:solidFill>
                  <a:srgbClr val="5A5F5E"/>
                </a:solidFill>
                <a:latin typeface="Neo Sans Pro"/>
                <a:ea typeface="Neo Sans Pro"/>
                <a:cs typeface="Neo Sans Pro"/>
                <a:sym typeface="Neo Sans Pro"/>
              </a:defRPr>
            </a:pPr>
            <a:r>
              <a:rPr kumimoji="0" lang="tr-TR" sz="1050" b="0" i="0" u="none" strike="noStrike" kern="0" cap="none" spc="0" normalizeH="0" baseline="0" dirty="0">
                <a:ln>
                  <a:noFill/>
                </a:ln>
                <a:effectLst/>
                <a:uLnTx/>
                <a:uFillTx/>
                <a:latin typeface="Neo Sans Pro"/>
                <a:ea typeface="Neo Sans Pro"/>
                <a:cs typeface="Neo Sans Pro"/>
                <a:sym typeface="Neo Sans Pro"/>
              </a:rPr>
              <a:t>Akademetre, pazarlama araştırmalarında ve sosyal araştırmalarda belirlenen, uluslararası bilimsel, etik kuralları,</a:t>
            </a:r>
          </a:p>
          <a:p>
            <a:pPr marL="0" marR="0" lvl="0" indent="0" algn="ctr" defTabSz="309563" rtl="0" eaLnBrk="1" fontAlgn="auto" latinLnBrk="0" hangingPunct="0">
              <a:lnSpc>
                <a:spcPct val="100000"/>
              </a:lnSpc>
              <a:spcBef>
                <a:spcPts val="0"/>
              </a:spcBef>
              <a:spcAft>
                <a:spcPts val="0"/>
              </a:spcAft>
              <a:buClrTx/>
              <a:buSzTx/>
              <a:buFontTx/>
              <a:buNone/>
              <a:tabLst/>
              <a:defRPr sz="2800">
                <a:solidFill>
                  <a:srgbClr val="5A5F5E"/>
                </a:solidFill>
                <a:latin typeface="Neo Sans Pro"/>
                <a:ea typeface="Neo Sans Pro"/>
                <a:cs typeface="Neo Sans Pro"/>
                <a:sym typeface="Neo Sans Pro"/>
              </a:defRPr>
            </a:pPr>
            <a:r>
              <a:rPr kumimoji="0" lang="tr-TR" sz="1050" b="0" i="0" u="none" strike="noStrike" kern="0" cap="none" spc="0" normalizeH="0" baseline="0" dirty="0">
                <a:ln>
                  <a:noFill/>
                </a:ln>
                <a:effectLst/>
                <a:uLnTx/>
                <a:uFillTx/>
                <a:latin typeface="Neo Sans Pro"/>
                <a:ea typeface="Neo Sans Pro"/>
                <a:cs typeface="Neo Sans Pro"/>
                <a:sym typeface="Neo Sans Pro"/>
              </a:rPr>
              <a:t>sektörde yer alan ulusal, uluslararası kurumların ve mesleki derneklerin belirlediği standartları uygular.</a:t>
            </a:r>
          </a:p>
        </p:txBody>
      </p:sp>
      <p:grpSp>
        <p:nvGrpSpPr>
          <p:cNvPr id="3" name="Group 152">
            <a:extLst>
              <a:ext uri="{FF2B5EF4-FFF2-40B4-BE49-F238E27FC236}">
                <a16:creationId xmlns:a16="http://schemas.microsoft.com/office/drawing/2014/main" id="{427D81CD-67F4-4E8C-BEF1-2590FE7DE4E0}"/>
              </a:ext>
            </a:extLst>
          </p:cNvPr>
          <p:cNvGrpSpPr/>
          <p:nvPr/>
        </p:nvGrpSpPr>
        <p:grpSpPr>
          <a:xfrm>
            <a:off x="1055440" y="2385050"/>
            <a:ext cx="3640323" cy="3420214"/>
            <a:chOff x="0" y="0"/>
            <a:chExt cx="6815877" cy="5950510"/>
          </a:xfrm>
        </p:grpSpPr>
        <p:grpSp>
          <p:nvGrpSpPr>
            <p:cNvPr id="4" name="Group 150">
              <a:extLst>
                <a:ext uri="{FF2B5EF4-FFF2-40B4-BE49-F238E27FC236}">
                  <a16:creationId xmlns:a16="http://schemas.microsoft.com/office/drawing/2014/main" id="{97785B6F-C54C-4575-A6BD-C793CB375BED}"/>
                </a:ext>
              </a:extLst>
            </p:cNvPr>
            <p:cNvGrpSpPr/>
            <p:nvPr/>
          </p:nvGrpSpPr>
          <p:grpSpPr>
            <a:xfrm>
              <a:off x="0" y="0"/>
              <a:ext cx="6815878" cy="4543918"/>
              <a:chOff x="0" y="0"/>
              <a:chExt cx="6815877" cy="4543917"/>
            </a:xfrm>
          </p:grpSpPr>
          <p:sp>
            <p:nvSpPr>
              <p:cNvPr id="6" name="Shape 147">
                <a:extLst>
                  <a:ext uri="{FF2B5EF4-FFF2-40B4-BE49-F238E27FC236}">
                    <a16:creationId xmlns:a16="http://schemas.microsoft.com/office/drawing/2014/main" id="{48F1510C-DD0F-4FD5-8FDE-85DD51AE9B3A}"/>
                  </a:ext>
                </a:extLst>
              </p:cNvPr>
              <p:cNvSpPr/>
              <p:nvPr/>
            </p:nvSpPr>
            <p:spPr>
              <a:xfrm>
                <a:off x="1175146" y="521631"/>
                <a:ext cx="4608464" cy="3492155"/>
              </a:xfrm>
              <a:prstGeom prst="rect">
                <a:avLst/>
              </a:prstGeom>
              <a:solidFill>
                <a:srgbClr val="FFFFFF"/>
              </a:solidFill>
              <a:ln w="12700" cap="flat">
                <a:noFill/>
                <a:miter lim="400000"/>
              </a:ln>
              <a:effectLst/>
            </p:spPr>
            <p:txBody>
              <a:bodyPr wrap="square" lIns="19050" tIns="19050" rIns="19050" bIns="19050"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solidFill>
                      <a:srgbClr val="FFFFFF"/>
                    </a:solidFill>
                  </a:defRPr>
                </a:pPr>
                <a:endParaRPr kumimoji="0" sz="1875" b="0" i="0" u="none" strike="noStrike" kern="0" cap="none" spc="0" normalizeH="0" baseline="0" noProof="0">
                  <a:ln>
                    <a:noFill/>
                  </a:ln>
                  <a:solidFill>
                    <a:srgbClr val="FFFFFF"/>
                  </a:solidFill>
                  <a:effectLst/>
                  <a:uLnTx/>
                  <a:uFillTx/>
                  <a:latin typeface="Gill Sans Light"/>
                  <a:ea typeface="+mn-ea"/>
                  <a:cs typeface="+mn-cs"/>
                  <a:sym typeface="Gill Sans Light"/>
                </a:endParaRPr>
              </a:p>
            </p:txBody>
          </p:sp>
          <p:pic>
            <p:nvPicPr>
              <p:cNvPr id="7" name="frame.png">
                <a:extLst>
                  <a:ext uri="{FF2B5EF4-FFF2-40B4-BE49-F238E27FC236}">
                    <a16:creationId xmlns:a16="http://schemas.microsoft.com/office/drawing/2014/main" id="{360C4711-A49F-4F8A-926A-832FC0AD90A5}"/>
                  </a:ext>
                </a:extLst>
              </p:cNvPr>
              <p:cNvPicPr>
                <a:picLocks noChangeAspect="1"/>
              </p:cNvPicPr>
              <p:nvPr/>
            </p:nvPicPr>
            <p:blipFill>
              <a:blip r:embed="rId2"/>
              <a:stretch>
                <a:fillRect/>
              </a:stretch>
            </p:blipFill>
            <p:spPr>
              <a:xfrm>
                <a:off x="0" y="0"/>
                <a:ext cx="6815878" cy="4543918"/>
              </a:xfrm>
              <a:prstGeom prst="rect">
                <a:avLst/>
              </a:prstGeom>
              <a:ln w="12700" cap="flat">
                <a:noFill/>
                <a:miter lim="400000"/>
              </a:ln>
              <a:effectLst>
                <a:outerShdw blurRad="190500" dist="50800" dir="5400000" rotWithShape="0">
                  <a:srgbClr val="000000">
                    <a:alpha val="60951"/>
                  </a:srgbClr>
                </a:outerShdw>
              </a:effectLst>
            </p:spPr>
          </p:pic>
          <p:pic>
            <p:nvPicPr>
              <p:cNvPr id="8" name="pasted-image.pdf">
                <a:extLst>
                  <a:ext uri="{FF2B5EF4-FFF2-40B4-BE49-F238E27FC236}">
                    <a16:creationId xmlns:a16="http://schemas.microsoft.com/office/drawing/2014/main" id="{BE7A7747-B6A7-4DB5-93C6-4502DDE51A52}"/>
                  </a:ext>
                </a:extLst>
              </p:cNvPr>
              <p:cNvPicPr>
                <a:picLocks noChangeAspect="1"/>
              </p:cNvPicPr>
              <p:nvPr/>
            </p:nvPicPr>
            <p:blipFill>
              <a:blip r:embed="rId3"/>
              <a:stretch>
                <a:fillRect/>
              </a:stretch>
            </p:blipFill>
            <p:spPr>
              <a:xfrm>
                <a:off x="2001173" y="1816855"/>
                <a:ext cx="2813530" cy="1044539"/>
              </a:xfrm>
              <a:prstGeom prst="rect">
                <a:avLst/>
              </a:prstGeom>
              <a:ln w="12700" cap="flat">
                <a:noFill/>
                <a:miter lim="400000"/>
              </a:ln>
              <a:effectLst>
                <a:outerShdw blurRad="190500" dist="12700" dir="5400000" rotWithShape="0">
                  <a:srgbClr val="000000">
                    <a:alpha val="60951"/>
                  </a:srgbClr>
                </a:outerShdw>
              </a:effectLst>
            </p:spPr>
          </p:pic>
        </p:grpSp>
        <p:sp>
          <p:nvSpPr>
            <p:cNvPr id="5" name="Shape 151">
              <a:extLst>
                <a:ext uri="{FF2B5EF4-FFF2-40B4-BE49-F238E27FC236}">
                  <a16:creationId xmlns:a16="http://schemas.microsoft.com/office/drawing/2014/main" id="{C44715A7-5BB4-4D8C-9EF5-D99CDDB159D5}"/>
                </a:ext>
              </a:extLst>
            </p:cNvPr>
            <p:cNvSpPr/>
            <p:nvPr/>
          </p:nvSpPr>
          <p:spPr>
            <a:xfrm>
              <a:off x="1735056" y="4885894"/>
              <a:ext cx="3345765" cy="1064617"/>
            </a:xfrm>
            <a:prstGeom prst="rect">
              <a:avLst/>
            </a:prstGeom>
            <a:solidFill>
              <a:srgbClr val="FFFFFF"/>
            </a:solidFill>
            <a:ln w="12700" cap="flat">
              <a:noFill/>
              <a:miter lim="400000"/>
            </a:ln>
            <a:effectLst>
              <a:outerShdw blurRad="190500" dist="12700" dir="5400000" rotWithShape="0">
                <a:srgbClr val="000000">
                  <a:alpha val="60951"/>
                </a:srgbClr>
              </a:outerShdw>
            </a:effectLst>
            <a:extLst>
              <a:ext uri="{C572A759-6A51-4108-AA02-DFA0A04FC94B}">
                <ma14:wrappingTextBoxFlag xmlns:ma14="http://schemas.microsoft.com/office/mac/drawingml/2011/main" xmlns="" val="1"/>
              </a:ext>
            </a:extLst>
          </p:spPr>
          <p:txBody>
            <a:bodyPr wrap="square" lIns="19050" tIns="19050" rIns="19050" bIns="19050" numCol="1" anchor="ctr">
              <a:noAutofit/>
            </a:bodyPr>
            <a:lstStyle/>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tr-TR"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Türkiye Araştırmacılar Derneği,</a:t>
              </a:r>
            </a:p>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tr-TR"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üyeliği</a:t>
              </a:r>
            </a:p>
          </p:txBody>
        </p:sp>
      </p:grpSp>
      <p:grpSp>
        <p:nvGrpSpPr>
          <p:cNvPr id="9" name="Group 158">
            <a:extLst>
              <a:ext uri="{FF2B5EF4-FFF2-40B4-BE49-F238E27FC236}">
                <a16:creationId xmlns:a16="http://schemas.microsoft.com/office/drawing/2014/main" id="{908DFE11-17DE-4D3A-BE10-32959EAD939B}"/>
              </a:ext>
            </a:extLst>
          </p:cNvPr>
          <p:cNvGrpSpPr/>
          <p:nvPr/>
        </p:nvGrpSpPr>
        <p:grpSpPr>
          <a:xfrm>
            <a:off x="4233558" y="2385050"/>
            <a:ext cx="3840464" cy="3420216"/>
            <a:chOff x="0" y="0"/>
            <a:chExt cx="6815878" cy="5948428"/>
          </a:xfrm>
        </p:grpSpPr>
        <p:grpSp>
          <p:nvGrpSpPr>
            <p:cNvPr id="10" name="Group 156">
              <a:extLst>
                <a:ext uri="{FF2B5EF4-FFF2-40B4-BE49-F238E27FC236}">
                  <a16:creationId xmlns:a16="http://schemas.microsoft.com/office/drawing/2014/main" id="{87D2E331-A62D-442A-89C0-0A7B1C82F08E}"/>
                </a:ext>
              </a:extLst>
            </p:cNvPr>
            <p:cNvGrpSpPr/>
            <p:nvPr/>
          </p:nvGrpSpPr>
          <p:grpSpPr>
            <a:xfrm>
              <a:off x="0" y="0"/>
              <a:ext cx="6815878" cy="4543918"/>
              <a:chOff x="0" y="0"/>
              <a:chExt cx="6815877" cy="4543917"/>
            </a:xfrm>
          </p:grpSpPr>
          <p:sp>
            <p:nvSpPr>
              <p:cNvPr id="12" name="Shape 153">
                <a:extLst>
                  <a:ext uri="{FF2B5EF4-FFF2-40B4-BE49-F238E27FC236}">
                    <a16:creationId xmlns:a16="http://schemas.microsoft.com/office/drawing/2014/main" id="{EAB0D297-B750-48C0-A948-F27A8F5E0C1F}"/>
                  </a:ext>
                </a:extLst>
              </p:cNvPr>
              <p:cNvSpPr/>
              <p:nvPr/>
            </p:nvSpPr>
            <p:spPr>
              <a:xfrm>
                <a:off x="1103594" y="521631"/>
                <a:ext cx="4608464" cy="3492155"/>
              </a:xfrm>
              <a:prstGeom prst="rect">
                <a:avLst/>
              </a:prstGeom>
              <a:solidFill>
                <a:srgbClr val="FFFFFF"/>
              </a:solidFill>
              <a:ln w="12700" cap="flat">
                <a:noFill/>
                <a:miter lim="400000"/>
              </a:ln>
              <a:effectLst/>
            </p:spPr>
            <p:txBody>
              <a:bodyPr wrap="square" lIns="19050" tIns="19050" rIns="19050" bIns="19050"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solidFill>
                      <a:srgbClr val="FFFFFF"/>
                    </a:solidFill>
                  </a:defRPr>
                </a:pPr>
                <a:endParaRPr kumimoji="0" sz="1875" b="0" i="0" u="none" strike="noStrike" kern="0" cap="none" spc="0" normalizeH="0" baseline="0" noProof="0">
                  <a:ln>
                    <a:noFill/>
                  </a:ln>
                  <a:solidFill>
                    <a:srgbClr val="FFFFFF"/>
                  </a:solidFill>
                  <a:effectLst/>
                  <a:uLnTx/>
                  <a:uFillTx/>
                  <a:latin typeface="Gill Sans Light"/>
                  <a:ea typeface="+mn-ea"/>
                  <a:cs typeface="+mn-cs"/>
                  <a:sym typeface="Gill Sans Light"/>
                </a:endParaRPr>
              </a:p>
            </p:txBody>
          </p:sp>
          <p:pic>
            <p:nvPicPr>
              <p:cNvPr id="13" name="frame.png">
                <a:extLst>
                  <a:ext uri="{FF2B5EF4-FFF2-40B4-BE49-F238E27FC236}">
                    <a16:creationId xmlns:a16="http://schemas.microsoft.com/office/drawing/2014/main" id="{D976F9B9-7429-4566-ABFB-F5FB9C1F4A64}"/>
                  </a:ext>
                </a:extLst>
              </p:cNvPr>
              <p:cNvPicPr>
                <a:picLocks noChangeAspect="1"/>
              </p:cNvPicPr>
              <p:nvPr/>
            </p:nvPicPr>
            <p:blipFill>
              <a:blip r:embed="rId2"/>
              <a:stretch>
                <a:fillRect/>
              </a:stretch>
            </p:blipFill>
            <p:spPr>
              <a:xfrm>
                <a:off x="0" y="0"/>
                <a:ext cx="6815878" cy="4543918"/>
              </a:xfrm>
              <a:prstGeom prst="rect">
                <a:avLst/>
              </a:prstGeom>
              <a:ln w="12700" cap="flat">
                <a:noFill/>
                <a:miter lim="400000"/>
              </a:ln>
              <a:effectLst>
                <a:outerShdw blurRad="190500" dist="50800" dir="5400000" rotWithShape="0">
                  <a:srgbClr val="000000">
                    <a:alpha val="60951"/>
                  </a:srgbClr>
                </a:outerShdw>
              </a:effectLst>
            </p:spPr>
          </p:pic>
          <p:pic>
            <p:nvPicPr>
              <p:cNvPr id="14" name="pasted-image.pdf">
                <a:extLst>
                  <a:ext uri="{FF2B5EF4-FFF2-40B4-BE49-F238E27FC236}">
                    <a16:creationId xmlns:a16="http://schemas.microsoft.com/office/drawing/2014/main" id="{2A2D7BD3-04F4-4781-B1CF-EA68A77C04C5}"/>
                  </a:ext>
                </a:extLst>
              </p:cNvPr>
              <p:cNvPicPr>
                <a:picLocks noChangeAspect="1"/>
              </p:cNvPicPr>
              <p:nvPr/>
            </p:nvPicPr>
            <p:blipFill>
              <a:blip r:embed="rId4"/>
              <a:stretch>
                <a:fillRect/>
              </a:stretch>
            </p:blipFill>
            <p:spPr>
              <a:xfrm>
                <a:off x="2388743" y="1242073"/>
                <a:ext cx="2038391" cy="2059772"/>
              </a:xfrm>
              <a:prstGeom prst="rect">
                <a:avLst/>
              </a:prstGeom>
              <a:ln w="12700" cap="flat">
                <a:noFill/>
                <a:miter lim="400000"/>
              </a:ln>
              <a:effectLst>
                <a:outerShdw blurRad="190500" dir="5400000" rotWithShape="0">
                  <a:srgbClr val="000000">
                    <a:alpha val="60951"/>
                  </a:srgbClr>
                </a:outerShdw>
              </a:effectLst>
            </p:spPr>
          </p:pic>
        </p:grpSp>
        <p:sp>
          <p:nvSpPr>
            <p:cNvPr id="11" name="Shape 157">
              <a:extLst>
                <a:ext uri="{FF2B5EF4-FFF2-40B4-BE49-F238E27FC236}">
                  <a16:creationId xmlns:a16="http://schemas.microsoft.com/office/drawing/2014/main" id="{A00B6E55-45AC-4116-A278-624E92A0F222}"/>
                </a:ext>
              </a:extLst>
            </p:cNvPr>
            <p:cNvSpPr/>
            <p:nvPr/>
          </p:nvSpPr>
          <p:spPr>
            <a:xfrm>
              <a:off x="1388431" y="4885894"/>
              <a:ext cx="4217284" cy="1062534"/>
            </a:xfrm>
            <a:prstGeom prst="rect">
              <a:avLst/>
            </a:prstGeom>
            <a:solidFill>
              <a:srgbClr val="FFFFFF"/>
            </a:solidFill>
            <a:ln w="12700" cap="flat">
              <a:noFill/>
              <a:miter lim="400000"/>
            </a:ln>
            <a:effectLst>
              <a:outerShdw blurRad="190500" dist="12700" dir="5400000" rotWithShape="0">
                <a:srgbClr val="000000">
                  <a:alpha val="60951"/>
                </a:srgbClr>
              </a:outerShdw>
            </a:effectLst>
            <a:extLst>
              <a:ext uri="{C572A759-6A51-4108-AA02-DFA0A04FC94B}">
                <ma14:wrappingTextBoxFlag xmlns:ma14="http://schemas.microsoft.com/office/mac/drawingml/2011/main" xmlns="" val="1"/>
              </a:ext>
            </a:extLst>
          </p:spPr>
          <p:txBody>
            <a:bodyPr wrap="square" lIns="19050" tIns="19050" rIns="19050" bIns="19050" numCol="1" anchor="ctr">
              <a:noAutofit/>
            </a:bodyPr>
            <a:lstStyle/>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tr-TR"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ESOMAR </a:t>
              </a:r>
              <a:r>
                <a:rPr kumimoji="0" lang="en-US"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European Society for</a:t>
              </a:r>
            </a:p>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en-US"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Opinion and Marketing Research </a:t>
              </a:r>
            </a:p>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tr-TR"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üyeliği</a:t>
              </a:r>
            </a:p>
          </p:txBody>
        </p:sp>
      </p:grpSp>
      <p:grpSp>
        <p:nvGrpSpPr>
          <p:cNvPr id="15" name="Group 164">
            <a:extLst>
              <a:ext uri="{FF2B5EF4-FFF2-40B4-BE49-F238E27FC236}">
                <a16:creationId xmlns:a16="http://schemas.microsoft.com/office/drawing/2014/main" id="{7D6B0770-4224-474D-BC5A-CFC33E5AEB15}"/>
              </a:ext>
            </a:extLst>
          </p:cNvPr>
          <p:cNvGrpSpPr/>
          <p:nvPr/>
        </p:nvGrpSpPr>
        <p:grpSpPr>
          <a:xfrm>
            <a:off x="7656135" y="2385052"/>
            <a:ext cx="3840466" cy="3420213"/>
            <a:chOff x="0" y="0"/>
            <a:chExt cx="6815878" cy="5948427"/>
          </a:xfrm>
        </p:grpSpPr>
        <p:grpSp>
          <p:nvGrpSpPr>
            <p:cNvPr id="16" name="Group 162">
              <a:extLst>
                <a:ext uri="{FF2B5EF4-FFF2-40B4-BE49-F238E27FC236}">
                  <a16:creationId xmlns:a16="http://schemas.microsoft.com/office/drawing/2014/main" id="{F0A36C70-1EE2-4A2E-80B3-1D82E13BF4A6}"/>
                </a:ext>
              </a:extLst>
            </p:cNvPr>
            <p:cNvGrpSpPr/>
            <p:nvPr/>
          </p:nvGrpSpPr>
          <p:grpSpPr>
            <a:xfrm>
              <a:off x="0" y="0"/>
              <a:ext cx="6815878" cy="4543918"/>
              <a:chOff x="0" y="0"/>
              <a:chExt cx="6815877" cy="4543917"/>
            </a:xfrm>
          </p:grpSpPr>
          <p:sp>
            <p:nvSpPr>
              <p:cNvPr id="18" name="Shape 159">
                <a:extLst>
                  <a:ext uri="{FF2B5EF4-FFF2-40B4-BE49-F238E27FC236}">
                    <a16:creationId xmlns:a16="http://schemas.microsoft.com/office/drawing/2014/main" id="{735E12E8-B67F-45E1-A498-7F7D6096B28B}"/>
                  </a:ext>
                </a:extLst>
              </p:cNvPr>
              <p:cNvSpPr/>
              <p:nvPr/>
            </p:nvSpPr>
            <p:spPr>
              <a:xfrm>
                <a:off x="1103626" y="525881"/>
                <a:ext cx="4608464" cy="3492156"/>
              </a:xfrm>
              <a:prstGeom prst="rect">
                <a:avLst/>
              </a:prstGeom>
              <a:solidFill>
                <a:srgbClr val="FFFFFF"/>
              </a:solidFill>
              <a:ln w="12700" cap="flat">
                <a:noFill/>
                <a:miter lim="400000"/>
              </a:ln>
              <a:effectLst/>
            </p:spPr>
            <p:txBody>
              <a:bodyPr wrap="square" lIns="19050" tIns="19050" rIns="19050" bIns="19050"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solidFill>
                      <a:srgbClr val="FFFFFF"/>
                    </a:solidFill>
                  </a:defRPr>
                </a:pPr>
                <a:endParaRPr kumimoji="0" sz="1875" b="0" i="0" u="none" strike="noStrike" kern="0" cap="none" spc="0" normalizeH="0" baseline="0" noProof="0">
                  <a:ln>
                    <a:noFill/>
                  </a:ln>
                  <a:solidFill>
                    <a:srgbClr val="FFFFFF"/>
                  </a:solidFill>
                  <a:effectLst/>
                  <a:uLnTx/>
                  <a:uFillTx/>
                  <a:latin typeface="Gill Sans Light"/>
                  <a:ea typeface="+mn-ea"/>
                  <a:cs typeface="+mn-cs"/>
                  <a:sym typeface="Gill Sans Light"/>
                </a:endParaRPr>
              </a:p>
            </p:txBody>
          </p:sp>
          <p:pic>
            <p:nvPicPr>
              <p:cNvPr id="19" name="image-filtered.jpeg">
                <a:extLst>
                  <a:ext uri="{FF2B5EF4-FFF2-40B4-BE49-F238E27FC236}">
                    <a16:creationId xmlns:a16="http://schemas.microsoft.com/office/drawing/2014/main" id="{55B40E67-8EC5-411E-B667-95BB1ABDC9C5}"/>
                  </a:ext>
                </a:extLst>
              </p:cNvPr>
              <p:cNvPicPr>
                <a:picLocks noChangeAspect="1"/>
              </p:cNvPicPr>
              <p:nvPr/>
            </p:nvPicPr>
            <p:blipFill>
              <a:blip r:embed="rId5"/>
              <a:srcRect l="3079" t="4335" r="3079" b="4335"/>
              <a:stretch>
                <a:fillRect/>
              </a:stretch>
            </p:blipFill>
            <p:spPr>
              <a:xfrm>
                <a:off x="1895014" y="1128366"/>
                <a:ext cx="3025851" cy="2363504"/>
              </a:xfrm>
              <a:prstGeom prst="rect">
                <a:avLst/>
              </a:prstGeom>
              <a:ln w="12700" cap="flat">
                <a:noFill/>
                <a:miter lim="400000"/>
              </a:ln>
              <a:effectLst/>
            </p:spPr>
          </p:pic>
          <p:pic>
            <p:nvPicPr>
              <p:cNvPr id="20" name="frame.png">
                <a:extLst>
                  <a:ext uri="{FF2B5EF4-FFF2-40B4-BE49-F238E27FC236}">
                    <a16:creationId xmlns:a16="http://schemas.microsoft.com/office/drawing/2014/main" id="{4E67CD70-ECFA-40E8-B1BE-2351F0CDFDCD}"/>
                  </a:ext>
                </a:extLst>
              </p:cNvPr>
              <p:cNvPicPr>
                <a:picLocks noChangeAspect="1"/>
              </p:cNvPicPr>
              <p:nvPr/>
            </p:nvPicPr>
            <p:blipFill>
              <a:blip r:embed="rId2"/>
              <a:stretch>
                <a:fillRect/>
              </a:stretch>
            </p:blipFill>
            <p:spPr>
              <a:xfrm>
                <a:off x="0" y="0"/>
                <a:ext cx="6815878" cy="4543918"/>
              </a:xfrm>
              <a:prstGeom prst="rect">
                <a:avLst/>
              </a:prstGeom>
              <a:ln w="12700" cap="flat">
                <a:noFill/>
                <a:miter lim="400000"/>
              </a:ln>
              <a:effectLst>
                <a:outerShdw blurRad="190500" dist="50800" dir="5400000" rotWithShape="0">
                  <a:srgbClr val="000000">
                    <a:alpha val="60951"/>
                  </a:srgbClr>
                </a:outerShdw>
              </a:effectLst>
            </p:spPr>
          </p:pic>
        </p:grpSp>
        <p:sp>
          <p:nvSpPr>
            <p:cNvPr id="17" name="Shape 163">
              <a:extLst>
                <a:ext uri="{FF2B5EF4-FFF2-40B4-BE49-F238E27FC236}">
                  <a16:creationId xmlns:a16="http://schemas.microsoft.com/office/drawing/2014/main" id="{167188D9-EF1A-487D-A904-54B4F84BDE3F}"/>
                </a:ext>
              </a:extLst>
            </p:cNvPr>
            <p:cNvSpPr/>
            <p:nvPr/>
          </p:nvSpPr>
          <p:spPr>
            <a:xfrm>
              <a:off x="1738330" y="4885894"/>
              <a:ext cx="3671786" cy="1062533"/>
            </a:xfrm>
            <a:prstGeom prst="rect">
              <a:avLst/>
            </a:prstGeom>
            <a:solidFill>
              <a:srgbClr val="FFFFFF"/>
            </a:solidFill>
            <a:ln w="12700" cap="flat">
              <a:noFill/>
              <a:miter lim="400000"/>
            </a:ln>
            <a:effectLst>
              <a:outerShdw blurRad="190500" dist="12700" dir="5400000" rotWithShape="0">
                <a:srgbClr val="000000">
                  <a:alpha val="60951"/>
                </a:srgbClr>
              </a:outerShdw>
            </a:effectLst>
            <a:extLst>
              <a:ext uri="{C572A759-6A51-4108-AA02-DFA0A04FC94B}">
                <ma14:wrappingTextBoxFlag xmlns:ma14="http://schemas.microsoft.com/office/mac/drawingml/2011/main" xmlns="" val="1"/>
              </a:ext>
            </a:extLst>
          </p:spPr>
          <p:txBody>
            <a:bodyPr wrap="square" lIns="19050" tIns="19050" rIns="19050" bIns="19050" numCol="1" anchor="ctr">
              <a:noAutofit/>
            </a:bodyPr>
            <a:lstStyle/>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tr-TR"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Araştırma ve hizmetlerinde</a:t>
              </a:r>
            </a:p>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tr-TR"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GAB 02</a:t>
              </a:r>
            </a:p>
            <a:p>
              <a:pPr marL="0" marR="0" lvl="0" indent="0" algn="ctr" defTabSz="171450" rtl="0" eaLnBrk="1" fontAlgn="auto" latinLnBrk="0" hangingPunct="0">
                <a:lnSpc>
                  <a:spcPct val="100000"/>
                </a:lnSpc>
                <a:spcBef>
                  <a:spcPts val="0"/>
                </a:spcBef>
                <a:spcAft>
                  <a:spcPts val="0"/>
                </a:spcAft>
                <a:buClrTx/>
                <a:buSzTx/>
                <a:buFontTx/>
                <a:buNone/>
                <a:tabLst/>
                <a:defRPr sz="1600">
                  <a:solidFill>
                    <a:srgbClr val="808785"/>
                  </a:solidFill>
                  <a:latin typeface="Neo Sans Pro Medium"/>
                  <a:ea typeface="Neo Sans Pro Medium"/>
                  <a:cs typeface="Neo Sans Pro Medium"/>
                  <a:sym typeface="Neo Sans Pro Medium"/>
                </a:defRPr>
              </a:pPr>
              <a:r>
                <a:rPr kumimoji="0" lang="tr-TR" sz="1000" b="0" i="0" u="none" strike="noStrike" kern="0" cap="none" spc="0" normalizeH="0" baseline="0" dirty="0">
                  <a:ln>
                    <a:noFill/>
                  </a:ln>
                  <a:solidFill>
                    <a:srgbClr val="808785"/>
                  </a:solidFill>
                  <a:effectLst/>
                  <a:uLnTx/>
                  <a:uFillTx/>
                  <a:latin typeface="Neo Sans Pro Medium"/>
                  <a:ea typeface="Neo Sans Pro Medium"/>
                  <a:cs typeface="Neo Sans Pro Medium"/>
                  <a:sym typeface="Neo Sans Pro Medium"/>
                </a:rPr>
                <a:t>(Güvenilir Araştırma Belgesi 02)</a:t>
              </a:r>
            </a:p>
          </p:txBody>
        </p:sp>
      </p:grpSp>
      <p:sp>
        <p:nvSpPr>
          <p:cNvPr id="21" name="Metin kutusu 139">
            <a:extLst>
              <a:ext uri="{FF2B5EF4-FFF2-40B4-BE49-F238E27FC236}">
                <a16:creationId xmlns:a16="http://schemas.microsoft.com/office/drawing/2014/main" id="{49591DC8-7E04-45A8-982E-18304BE9A118}"/>
              </a:ext>
            </a:extLst>
          </p:cNvPr>
          <p:cNvSpPr txBox="1"/>
          <p:nvPr/>
        </p:nvSpPr>
        <p:spPr>
          <a:xfrm>
            <a:off x="9952080" y="444500"/>
            <a:ext cx="1897020" cy="369332"/>
          </a:xfrm>
          <a:prstGeom prst="rect">
            <a:avLst/>
          </a:prstGeom>
          <a:noFill/>
        </p:spPr>
        <p:txBody>
          <a:bodyPr wrap="square" rtlCol="0">
            <a:spAutoFit/>
          </a:bodyPr>
          <a:lstStyle/>
          <a:p>
            <a:r>
              <a:rPr lang="en-US" b="1" dirty="0">
                <a:solidFill>
                  <a:srgbClr val="4472C4"/>
                </a:solidFill>
              </a:rPr>
              <a:t>Genel</a:t>
            </a:r>
            <a:r>
              <a:rPr lang="en-US" dirty="0">
                <a:solidFill>
                  <a:srgbClr val="4472C4"/>
                </a:solidFill>
              </a:rPr>
              <a:t> </a:t>
            </a:r>
            <a:r>
              <a:rPr lang="en-US" b="1" dirty="0">
                <a:solidFill>
                  <a:srgbClr val="4472C4"/>
                </a:solidFill>
              </a:rPr>
              <a:t>Çerçeve</a:t>
            </a:r>
            <a:r>
              <a:rPr lang="en-US" dirty="0">
                <a:solidFill>
                  <a:srgbClr val="4472C4"/>
                </a:solidFill>
              </a:rPr>
              <a:t> </a:t>
            </a:r>
            <a:r>
              <a:rPr lang="en-US" dirty="0">
                <a:solidFill>
                  <a:srgbClr val="FF0000"/>
                </a:solidFill>
              </a:rPr>
              <a:t>(</a:t>
            </a:r>
            <a:r>
              <a:rPr lang="tr-TR" dirty="0">
                <a:solidFill>
                  <a:srgbClr val="FF0000"/>
                </a:solidFill>
              </a:rPr>
              <a:t>3</a:t>
            </a:r>
            <a:r>
              <a:rPr lang="en-US" dirty="0">
                <a:solidFill>
                  <a:srgbClr val="FF0000"/>
                </a:solidFill>
              </a:rPr>
              <a:t>)</a:t>
            </a:r>
          </a:p>
        </p:txBody>
      </p:sp>
    </p:spTree>
    <p:extLst>
      <p:ext uri="{BB962C8B-B14F-4D97-AF65-F5344CB8AC3E}">
        <p14:creationId xmlns:p14="http://schemas.microsoft.com/office/powerpoint/2010/main" val="3949495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723448481"/>
              </p:ext>
            </p:extLst>
          </p:nvPr>
        </p:nvGraphicFramePr>
        <p:xfrm>
          <a:off x="656718" y="1746384"/>
          <a:ext cx="10191810" cy="441891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474197" y="872997"/>
            <a:ext cx="8701119"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Güvenlik ve Savunma Konularına Yönelik Değerlendirmeler</a:t>
            </a:r>
          </a:p>
        </p:txBody>
      </p:sp>
      <p:sp>
        <p:nvSpPr>
          <p:cNvPr id="5"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1415480" y="1200520"/>
            <a:ext cx="10630397" cy="261610"/>
          </a:xfrm>
          <a:prstGeom prst="rect">
            <a:avLst/>
          </a:prstGeom>
          <a:noFill/>
          <a:ln w="9525">
            <a:noFill/>
            <a:miter lim="800000"/>
            <a:headEnd/>
            <a:tailEnd/>
          </a:ln>
        </p:spPr>
        <p:txBody>
          <a:bodyPr wrap="square">
            <a:spAutoFit/>
          </a:bodyPr>
          <a:lstStyle/>
          <a:p>
            <a:pPr lvl="0"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Şimdi size Almanya ile ilgili bazı ifadeler okuyacağım. Bu ifadelere ne derece katıldığınızı lütfen karta bakarak 1 ile 4 arası değerlendirir misiniz?</a:t>
            </a: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879487" y="1500163"/>
            <a:ext cx="554954" cy="246221"/>
          </a:xfrm>
          <a:prstGeom prst="rect">
            <a:avLst/>
          </a:prstGeom>
          <a:noFill/>
        </p:spPr>
        <p:txBody>
          <a:bodyPr wrap="square" rtlCol="0">
            <a:spAutoFit/>
          </a:bodyPr>
          <a:lstStyle/>
          <a:p>
            <a:pPr algn="ctr"/>
            <a:r>
              <a:rPr lang="tr-TR" sz="1000" b="1" dirty="0">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1742073628"/>
              </p:ext>
            </p:extLst>
          </p:nvPr>
        </p:nvGraphicFramePr>
        <p:xfrm>
          <a:off x="10860213" y="1746385"/>
          <a:ext cx="609600" cy="3986873"/>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82,6</a:t>
                      </a:r>
                    </a:p>
                  </a:txBody>
                  <a:tcPr marL="7620" marR="7620" marT="7620" marB="0" anchor="ctr">
                    <a:noFill/>
                  </a:tcPr>
                </a:tc>
                <a:extLst>
                  <a:ext uri="{0D108BD9-81ED-4DB2-BD59-A6C34878D82A}">
                    <a16:rowId xmlns:a16="http://schemas.microsoft.com/office/drawing/2014/main" val="1106207996"/>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78,9</a:t>
                      </a:r>
                    </a:p>
                  </a:txBody>
                  <a:tcPr marL="7620" marR="7620" marT="7620" marB="0" anchor="ctr">
                    <a:noFill/>
                  </a:tcPr>
                </a:tc>
                <a:extLst>
                  <a:ext uri="{0D108BD9-81ED-4DB2-BD59-A6C34878D82A}">
                    <a16:rowId xmlns:a16="http://schemas.microsoft.com/office/drawing/2014/main" val="1585311379"/>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78,6</a:t>
                      </a:r>
                    </a:p>
                  </a:txBody>
                  <a:tcPr marL="7620" marR="7620" marT="7620" marB="0" anchor="ctr">
                    <a:noFill/>
                  </a:tcPr>
                </a:tc>
                <a:extLst>
                  <a:ext uri="{0D108BD9-81ED-4DB2-BD59-A6C34878D82A}">
                    <a16:rowId xmlns:a16="http://schemas.microsoft.com/office/drawing/2014/main" val="2659883978"/>
                  </a:ext>
                </a:extLst>
              </a:tr>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76,2</a:t>
                      </a:r>
                    </a:p>
                  </a:txBody>
                  <a:tcPr marL="7620" marR="7620" marT="7620" marB="0" anchor="ctr">
                    <a:noFill/>
                  </a:tcPr>
                </a:tc>
                <a:extLst>
                  <a:ext uri="{0D108BD9-81ED-4DB2-BD59-A6C34878D82A}">
                    <a16:rowId xmlns:a16="http://schemas.microsoft.com/office/drawing/2014/main" val="2635668128"/>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71,5</a:t>
                      </a:r>
                    </a:p>
                  </a:txBody>
                  <a:tcPr marL="7620" marR="7620" marT="7620" marB="0" anchor="ctr">
                    <a:noFill/>
                  </a:tcPr>
                </a:tc>
                <a:extLst>
                  <a:ext uri="{0D108BD9-81ED-4DB2-BD59-A6C34878D82A}">
                    <a16:rowId xmlns:a16="http://schemas.microsoft.com/office/drawing/2014/main" val="1321182177"/>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71,2</a:t>
                      </a:r>
                    </a:p>
                  </a:txBody>
                  <a:tcPr marL="7620" marR="7620" marT="7620" marB="0" anchor="ctr">
                    <a:noFill/>
                  </a:tcPr>
                </a:tc>
                <a:extLst>
                  <a:ext uri="{0D108BD9-81ED-4DB2-BD59-A6C34878D82A}">
                    <a16:rowId xmlns:a16="http://schemas.microsoft.com/office/drawing/2014/main" val="3959051023"/>
                  </a:ext>
                </a:extLst>
              </a:tr>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70,5</a:t>
                      </a:r>
                    </a:p>
                  </a:txBody>
                  <a:tcPr marL="7620" marR="7620" marT="7620" marB="0" anchor="ctr">
                    <a:noFill/>
                  </a:tcPr>
                </a:tc>
                <a:extLst>
                  <a:ext uri="{0D108BD9-81ED-4DB2-BD59-A6C34878D82A}">
                    <a16:rowId xmlns:a16="http://schemas.microsoft.com/office/drawing/2014/main" val="1241442240"/>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66,8</a:t>
                      </a:r>
                    </a:p>
                  </a:txBody>
                  <a:tcPr marL="7620" marR="7620" marT="7620" marB="0" anchor="ctr">
                    <a:noFill/>
                  </a:tcPr>
                </a:tc>
                <a:extLst>
                  <a:ext uri="{0D108BD9-81ED-4DB2-BD59-A6C34878D82A}">
                    <a16:rowId xmlns:a16="http://schemas.microsoft.com/office/drawing/2014/main" val="2508104431"/>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66,4</a:t>
                      </a:r>
                    </a:p>
                  </a:txBody>
                  <a:tcPr marL="7620" marR="7620" marT="7620" marB="0" anchor="ctr">
                    <a:noFill/>
                  </a:tcPr>
                </a:tc>
                <a:extLst>
                  <a:ext uri="{0D108BD9-81ED-4DB2-BD59-A6C34878D82A}">
                    <a16:rowId xmlns:a16="http://schemas.microsoft.com/office/drawing/2014/main" val="2234317800"/>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62,3</a:t>
                      </a:r>
                    </a:p>
                  </a:txBody>
                  <a:tcPr marL="7620" marR="7620" marT="7620" marB="0" anchor="ctr">
                    <a:noFill/>
                  </a:tcPr>
                </a:tc>
                <a:extLst>
                  <a:ext uri="{0D108BD9-81ED-4DB2-BD59-A6C34878D82A}">
                    <a16:rowId xmlns:a16="http://schemas.microsoft.com/office/drawing/2014/main" val="3818737468"/>
                  </a:ext>
                </a:extLst>
              </a:tr>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60,6</a:t>
                      </a:r>
                    </a:p>
                  </a:txBody>
                  <a:tcPr marL="7620" marR="7620" marT="7620" marB="0" anchor="ctr">
                    <a:noFill/>
                  </a:tcPr>
                </a:tc>
                <a:extLst>
                  <a:ext uri="{0D108BD9-81ED-4DB2-BD59-A6C34878D82A}">
                    <a16:rowId xmlns:a16="http://schemas.microsoft.com/office/drawing/2014/main" val="4044544024"/>
                  </a:ext>
                </a:extLst>
              </a:tr>
            </a:tbl>
          </a:graphicData>
        </a:graphic>
      </p:graphicFrame>
      <p:cxnSp>
        <p:nvCxnSpPr>
          <p:cNvPr id="9" name="Düz Bağlayıcı 8"/>
          <p:cNvCxnSpPr/>
          <p:nvPr/>
        </p:nvCxnSpPr>
        <p:spPr bwMode="auto">
          <a:xfrm>
            <a:off x="8922502" y="1779261"/>
            <a:ext cx="0" cy="3881987"/>
          </a:xfrm>
          <a:prstGeom prst="line">
            <a:avLst/>
          </a:prstGeom>
          <a:solidFill>
            <a:schemeClr val="accent1"/>
          </a:solidFill>
          <a:ln w="9525" cap="flat" cmpd="sng" algn="ctr">
            <a:solidFill>
              <a:srgbClr val="FF6161"/>
            </a:solidFill>
            <a:prstDash val="dash"/>
            <a:round/>
            <a:headEnd type="none" w="med" len="med"/>
            <a:tailEnd type="none" w="med" len="med"/>
          </a:ln>
          <a:effectLst/>
        </p:spPr>
      </p:cxnSp>
      <p:sp>
        <p:nvSpPr>
          <p:cNvPr id="10" name="Metin kutusu 9"/>
          <p:cNvSpPr txBox="1"/>
          <p:nvPr/>
        </p:nvSpPr>
        <p:spPr>
          <a:xfrm>
            <a:off x="8418446" y="1409929"/>
            <a:ext cx="1008112" cy="369332"/>
          </a:xfrm>
          <a:prstGeom prst="rect">
            <a:avLst/>
          </a:prstGeom>
          <a:noFill/>
        </p:spPr>
        <p:txBody>
          <a:bodyPr wrap="square" rtlCol="0">
            <a:spAutoFit/>
          </a:bodyPr>
          <a:lstStyle/>
          <a:p>
            <a:pPr algn="ctr"/>
            <a:r>
              <a:rPr lang="tr-TR" sz="900" dirty="0" err="1">
                <a:solidFill>
                  <a:srgbClr val="FF0000"/>
                </a:solidFill>
                <a:latin typeface="Verdana" panose="020B0604030504040204" pitchFamily="34" charset="0"/>
                <a:ea typeface="Verdana" panose="020B0604030504040204" pitchFamily="34" charset="0"/>
              </a:rPr>
              <a:t>Mean</a:t>
            </a:r>
            <a:r>
              <a:rPr lang="tr-TR" sz="900" dirty="0">
                <a:solidFill>
                  <a:srgbClr val="FF0000"/>
                </a:solidFill>
                <a:latin typeface="Verdana" panose="020B0604030504040204" pitchFamily="34" charset="0"/>
                <a:ea typeface="Verdana" panose="020B0604030504040204" pitchFamily="34" charset="0"/>
              </a:rPr>
              <a:t> </a:t>
            </a:r>
            <a:r>
              <a:rPr lang="tr-TR" sz="900" dirty="0" err="1">
                <a:solidFill>
                  <a:srgbClr val="FF0000"/>
                </a:solidFill>
                <a:latin typeface="Verdana" panose="020B0604030504040204" pitchFamily="34" charset="0"/>
                <a:ea typeface="Verdana" panose="020B0604030504040204" pitchFamily="34" charset="0"/>
              </a:rPr>
              <a:t>Line</a:t>
            </a:r>
            <a:r>
              <a:rPr lang="tr-TR" sz="900" dirty="0">
                <a:solidFill>
                  <a:srgbClr val="FF0000"/>
                </a:solidFill>
                <a:latin typeface="Verdana" panose="020B0604030504040204" pitchFamily="34" charset="0"/>
                <a:ea typeface="Verdana" panose="020B0604030504040204" pitchFamily="34" charset="0"/>
              </a:rPr>
              <a:t>: 71,4</a:t>
            </a:r>
          </a:p>
        </p:txBody>
      </p:sp>
      <p:sp>
        <p:nvSpPr>
          <p:cNvPr id="13" name="Oval 12"/>
          <p:cNvSpPr/>
          <p:nvPr/>
        </p:nvSpPr>
        <p:spPr bwMode="auto">
          <a:xfrm>
            <a:off x="4972335" y="2797551"/>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4" name="Oval 13"/>
          <p:cNvSpPr/>
          <p:nvPr/>
        </p:nvSpPr>
        <p:spPr bwMode="auto">
          <a:xfrm>
            <a:off x="7320136" y="2060848"/>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5" name="Oval 14"/>
          <p:cNvSpPr/>
          <p:nvPr/>
        </p:nvSpPr>
        <p:spPr bwMode="auto">
          <a:xfrm>
            <a:off x="7674578" y="1721031"/>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6" name="Oval 15"/>
          <p:cNvSpPr/>
          <p:nvPr/>
        </p:nvSpPr>
        <p:spPr bwMode="auto">
          <a:xfrm>
            <a:off x="7423834" y="2465557"/>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8" name="Dikdörtgen 42">
            <a:extLst>
              <a:ext uri="{FF2B5EF4-FFF2-40B4-BE49-F238E27FC236}">
                <a16:creationId xmlns:a16="http://schemas.microsoft.com/office/drawing/2014/main" id="{2A0075D0-ACCB-4C3E-99AF-A1A5921C3452}"/>
              </a:ext>
            </a:extLst>
          </p:cNvPr>
          <p:cNvSpPr/>
          <p:nvPr/>
        </p:nvSpPr>
        <p:spPr>
          <a:xfrm>
            <a:off x="9783894" y="432685"/>
            <a:ext cx="2191186" cy="369332"/>
          </a:xfrm>
          <a:prstGeom prst="rect">
            <a:avLst/>
          </a:prstGeom>
        </p:spPr>
        <p:txBody>
          <a:bodyPr wrap="square">
            <a:spAutoFit/>
          </a:bodyPr>
          <a:lstStyle/>
          <a:p>
            <a:r>
              <a:rPr lang="tr-TR" b="1" dirty="0">
                <a:solidFill>
                  <a:srgbClr val="4472C4"/>
                </a:solidFill>
              </a:rPr>
              <a:t>Askeri Özellikler </a:t>
            </a:r>
            <a:r>
              <a:rPr lang="en-US" dirty="0">
                <a:solidFill>
                  <a:srgbClr val="FF0000"/>
                </a:solidFill>
              </a:rPr>
              <a:t>(</a:t>
            </a:r>
            <a:r>
              <a:rPr lang="tr-TR" dirty="0">
                <a:solidFill>
                  <a:srgbClr val="FF0000"/>
                </a:solidFill>
              </a:rPr>
              <a:t>1</a:t>
            </a:r>
            <a:r>
              <a:rPr lang="en-US" dirty="0">
                <a:solidFill>
                  <a:srgbClr val="FF0000"/>
                </a:solidFill>
              </a:rPr>
              <a:t>)</a:t>
            </a:r>
          </a:p>
        </p:txBody>
      </p:sp>
      <p:sp>
        <p:nvSpPr>
          <p:cNvPr id="17" name="Text Box 4">
            <a:extLst>
              <a:ext uri="{FF2B5EF4-FFF2-40B4-BE49-F238E27FC236}">
                <a16:creationId xmlns:a16="http://schemas.microsoft.com/office/drawing/2014/main" id="{69874C16-A314-3245-81CA-FA90C9802EC5}"/>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778933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982680273"/>
              </p:ext>
            </p:extLst>
          </p:nvPr>
        </p:nvGraphicFramePr>
        <p:xfrm>
          <a:off x="3612066" y="1979854"/>
          <a:ext cx="5004214" cy="447348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3827409" y="1645017"/>
            <a:ext cx="4788871"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Almanya ordusu sizce dünyanın kaçıncı büyük ordusudur?</a:t>
            </a:r>
          </a:p>
        </p:txBody>
      </p:sp>
      <p:sp>
        <p:nvSpPr>
          <p:cNvPr id="17" name="Rectangle 10">
            <a:extLst>
              <a:ext uri="{FF2B5EF4-FFF2-40B4-BE49-F238E27FC236}">
                <a16:creationId xmlns:a16="http://schemas.microsoft.com/office/drawing/2014/main" id="{94DF3A14-2885-4D61-BE02-8ED094FF6E9E}"/>
              </a:ext>
            </a:extLst>
          </p:cNvPr>
          <p:cNvSpPr>
            <a:spLocks noChangeArrowheads="1"/>
          </p:cNvSpPr>
          <p:nvPr/>
        </p:nvSpPr>
        <p:spPr bwMode="auto">
          <a:xfrm>
            <a:off x="3215680" y="1259468"/>
            <a:ext cx="5904656" cy="369332"/>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ea typeface="Verdana" panose="020B0604030504040204" pitchFamily="34" charset="0"/>
                <a:cs typeface="Arial" charset="0"/>
              </a:rPr>
              <a:t>Almanya Ordusunun Dünyadaki Konumu</a:t>
            </a:r>
            <a:endParaRPr lang="tr-TR" dirty="0">
              <a:latin typeface="Verdana" panose="020B0604030504040204" pitchFamily="34" charset="0"/>
              <a:ea typeface="Verdana" panose="020B0604030504040204" pitchFamily="34" charset="0"/>
            </a:endParaRPr>
          </a:p>
        </p:txBody>
      </p:sp>
      <p:sp>
        <p:nvSpPr>
          <p:cNvPr id="7" name="Dikdörtgen 42">
            <a:extLst>
              <a:ext uri="{FF2B5EF4-FFF2-40B4-BE49-F238E27FC236}">
                <a16:creationId xmlns:a16="http://schemas.microsoft.com/office/drawing/2014/main" id="{2A0075D0-ACCB-4C3E-99AF-A1A5921C3452}"/>
              </a:ext>
            </a:extLst>
          </p:cNvPr>
          <p:cNvSpPr/>
          <p:nvPr/>
        </p:nvSpPr>
        <p:spPr>
          <a:xfrm>
            <a:off x="9783894" y="432685"/>
            <a:ext cx="2191186" cy="369332"/>
          </a:xfrm>
          <a:prstGeom prst="rect">
            <a:avLst/>
          </a:prstGeom>
        </p:spPr>
        <p:txBody>
          <a:bodyPr wrap="square">
            <a:spAutoFit/>
          </a:bodyPr>
          <a:lstStyle/>
          <a:p>
            <a:r>
              <a:rPr lang="tr-TR" b="1" dirty="0">
                <a:solidFill>
                  <a:srgbClr val="4472C4"/>
                </a:solidFill>
              </a:rPr>
              <a:t>Askeri Özellikler </a:t>
            </a:r>
            <a:r>
              <a:rPr lang="en-US" dirty="0">
                <a:solidFill>
                  <a:srgbClr val="FF0000"/>
                </a:solidFill>
              </a:rPr>
              <a:t>(</a:t>
            </a:r>
            <a:r>
              <a:rPr lang="tr-TR" dirty="0">
                <a:solidFill>
                  <a:srgbClr val="FF0000"/>
                </a:solidFill>
              </a:rPr>
              <a:t>2</a:t>
            </a:r>
            <a:r>
              <a:rPr lang="en-US" dirty="0">
                <a:solidFill>
                  <a:srgbClr val="FF0000"/>
                </a:solidFill>
              </a:rPr>
              <a:t>)</a:t>
            </a:r>
          </a:p>
        </p:txBody>
      </p:sp>
      <p:sp>
        <p:nvSpPr>
          <p:cNvPr id="2" name="TextBox 1">
            <a:extLst>
              <a:ext uri="{FF2B5EF4-FFF2-40B4-BE49-F238E27FC236}">
                <a16:creationId xmlns:a16="http://schemas.microsoft.com/office/drawing/2014/main" id="{309DAAB0-B823-FB49-9D5F-7224A32EF8D7}"/>
              </a:ext>
            </a:extLst>
          </p:cNvPr>
          <p:cNvSpPr txBox="1"/>
          <p:nvPr/>
        </p:nvSpPr>
        <p:spPr>
          <a:xfrm>
            <a:off x="8832304" y="4149080"/>
            <a:ext cx="2880320" cy="1615827"/>
          </a:xfrm>
          <a:prstGeom prst="rect">
            <a:avLst/>
          </a:prstGeom>
          <a:noFill/>
        </p:spPr>
        <p:txBody>
          <a:bodyPr wrap="square" rtlCol="0">
            <a:spAutoFit/>
          </a:bodyPr>
          <a:lstStyle/>
          <a:p>
            <a:r>
              <a:rPr lang="en-TR" sz="1100" b="1" dirty="0">
                <a:latin typeface="Verdana" panose="020B0604030504040204" pitchFamily="34" charset="0"/>
                <a:ea typeface="Verdana" panose="020B0604030504040204" pitchFamily="34" charset="0"/>
                <a:cs typeface="Verdana" panose="020B0604030504040204" pitchFamily="34" charset="0"/>
              </a:rPr>
              <a:t>Gerçek Durum:</a:t>
            </a:r>
          </a:p>
          <a:p>
            <a:pPr marL="171450" indent="-171450">
              <a:buFont typeface="Arial" panose="020B0604020202020204" pitchFamily="34" charset="0"/>
              <a:buChar char="•"/>
            </a:pPr>
            <a:r>
              <a:rPr lang="tr-TR" sz="1100" dirty="0">
                <a:latin typeface="Verdana" panose="020B0604030504040204" pitchFamily="34" charset="0"/>
                <a:ea typeface="Verdana" panose="020B0604030504040204" pitchFamily="34" charset="0"/>
                <a:cs typeface="Verdana" panose="020B0604030504040204" pitchFamily="34" charset="0"/>
              </a:rPr>
              <a:t>En fazla askeri harcama yapan 7. ülke (SIPRI 2020)</a:t>
            </a:r>
          </a:p>
          <a:p>
            <a:pPr marL="171450" indent="-171450">
              <a:buFont typeface="Arial" panose="020B0604020202020204" pitchFamily="34" charset="0"/>
              <a:buChar char="•"/>
            </a:pPr>
            <a:r>
              <a:rPr lang="tr-TR" sz="1100" dirty="0">
                <a:latin typeface="Verdana" panose="020B0604030504040204" pitchFamily="34" charset="0"/>
                <a:ea typeface="Verdana" panose="020B0604030504040204" pitchFamily="34" charset="0"/>
                <a:cs typeface="Verdana" panose="020B0604030504040204" pitchFamily="34" charset="0"/>
              </a:rPr>
              <a:t>Büyük silah ihracatında 2016-2020 arasında 4. (SIPRI 2021)</a:t>
            </a:r>
          </a:p>
          <a:p>
            <a:pPr marL="171450" indent="-171450">
              <a:buFont typeface="Arial" panose="020B0604020202020204" pitchFamily="34" charset="0"/>
              <a:buChar char="•"/>
            </a:pPr>
            <a:r>
              <a:rPr lang="tr-TR" sz="1100" dirty="0">
                <a:latin typeface="Verdana" panose="020B0604030504040204" pitchFamily="34" charset="0"/>
                <a:ea typeface="Verdana" panose="020B0604030504040204" pitchFamily="34" charset="0"/>
                <a:cs typeface="Verdana" panose="020B0604030504040204" pitchFamily="34" charset="0"/>
              </a:rPr>
              <a:t>Aktif askeri personel sayısında dünyada 28. (Global Fire Power)</a:t>
            </a:r>
          </a:p>
          <a:p>
            <a:pPr marL="171450" indent="-171450">
              <a:buFont typeface="Arial" panose="020B0604020202020204" pitchFamily="34" charset="0"/>
              <a:buChar char="•"/>
            </a:pPr>
            <a:r>
              <a:rPr lang="tr-TR" sz="1100" dirty="0">
                <a:latin typeface="Verdana" panose="020B0604030504040204" pitchFamily="34" charset="0"/>
                <a:ea typeface="Verdana" panose="020B0604030504040204" pitchFamily="34" charset="0"/>
                <a:cs typeface="Verdana" panose="020B0604030504040204" pitchFamily="34" charset="0"/>
              </a:rPr>
              <a:t>Total askeri personel sayısında 48. (World Population Review)</a:t>
            </a:r>
          </a:p>
        </p:txBody>
      </p:sp>
      <p:sp>
        <p:nvSpPr>
          <p:cNvPr id="10" name="Text Box 4">
            <a:extLst>
              <a:ext uri="{FF2B5EF4-FFF2-40B4-BE49-F238E27FC236}">
                <a16:creationId xmlns:a16="http://schemas.microsoft.com/office/drawing/2014/main" id="{7CF52A54-DE79-074C-A4B0-BB150F80D3D2}"/>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80686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Ekonomik Boyut</a:t>
            </a:r>
          </a:p>
        </p:txBody>
      </p:sp>
    </p:spTree>
    <p:extLst>
      <p:ext uri="{BB962C8B-B14F-4D97-AF65-F5344CB8AC3E}">
        <p14:creationId xmlns:p14="http://schemas.microsoft.com/office/powerpoint/2010/main" val="2330537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064866226"/>
              </p:ext>
            </p:extLst>
          </p:nvPr>
        </p:nvGraphicFramePr>
        <p:xfrm>
          <a:off x="857251" y="1988840"/>
          <a:ext cx="4896544" cy="4500984"/>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831777" y="1033169"/>
            <a:ext cx="5027326"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Ekonomik Açıdan Avrupa’nın En Gelişmiş Ülkeleri</a:t>
            </a:r>
          </a:p>
        </p:txBody>
      </p:sp>
      <p:sp>
        <p:nvSpPr>
          <p:cNvPr id="6" name="Dikdörtgen 5"/>
          <p:cNvSpPr/>
          <p:nvPr/>
        </p:nvSpPr>
        <p:spPr>
          <a:xfrm>
            <a:off x="6332899" y="1000870"/>
            <a:ext cx="5093576"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Ekonomik Açıdan Dünya’nın En Gelişmiş Üç Ülkesi</a:t>
            </a:r>
          </a:p>
        </p:txBody>
      </p:sp>
      <p:sp>
        <p:nvSpPr>
          <p:cNvPr id="7"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982780" y="1639495"/>
            <a:ext cx="4825188"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Sizce ekonomik açıdan Avrupa’nın en gelişmiş ülkesi hangisidir?</a:t>
            </a:r>
          </a:p>
        </p:txBody>
      </p:sp>
      <p:sp>
        <p:nvSpPr>
          <p:cNvPr id="8" name="Dikdörtgen 7"/>
          <p:cNvSpPr/>
          <p:nvPr/>
        </p:nvSpPr>
        <p:spPr>
          <a:xfrm>
            <a:off x="6535036" y="1557953"/>
            <a:ext cx="5196792"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rPr>
              <a:t>Sizce ekonomik açıdan dünyanın en gelişmiş ülkeleri sıralamasında ilk üç ülke hangileridir?</a:t>
            </a:r>
          </a:p>
        </p:txBody>
      </p:sp>
      <p:graphicFrame>
        <p:nvGraphicFramePr>
          <p:cNvPr id="9" name="Object 2"/>
          <p:cNvGraphicFramePr>
            <a:graphicFrameLocks noChangeAspect="1"/>
          </p:cNvGraphicFramePr>
          <p:nvPr>
            <p:extLst>
              <p:ext uri="{D42A27DB-BD31-4B8C-83A1-F6EECF244321}">
                <p14:modId xmlns:p14="http://schemas.microsoft.com/office/powerpoint/2010/main" val="87243450"/>
              </p:ext>
            </p:extLst>
          </p:nvPr>
        </p:nvGraphicFramePr>
        <p:xfrm>
          <a:off x="5303912" y="2015505"/>
          <a:ext cx="5904289" cy="45934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933568337"/>
              </p:ext>
            </p:extLst>
          </p:nvPr>
        </p:nvGraphicFramePr>
        <p:xfrm>
          <a:off x="10846769" y="1988839"/>
          <a:ext cx="487902" cy="4459700"/>
        </p:xfrm>
        <a:graphic>
          <a:graphicData uri="http://schemas.openxmlformats.org/drawingml/2006/table">
            <a:tbl>
              <a:tblPr>
                <a:tableStyleId>{5C22544A-7EE6-4342-B048-85BDC9FD1C3A}</a:tableStyleId>
              </a:tblPr>
              <a:tblGrid>
                <a:gridCol w="487902">
                  <a:extLst>
                    <a:ext uri="{9D8B030D-6E8A-4147-A177-3AD203B41FA5}">
                      <a16:colId xmlns:a16="http://schemas.microsoft.com/office/drawing/2014/main" val="3865387942"/>
                    </a:ext>
                  </a:extLst>
                </a:gridCol>
              </a:tblGrid>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68,9</a:t>
                      </a:r>
                    </a:p>
                  </a:txBody>
                  <a:tcPr marL="7620" marR="7620" marT="7620" marB="0" anchor="ctr">
                    <a:noFill/>
                  </a:tcPr>
                </a:tc>
                <a:extLst>
                  <a:ext uri="{0D108BD9-81ED-4DB2-BD59-A6C34878D82A}">
                    <a16:rowId xmlns:a16="http://schemas.microsoft.com/office/drawing/2014/main" val="4240185623"/>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52,9</a:t>
                      </a:r>
                    </a:p>
                  </a:txBody>
                  <a:tcPr marL="7620" marR="7620" marT="7620" marB="0" anchor="ctr">
                    <a:noFill/>
                  </a:tcPr>
                </a:tc>
                <a:extLst>
                  <a:ext uri="{0D108BD9-81ED-4DB2-BD59-A6C34878D82A}">
                    <a16:rowId xmlns:a16="http://schemas.microsoft.com/office/drawing/2014/main" val="390663382"/>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39,6</a:t>
                      </a:r>
                    </a:p>
                  </a:txBody>
                  <a:tcPr marL="7620" marR="7620" marT="7620" marB="0" anchor="ctr">
                    <a:noFill/>
                  </a:tcPr>
                </a:tc>
                <a:extLst>
                  <a:ext uri="{0D108BD9-81ED-4DB2-BD59-A6C34878D82A}">
                    <a16:rowId xmlns:a16="http://schemas.microsoft.com/office/drawing/2014/main" val="160952254"/>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21,8</a:t>
                      </a:r>
                    </a:p>
                  </a:txBody>
                  <a:tcPr marL="7620" marR="7620" marT="7620" marB="0" anchor="ctr">
                    <a:noFill/>
                  </a:tcPr>
                </a:tc>
                <a:extLst>
                  <a:ext uri="{0D108BD9-81ED-4DB2-BD59-A6C34878D82A}">
                    <a16:rowId xmlns:a16="http://schemas.microsoft.com/office/drawing/2014/main" val="1807394057"/>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21,3</a:t>
                      </a:r>
                    </a:p>
                  </a:txBody>
                  <a:tcPr marL="7620" marR="7620" marT="7620" marB="0" anchor="ctr">
                    <a:noFill/>
                  </a:tcPr>
                </a:tc>
                <a:extLst>
                  <a:ext uri="{0D108BD9-81ED-4DB2-BD59-A6C34878D82A}">
                    <a16:rowId xmlns:a16="http://schemas.microsoft.com/office/drawing/2014/main" val="2076076548"/>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17,2</a:t>
                      </a:r>
                    </a:p>
                  </a:txBody>
                  <a:tcPr marL="7620" marR="7620" marT="7620" marB="0" anchor="ctr">
                    <a:noFill/>
                  </a:tcPr>
                </a:tc>
                <a:extLst>
                  <a:ext uri="{0D108BD9-81ED-4DB2-BD59-A6C34878D82A}">
                    <a16:rowId xmlns:a16="http://schemas.microsoft.com/office/drawing/2014/main" val="1579849627"/>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14,2</a:t>
                      </a:r>
                    </a:p>
                  </a:txBody>
                  <a:tcPr marL="7620" marR="7620" marT="7620" marB="0" anchor="ctr">
                    <a:noFill/>
                  </a:tcPr>
                </a:tc>
                <a:extLst>
                  <a:ext uri="{0D108BD9-81ED-4DB2-BD59-A6C34878D82A}">
                    <a16:rowId xmlns:a16="http://schemas.microsoft.com/office/drawing/2014/main" val="3860892762"/>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12,5</a:t>
                      </a:r>
                    </a:p>
                  </a:txBody>
                  <a:tcPr marL="7620" marR="7620" marT="7620" marB="0" anchor="ctr">
                    <a:noFill/>
                  </a:tcPr>
                </a:tc>
                <a:extLst>
                  <a:ext uri="{0D108BD9-81ED-4DB2-BD59-A6C34878D82A}">
                    <a16:rowId xmlns:a16="http://schemas.microsoft.com/office/drawing/2014/main" val="3579694329"/>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12,4</a:t>
                      </a:r>
                    </a:p>
                  </a:txBody>
                  <a:tcPr marL="7620" marR="7620" marT="7620" marB="0" anchor="ctr">
                    <a:noFill/>
                  </a:tcPr>
                </a:tc>
                <a:extLst>
                  <a:ext uri="{0D108BD9-81ED-4DB2-BD59-A6C34878D82A}">
                    <a16:rowId xmlns:a16="http://schemas.microsoft.com/office/drawing/2014/main" val="4238021513"/>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11,7</a:t>
                      </a:r>
                    </a:p>
                  </a:txBody>
                  <a:tcPr marL="7620" marR="7620" marT="7620" marB="0" anchor="ctr">
                    <a:noFill/>
                  </a:tcPr>
                </a:tc>
                <a:extLst>
                  <a:ext uri="{0D108BD9-81ED-4DB2-BD59-A6C34878D82A}">
                    <a16:rowId xmlns:a16="http://schemas.microsoft.com/office/drawing/2014/main" val="2009421403"/>
                  </a:ext>
                </a:extLst>
              </a:tr>
            </a:tbl>
          </a:graphicData>
        </a:graphic>
      </p:graphicFrame>
      <p:sp>
        <p:nvSpPr>
          <p:cNvPr id="11" name="Metin kutusu 10"/>
          <p:cNvSpPr txBox="1"/>
          <p:nvPr/>
        </p:nvSpPr>
        <p:spPr>
          <a:xfrm>
            <a:off x="10690566" y="1886635"/>
            <a:ext cx="800307" cy="246221"/>
          </a:xfrm>
          <a:prstGeom prst="rect">
            <a:avLst/>
          </a:prstGeom>
          <a:noFill/>
        </p:spPr>
        <p:txBody>
          <a:bodyPr wrap="square" rtlCol="0">
            <a:spAutoFit/>
          </a:bodyPr>
          <a:lstStyle/>
          <a:p>
            <a:pPr algn="ctr"/>
            <a:r>
              <a:rPr lang="tr-TR" sz="1000" b="1" dirty="0">
                <a:latin typeface="Verdana" panose="020B0604030504040204" pitchFamily="34" charset="0"/>
                <a:ea typeface="Verdana" panose="020B0604030504040204" pitchFamily="34" charset="0"/>
              </a:rPr>
              <a:t>Toplam</a:t>
            </a:r>
          </a:p>
        </p:txBody>
      </p:sp>
      <p:sp>
        <p:nvSpPr>
          <p:cNvPr id="15" name="Metin kutusu 14"/>
          <p:cNvSpPr txBox="1"/>
          <p:nvPr/>
        </p:nvSpPr>
        <p:spPr>
          <a:xfrm>
            <a:off x="4265113" y="5724981"/>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1,9’un altındaki değerler grafiğe dahil edilmemiştir.</a:t>
            </a:r>
          </a:p>
        </p:txBody>
      </p:sp>
      <p:sp>
        <p:nvSpPr>
          <p:cNvPr id="14" name="Metin kutusu 13"/>
          <p:cNvSpPr txBox="1"/>
          <p:nvPr/>
        </p:nvSpPr>
        <p:spPr>
          <a:xfrm>
            <a:off x="9425715" y="5463371"/>
            <a:ext cx="1038799" cy="523220"/>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Toplamları 11,7’in altındaki değerler grafiğe dahil edilmemiştir.</a:t>
            </a:r>
          </a:p>
        </p:txBody>
      </p:sp>
      <p:sp>
        <p:nvSpPr>
          <p:cNvPr id="17" name="Dikdörtgen 42">
            <a:extLst>
              <a:ext uri="{FF2B5EF4-FFF2-40B4-BE49-F238E27FC236}">
                <a16:creationId xmlns:a16="http://schemas.microsoft.com/office/drawing/2014/main" id="{C9312200-ACA4-45E0-9140-372CD61A45D3}"/>
              </a:ext>
            </a:extLst>
          </p:cNvPr>
          <p:cNvSpPr/>
          <p:nvPr/>
        </p:nvSpPr>
        <p:spPr>
          <a:xfrm>
            <a:off x="9816598" y="409459"/>
            <a:ext cx="2088232" cy="369332"/>
          </a:xfrm>
          <a:prstGeom prst="rect">
            <a:avLst/>
          </a:prstGeom>
        </p:spPr>
        <p:txBody>
          <a:bodyPr wrap="square">
            <a:spAutoFit/>
          </a:bodyPr>
          <a:lstStyle/>
          <a:p>
            <a:r>
              <a:rPr lang="tr-TR" b="1" dirty="0">
                <a:solidFill>
                  <a:srgbClr val="4472C4"/>
                </a:solidFill>
              </a:rPr>
              <a:t>Ekonomik Boyut </a:t>
            </a:r>
            <a:r>
              <a:rPr lang="en-US" dirty="0">
                <a:solidFill>
                  <a:srgbClr val="FF0000"/>
                </a:solidFill>
              </a:rPr>
              <a:t>(</a:t>
            </a:r>
            <a:r>
              <a:rPr lang="tr-TR" dirty="0">
                <a:solidFill>
                  <a:srgbClr val="FF0000"/>
                </a:solidFill>
              </a:rPr>
              <a:t>1</a:t>
            </a:r>
            <a:r>
              <a:rPr lang="en-US" dirty="0">
                <a:solidFill>
                  <a:srgbClr val="FF0000"/>
                </a:solidFill>
              </a:rPr>
              <a:t>)</a:t>
            </a:r>
          </a:p>
        </p:txBody>
      </p:sp>
      <p:sp>
        <p:nvSpPr>
          <p:cNvPr id="16" name="Text Box 4">
            <a:extLst>
              <a:ext uri="{FF2B5EF4-FFF2-40B4-BE49-F238E27FC236}">
                <a16:creationId xmlns:a16="http://schemas.microsoft.com/office/drawing/2014/main" id="{64D4E8A4-C1A3-9A46-9052-BF508CF2A376}"/>
              </a:ext>
            </a:extLst>
          </p:cNvPr>
          <p:cNvSpPr txBox="1">
            <a:spLocks noChangeArrowheads="1"/>
          </p:cNvSpPr>
          <p:nvPr/>
        </p:nvSpPr>
        <p:spPr bwMode="auto">
          <a:xfrm>
            <a:off x="5735960"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54408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783632" y="1115452"/>
            <a:ext cx="7732514"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Ekonomik Açıdan Almanya’nın Gelişmişlik Düzeyi</a:t>
            </a:r>
          </a:p>
        </p:txBody>
      </p:sp>
      <p:sp>
        <p:nvSpPr>
          <p:cNvPr id="14" name="Dikdörtgen 13"/>
          <p:cNvSpPr/>
          <p:nvPr/>
        </p:nvSpPr>
        <p:spPr>
          <a:xfrm>
            <a:off x="2783632" y="1511206"/>
            <a:ext cx="7644932"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rPr>
              <a:t>Almanya’nın ekonomik gelişmişlik düzeyini nasıl değerlendirdiğinizi karta bakarak belirtir misiniz?</a:t>
            </a:r>
          </a:p>
        </p:txBody>
      </p:sp>
      <p:graphicFrame>
        <p:nvGraphicFramePr>
          <p:cNvPr id="15" name="Chart 6"/>
          <p:cNvGraphicFramePr/>
          <p:nvPr>
            <p:extLst>
              <p:ext uri="{D42A27DB-BD31-4B8C-83A1-F6EECF244321}">
                <p14:modId xmlns:p14="http://schemas.microsoft.com/office/powerpoint/2010/main" val="1776672280"/>
              </p:ext>
            </p:extLst>
          </p:nvPr>
        </p:nvGraphicFramePr>
        <p:xfrm>
          <a:off x="3863752" y="1754303"/>
          <a:ext cx="4361943" cy="4771041"/>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Düz Bağlayıcı 15"/>
          <p:cNvCxnSpPr/>
          <p:nvPr/>
        </p:nvCxnSpPr>
        <p:spPr bwMode="auto">
          <a:xfrm>
            <a:off x="4655840"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7" name="Düz Bağlayıcı 16"/>
          <p:cNvCxnSpPr/>
          <p:nvPr/>
        </p:nvCxnSpPr>
        <p:spPr bwMode="auto">
          <a:xfrm>
            <a:off x="4656200" y="357301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8" name="Oval 17"/>
          <p:cNvSpPr/>
          <p:nvPr/>
        </p:nvSpPr>
        <p:spPr bwMode="auto">
          <a:xfrm>
            <a:off x="8796384" y="368111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9" name="TextBox 5"/>
          <p:cNvSpPr txBox="1"/>
          <p:nvPr/>
        </p:nvSpPr>
        <p:spPr>
          <a:xfrm>
            <a:off x="8702128" y="3790201"/>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83,2</a:t>
            </a:r>
          </a:p>
        </p:txBody>
      </p:sp>
      <p:sp>
        <p:nvSpPr>
          <p:cNvPr id="20" name="Oval 19"/>
          <p:cNvSpPr/>
          <p:nvPr/>
        </p:nvSpPr>
        <p:spPr>
          <a:xfrm>
            <a:off x="8256240" y="22390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1" name="Oval 20"/>
          <p:cNvSpPr/>
          <p:nvPr/>
        </p:nvSpPr>
        <p:spPr>
          <a:xfrm>
            <a:off x="8256312" y="5013176"/>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Dikdörtgen 21"/>
          <p:cNvSpPr/>
          <p:nvPr/>
        </p:nvSpPr>
        <p:spPr>
          <a:xfrm>
            <a:off x="8328248" y="2419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85,7</a:t>
            </a:r>
          </a:p>
        </p:txBody>
      </p:sp>
      <p:sp>
        <p:nvSpPr>
          <p:cNvPr id="23" name="Dikdörtgen 22"/>
          <p:cNvSpPr/>
          <p:nvPr/>
        </p:nvSpPr>
        <p:spPr>
          <a:xfrm>
            <a:off x="8328248" y="5158353"/>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2,5</a:t>
            </a:r>
          </a:p>
        </p:txBody>
      </p:sp>
      <p:sp>
        <p:nvSpPr>
          <p:cNvPr id="26" name="Dikdörtgen 42">
            <a:extLst>
              <a:ext uri="{FF2B5EF4-FFF2-40B4-BE49-F238E27FC236}">
                <a16:creationId xmlns:a16="http://schemas.microsoft.com/office/drawing/2014/main" id="{612F0C7B-A242-44D2-87F4-26ABA956A9F4}"/>
              </a:ext>
            </a:extLst>
          </p:cNvPr>
          <p:cNvSpPr/>
          <p:nvPr/>
        </p:nvSpPr>
        <p:spPr>
          <a:xfrm>
            <a:off x="9816598" y="409459"/>
            <a:ext cx="2088232" cy="369332"/>
          </a:xfrm>
          <a:prstGeom prst="rect">
            <a:avLst/>
          </a:prstGeom>
        </p:spPr>
        <p:txBody>
          <a:bodyPr wrap="square">
            <a:spAutoFit/>
          </a:bodyPr>
          <a:lstStyle/>
          <a:p>
            <a:r>
              <a:rPr lang="tr-TR" b="1" dirty="0">
                <a:solidFill>
                  <a:srgbClr val="4472C4"/>
                </a:solidFill>
              </a:rPr>
              <a:t>Ekonomik Boyut </a:t>
            </a:r>
            <a:r>
              <a:rPr lang="en-US" dirty="0">
                <a:solidFill>
                  <a:srgbClr val="FF0000"/>
                </a:solidFill>
              </a:rPr>
              <a:t>(</a:t>
            </a:r>
            <a:r>
              <a:rPr lang="tr-TR" dirty="0">
                <a:solidFill>
                  <a:srgbClr val="FF0000"/>
                </a:solidFill>
              </a:rPr>
              <a:t>2</a:t>
            </a:r>
            <a:r>
              <a:rPr lang="en-US" dirty="0">
                <a:solidFill>
                  <a:srgbClr val="FF0000"/>
                </a:solidFill>
              </a:rPr>
              <a:t>)</a:t>
            </a:r>
          </a:p>
        </p:txBody>
      </p:sp>
      <p:sp>
        <p:nvSpPr>
          <p:cNvPr id="24" name="Text Box 4">
            <a:extLst>
              <a:ext uri="{FF2B5EF4-FFF2-40B4-BE49-F238E27FC236}">
                <a16:creationId xmlns:a16="http://schemas.microsoft.com/office/drawing/2014/main" id="{FA05525B-79E6-964A-B35C-DAD1715C18C4}"/>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62440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p:nvPr>
            <p:extLst>
              <p:ext uri="{D42A27DB-BD31-4B8C-83A1-F6EECF244321}">
                <p14:modId xmlns:p14="http://schemas.microsoft.com/office/powerpoint/2010/main" val="406327251"/>
              </p:ext>
            </p:extLst>
          </p:nvPr>
        </p:nvGraphicFramePr>
        <p:xfrm>
          <a:off x="500854" y="1928704"/>
          <a:ext cx="2992718" cy="4397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6"/>
          <p:cNvGraphicFramePr/>
          <p:nvPr>
            <p:extLst>
              <p:ext uri="{D42A27DB-BD31-4B8C-83A1-F6EECF244321}">
                <p14:modId xmlns:p14="http://schemas.microsoft.com/office/powerpoint/2010/main" val="240140808"/>
              </p:ext>
            </p:extLst>
          </p:nvPr>
        </p:nvGraphicFramePr>
        <p:xfrm>
          <a:off x="4450543" y="1928018"/>
          <a:ext cx="2991600" cy="439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6"/>
          <p:cNvGraphicFramePr/>
          <p:nvPr>
            <p:extLst>
              <p:ext uri="{D42A27DB-BD31-4B8C-83A1-F6EECF244321}">
                <p14:modId xmlns:p14="http://schemas.microsoft.com/office/powerpoint/2010/main" val="65098142"/>
              </p:ext>
            </p:extLst>
          </p:nvPr>
        </p:nvGraphicFramePr>
        <p:xfrm>
          <a:off x="8358721" y="1928018"/>
          <a:ext cx="2991600" cy="439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p:cNvCxnSpPr/>
          <p:nvPr/>
        </p:nvCxnSpPr>
        <p:spPr bwMode="auto">
          <a:xfrm>
            <a:off x="4528117"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724773"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685225" y="1628815"/>
            <a:ext cx="2933051" cy="430887"/>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5 yıl önce Türkiye ile Almanya arasındaki ekonomik ilişkiler nasıldı ?</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427484" y="3777475"/>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82767" y="3945427"/>
            <a:ext cx="850256" cy="430887"/>
          </a:xfrm>
          <a:prstGeom prst="rect">
            <a:avLst/>
          </a:prstGeom>
          <a:noFill/>
        </p:spPr>
        <p:txBody>
          <a:bodyPr wrap="square" rtlCol="0">
            <a:spAutoFit/>
          </a:bodyPr>
          <a:lstStyle/>
          <a:p>
            <a:pPr algn="ctr"/>
            <a:r>
              <a:rPr lang="tr-TR" sz="1100" b="1" dirty="0">
                <a:solidFill>
                  <a:schemeClr val="bg2"/>
                </a:solidFill>
                <a:latin typeface="+mj-lt"/>
              </a:rPr>
              <a:t>NS</a:t>
            </a:r>
          </a:p>
          <a:p>
            <a:pPr algn="ctr"/>
            <a:r>
              <a:rPr lang="tr-TR" sz="1100" b="1" dirty="0">
                <a:solidFill>
                  <a:schemeClr val="bg2"/>
                </a:solidFill>
                <a:latin typeface="+mj-lt"/>
              </a:rPr>
              <a:t>72,7</a:t>
            </a:r>
          </a:p>
        </p:txBody>
      </p:sp>
      <p:cxnSp>
        <p:nvCxnSpPr>
          <p:cNvPr id="12" name="Düz Bağlayıcı 11"/>
          <p:cNvCxnSpPr/>
          <p:nvPr/>
        </p:nvCxnSpPr>
        <p:spPr bwMode="auto">
          <a:xfrm>
            <a:off x="717296"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087327"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3087327"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3152556"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77,5</a:t>
            </a:r>
          </a:p>
        </p:txBody>
      </p:sp>
      <p:sp>
        <p:nvSpPr>
          <p:cNvPr id="16" name="Dikdörtgen 15"/>
          <p:cNvSpPr/>
          <p:nvPr/>
        </p:nvSpPr>
        <p:spPr>
          <a:xfrm>
            <a:off x="3166798" y="52261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4,7</a:t>
            </a:r>
          </a:p>
        </p:txBody>
      </p:sp>
      <p:cxnSp>
        <p:nvCxnSpPr>
          <p:cNvPr id="17" name="Düz Bağlayıcı 16"/>
          <p:cNvCxnSpPr/>
          <p:nvPr/>
        </p:nvCxnSpPr>
        <p:spPr bwMode="auto">
          <a:xfrm>
            <a:off x="4574939"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3940346"/>
            <a:ext cx="850256" cy="430887"/>
          </a:xfrm>
          <a:prstGeom prst="rect">
            <a:avLst/>
          </a:prstGeom>
          <a:noFill/>
        </p:spPr>
        <p:txBody>
          <a:bodyPr wrap="square" rtlCol="0">
            <a:spAutoFit/>
          </a:bodyPr>
          <a:lstStyle/>
          <a:p>
            <a:pPr algn="ctr"/>
            <a:r>
              <a:rPr lang="tr-TR" sz="1100" b="1" dirty="0">
                <a:solidFill>
                  <a:schemeClr val="bg2"/>
                </a:solidFill>
                <a:latin typeface="+mj-lt"/>
              </a:rPr>
              <a:t>NS</a:t>
            </a:r>
          </a:p>
          <a:p>
            <a:pPr algn="ctr"/>
            <a:r>
              <a:rPr lang="tr-TR" sz="1100" b="1" dirty="0">
                <a:solidFill>
                  <a:schemeClr val="bg2"/>
                </a:solidFill>
                <a:latin typeface="+mj-lt"/>
              </a:rPr>
              <a:t>73,3</a:t>
            </a:r>
          </a:p>
        </p:txBody>
      </p:sp>
      <p:sp>
        <p:nvSpPr>
          <p:cNvPr id="21" name="Oval 20"/>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Oval 21"/>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2"/>
          <p:cNvSpPr/>
          <p:nvPr/>
        </p:nvSpPr>
        <p:spPr>
          <a:xfrm>
            <a:off x="706881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77,7</a:t>
            </a:r>
          </a:p>
        </p:txBody>
      </p:sp>
      <p:sp>
        <p:nvSpPr>
          <p:cNvPr id="24" name="Dikdörtgen 23"/>
          <p:cNvSpPr/>
          <p:nvPr/>
        </p:nvSpPr>
        <p:spPr>
          <a:xfrm>
            <a:off x="708305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4,4</a:t>
            </a:r>
          </a:p>
        </p:txBody>
      </p:sp>
      <p:sp>
        <p:nvSpPr>
          <p:cNvPr id="25" name="Oval 24"/>
          <p:cNvSpPr/>
          <p:nvPr/>
        </p:nvSpPr>
        <p:spPr bwMode="auto">
          <a:xfrm>
            <a:off x="1123130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186584" y="3940346"/>
            <a:ext cx="850256" cy="430887"/>
          </a:xfrm>
          <a:prstGeom prst="rect">
            <a:avLst/>
          </a:prstGeom>
          <a:noFill/>
        </p:spPr>
        <p:txBody>
          <a:bodyPr wrap="square" rtlCol="0">
            <a:spAutoFit/>
          </a:bodyPr>
          <a:lstStyle/>
          <a:p>
            <a:pPr algn="ctr"/>
            <a:r>
              <a:rPr lang="tr-TR" sz="1100" b="1" dirty="0">
                <a:solidFill>
                  <a:schemeClr val="bg2"/>
                </a:solidFill>
                <a:latin typeface="+mj-lt"/>
              </a:rPr>
              <a:t>NS</a:t>
            </a:r>
          </a:p>
          <a:p>
            <a:pPr algn="ctr"/>
            <a:r>
              <a:rPr lang="tr-TR" sz="1100" b="1" dirty="0">
                <a:solidFill>
                  <a:schemeClr val="bg2"/>
                </a:solidFill>
                <a:latin typeface="+mj-lt"/>
              </a:rPr>
              <a:t>74,7</a:t>
            </a:r>
          </a:p>
        </p:txBody>
      </p:sp>
      <p:sp>
        <p:nvSpPr>
          <p:cNvPr id="27" name="Oval 26"/>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8" name="Oval 27"/>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9" name="Dikdörtgen 28"/>
          <p:cNvSpPr/>
          <p:nvPr/>
        </p:nvSpPr>
        <p:spPr>
          <a:xfrm>
            <a:off x="1095637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79,0</a:t>
            </a:r>
          </a:p>
        </p:txBody>
      </p:sp>
      <p:sp>
        <p:nvSpPr>
          <p:cNvPr id="30" name="Dikdörtgen 29"/>
          <p:cNvSpPr/>
          <p:nvPr/>
        </p:nvSpPr>
        <p:spPr>
          <a:xfrm>
            <a:off x="1097061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4,3</a:t>
            </a:r>
          </a:p>
        </p:txBody>
      </p:sp>
      <p:sp>
        <p:nvSpPr>
          <p:cNvPr id="31" name="Dikdörtgen 30"/>
          <p:cNvSpPr/>
          <p:nvPr/>
        </p:nvSpPr>
        <p:spPr>
          <a:xfrm>
            <a:off x="4151784" y="1701969"/>
            <a:ext cx="3610978"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Şimdiki dönemde Türkiye ile Almanya arasındaki ekonomik ilişkileri nasıl?</a:t>
            </a:r>
          </a:p>
        </p:txBody>
      </p:sp>
      <p:sp>
        <p:nvSpPr>
          <p:cNvPr id="32" name="Dikdörtgen 31"/>
          <p:cNvSpPr/>
          <p:nvPr/>
        </p:nvSpPr>
        <p:spPr>
          <a:xfrm>
            <a:off x="7980282" y="1701726"/>
            <a:ext cx="3778094"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5 yıl sonra Türkiye ile Almanya arasındaki ekonomik ilişkiler nasıl olacak?</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223583" y="899428"/>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 - Almanya Ekonomik İlişkileri</a:t>
            </a:r>
          </a:p>
        </p:txBody>
      </p:sp>
      <p:sp>
        <p:nvSpPr>
          <p:cNvPr id="34" name="Dikdörtgen 33"/>
          <p:cNvSpPr/>
          <p:nvPr/>
        </p:nvSpPr>
        <p:spPr>
          <a:xfrm>
            <a:off x="655771" y="1260736"/>
            <a:ext cx="269783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Beş Yıl Önce</a:t>
            </a:r>
            <a:endParaRPr lang="tr-TR" dirty="0">
              <a:latin typeface="Verdana" panose="020B0604030504040204" pitchFamily="34" charset="0"/>
              <a:ea typeface="Verdana" panose="020B0604030504040204" pitchFamily="34" charset="0"/>
            </a:endParaRPr>
          </a:p>
        </p:txBody>
      </p:sp>
      <p:sp>
        <p:nvSpPr>
          <p:cNvPr id="35" name="Dikdörtgen 34"/>
          <p:cNvSpPr/>
          <p:nvPr/>
        </p:nvSpPr>
        <p:spPr>
          <a:xfrm>
            <a:off x="5009003" y="1259483"/>
            <a:ext cx="2173993"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Şu Anda - 2021</a:t>
            </a:r>
            <a:endParaRPr lang="tr-TR" dirty="0">
              <a:latin typeface="Verdana" panose="020B0604030504040204" pitchFamily="34" charset="0"/>
              <a:ea typeface="Verdana" panose="020B0604030504040204" pitchFamily="34" charset="0"/>
            </a:endParaRPr>
          </a:p>
        </p:txBody>
      </p:sp>
      <p:sp>
        <p:nvSpPr>
          <p:cNvPr id="36" name="Dikdörtgen 35"/>
          <p:cNvSpPr/>
          <p:nvPr/>
        </p:nvSpPr>
        <p:spPr>
          <a:xfrm>
            <a:off x="9078750" y="1264412"/>
            <a:ext cx="1891865"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Beş Yıl Sonra</a:t>
            </a:r>
            <a:endParaRPr lang="tr-TR" dirty="0">
              <a:latin typeface="Verdana" panose="020B0604030504040204" pitchFamily="34" charset="0"/>
              <a:ea typeface="Verdana" panose="020B0604030504040204" pitchFamily="34" charset="0"/>
            </a:endParaRPr>
          </a:p>
        </p:txBody>
      </p:sp>
      <p:sp>
        <p:nvSpPr>
          <p:cNvPr id="40" name="Dikdörtgen 42">
            <a:extLst>
              <a:ext uri="{FF2B5EF4-FFF2-40B4-BE49-F238E27FC236}">
                <a16:creationId xmlns:a16="http://schemas.microsoft.com/office/drawing/2014/main" id="{FE887AB2-A5F2-4345-A013-77648CDA20F2}"/>
              </a:ext>
            </a:extLst>
          </p:cNvPr>
          <p:cNvSpPr/>
          <p:nvPr/>
        </p:nvSpPr>
        <p:spPr>
          <a:xfrm>
            <a:off x="9816598" y="409459"/>
            <a:ext cx="2088232" cy="369332"/>
          </a:xfrm>
          <a:prstGeom prst="rect">
            <a:avLst/>
          </a:prstGeom>
        </p:spPr>
        <p:txBody>
          <a:bodyPr wrap="square">
            <a:spAutoFit/>
          </a:bodyPr>
          <a:lstStyle/>
          <a:p>
            <a:r>
              <a:rPr lang="tr-TR" b="1" dirty="0">
                <a:solidFill>
                  <a:srgbClr val="4472C4"/>
                </a:solidFill>
              </a:rPr>
              <a:t>Ekonomik Boyut </a:t>
            </a:r>
            <a:r>
              <a:rPr lang="en-US" dirty="0">
                <a:solidFill>
                  <a:srgbClr val="FF0000"/>
                </a:solidFill>
              </a:rPr>
              <a:t>(</a:t>
            </a:r>
            <a:r>
              <a:rPr lang="tr-TR" dirty="0">
                <a:solidFill>
                  <a:srgbClr val="FF0000"/>
                </a:solidFill>
              </a:rPr>
              <a:t>3</a:t>
            </a:r>
            <a:r>
              <a:rPr lang="en-US" dirty="0">
                <a:solidFill>
                  <a:srgbClr val="FF0000"/>
                </a:solidFill>
              </a:rPr>
              <a:t>)</a:t>
            </a:r>
          </a:p>
        </p:txBody>
      </p:sp>
      <p:sp>
        <p:nvSpPr>
          <p:cNvPr id="39" name="Text Box 4">
            <a:extLst>
              <a:ext uri="{FF2B5EF4-FFF2-40B4-BE49-F238E27FC236}">
                <a16:creationId xmlns:a16="http://schemas.microsoft.com/office/drawing/2014/main" id="{1A997FFF-256C-E84E-A9D9-825A6E8685FD}"/>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206042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4051909224"/>
              </p:ext>
            </p:extLst>
          </p:nvPr>
        </p:nvGraphicFramePr>
        <p:xfrm>
          <a:off x="2999656" y="2059064"/>
          <a:ext cx="5588116"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836585" y="1703764"/>
            <a:ext cx="9048562" cy="261610"/>
          </a:xfrm>
          <a:prstGeom prst="rect">
            <a:avLst/>
          </a:prstGeom>
          <a:noFill/>
          <a:ln w="9525">
            <a:noFill/>
            <a:miter lim="800000"/>
            <a:headEnd/>
            <a:tailEnd/>
          </a:ln>
        </p:spPr>
        <p:txBody>
          <a:bodyPr wrap="square">
            <a:spAutoFit/>
          </a:bodyPr>
          <a:lstStyle/>
          <a:p>
            <a:pPr algn="ctr"/>
            <a:r>
              <a:rPr lang="tr-TR" sz="1100" dirty="0">
                <a:solidFill>
                  <a:srgbClr val="FF0000"/>
                </a:solidFill>
              </a:rPr>
              <a:t>Türkiye ile Almanya arasındaki ekonomik ilişkilerin iyi olmadığını veya orta düzeyde iyi </a:t>
            </a:r>
            <a:r>
              <a:rPr lang="tr-TR" sz="1100" dirty="0">
                <a:solidFill>
                  <a:srgbClr val="FF0000"/>
                </a:solidFill>
                <a:latin typeface="Verdana" panose="020B0604030504040204" pitchFamily="34" charset="0"/>
                <a:ea typeface="Verdana" panose="020B0604030504040204" pitchFamily="34" charset="0"/>
              </a:rPr>
              <a:t>olduğunu</a:t>
            </a:r>
            <a:r>
              <a:rPr lang="tr-TR" sz="1100" dirty="0">
                <a:solidFill>
                  <a:srgbClr val="FF0000"/>
                </a:solidFill>
              </a:rPr>
              <a:t> söylediniz. Neden böyle düşünüyorsunuz? </a:t>
            </a:r>
          </a:p>
        </p:txBody>
      </p:sp>
      <p:sp>
        <p:nvSpPr>
          <p:cNvPr id="5" name="Rectangle 10">
            <a:extLst>
              <a:ext uri="{FF2B5EF4-FFF2-40B4-BE49-F238E27FC236}">
                <a16:creationId xmlns:a16="http://schemas.microsoft.com/office/drawing/2014/main" id="{94DF3A14-2885-4D61-BE02-8ED094FF6E9E}"/>
              </a:ext>
            </a:extLst>
          </p:cNvPr>
          <p:cNvSpPr>
            <a:spLocks noChangeArrowheads="1"/>
          </p:cNvSpPr>
          <p:nvPr/>
        </p:nvSpPr>
        <p:spPr bwMode="auto">
          <a:xfrm>
            <a:off x="3143672" y="1105580"/>
            <a:ext cx="6192688" cy="646331"/>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rPr>
              <a:t>Türkiye-Almanya Arasındaki Ekonomik İlişkilerin İyi Olmamasının Nedenleri (%13,8)</a:t>
            </a:r>
          </a:p>
        </p:txBody>
      </p:sp>
      <p:sp>
        <p:nvSpPr>
          <p:cNvPr id="6" name="Text Box 4"/>
          <p:cNvSpPr txBox="1">
            <a:spLocks noChangeArrowheads="1"/>
          </p:cNvSpPr>
          <p:nvPr/>
        </p:nvSpPr>
        <p:spPr bwMode="auto">
          <a:xfrm>
            <a:off x="2960086" y="6535994"/>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Çoklu yanıt</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11" name="Metin kutusu 10"/>
          <p:cNvSpPr txBox="1"/>
          <p:nvPr/>
        </p:nvSpPr>
        <p:spPr>
          <a:xfrm>
            <a:off x="1991544" y="5679604"/>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0,2’nin altındaki değerler grafiğe dahil edilmemiştir.</a:t>
            </a:r>
          </a:p>
        </p:txBody>
      </p:sp>
      <p:sp>
        <p:nvSpPr>
          <p:cNvPr id="13" name="Dikdörtgen 42">
            <a:extLst>
              <a:ext uri="{FF2B5EF4-FFF2-40B4-BE49-F238E27FC236}">
                <a16:creationId xmlns:a16="http://schemas.microsoft.com/office/drawing/2014/main" id="{D0106208-13F9-4F39-A0FF-E66F2C52147C}"/>
              </a:ext>
            </a:extLst>
          </p:cNvPr>
          <p:cNvSpPr/>
          <p:nvPr/>
        </p:nvSpPr>
        <p:spPr>
          <a:xfrm>
            <a:off x="9816598" y="409459"/>
            <a:ext cx="2088232" cy="369332"/>
          </a:xfrm>
          <a:prstGeom prst="rect">
            <a:avLst/>
          </a:prstGeom>
        </p:spPr>
        <p:txBody>
          <a:bodyPr wrap="square">
            <a:spAutoFit/>
          </a:bodyPr>
          <a:lstStyle/>
          <a:p>
            <a:r>
              <a:rPr lang="tr-TR" b="1" dirty="0">
                <a:solidFill>
                  <a:srgbClr val="4472C4"/>
                </a:solidFill>
              </a:rPr>
              <a:t>Ekonomik Boyut </a:t>
            </a:r>
            <a:r>
              <a:rPr lang="en-US" dirty="0">
                <a:solidFill>
                  <a:srgbClr val="FF0000"/>
                </a:solidFill>
              </a:rPr>
              <a:t>(</a:t>
            </a:r>
            <a:r>
              <a:rPr lang="tr-TR" dirty="0">
                <a:solidFill>
                  <a:srgbClr val="FF0000"/>
                </a:solidFill>
              </a:rPr>
              <a:t>4</a:t>
            </a:r>
            <a:r>
              <a:rPr lang="en-US" dirty="0">
                <a:solidFill>
                  <a:srgbClr val="FF0000"/>
                </a:solidFill>
              </a:rPr>
              <a:t>)</a:t>
            </a:r>
          </a:p>
        </p:txBody>
      </p:sp>
      <p:sp>
        <p:nvSpPr>
          <p:cNvPr id="9" name="Text Box 4">
            <a:extLst>
              <a:ext uri="{FF2B5EF4-FFF2-40B4-BE49-F238E27FC236}">
                <a16:creationId xmlns:a16="http://schemas.microsoft.com/office/drawing/2014/main" id="{3AB52BC6-CE15-EE43-AAAA-B8587B006991}"/>
              </a:ext>
            </a:extLst>
          </p:cNvPr>
          <p:cNvSpPr txBox="1">
            <a:spLocks noChangeArrowheads="1"/>
          </p:cNvSpPr>
          <p:nvPr/>
        </p:nvSpPr>
        <p:spPr bwMode="auto">
          <a:xfrm>
            <a:off x="5951984"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50622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682314524"/>
              </p:ext>
            </p:extLst>
          </p:nvPr>
        </p:nvGraphicFramePr>
        <p:xfrm>
          <a:off x="3756082" y="1919652"/>
          <a:ext cx="500421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567608" y="1484784"/>
            <a:ext cx="8156602"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Sizce Almanya, Türkiye’nin toplam ticaretinde (ithalat-ihracat toplamı) dünyada kaçıncı sıradadır? </a:t>
            </a:r>
          </a:p>
        </p:txBody>
      </p:sp>
      <p:sp>
        <p:nvSpPr>
          <p:cNvPr id="9" name="Rectangle 10">
            <a:extLst>
              <a:ext uri="{FF2B5EF4-FFF2-40B4-BE49-F238E27FC236}">
                <a16:creationId xmlns:a16="http://schemas.microsoft.com/office/drawing/2014/main" id="{94DF3A14-2885-4D61-BE02-8ED094FF6E9E}"/>
              </a:ext>
            </a:extLst>
          </p:cNvPr>
          <p:cNvSpPr>
            <a:spLocks noChangeArrowheads="1"/>
          </p:cNvSpPr>
          <p:nvPr/>
        </p:nvSpPr>
        <p:spPr bwMode="auto">
          <a:xfrm>
            <a:off x="3503712" y="1116033"/>
            <a:ext cx="6480720" cy="369332"/>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rPr>
              <a:t>Türkiye’nin Toplam Ticaretinde Almanya’nın Yeri</a:t>
            </a:r>
          </a:p>
        </p:txBody>
      </p:sp>
      <p:sp>
        <p:nvSpPr>
          <p:cNvPr id="13" name="Dikdörtgen 42">
            <a:extLst>
              <a:ext uri="{FF2B5EF4-FFF2-40B4-BE49-F238E27FC236}">
                <a16:creationId xmlns:a16="http://schemas.microsoft.com/office/drawing/2014/main" id="{D0106208-13F9-4F39-A0FF-E66F2C52147C}"/>
              </a:ext>
            </a:extLst>
          </p:cNvPr>
          <p:cNvSpPr/>
          <p:nvPr/>
        </p:nvSpPr>
        <p:spPr>
          <a:xfrm>
            <a:off x="9816598" y="409459"/>
            <a:ext cx="2088232" cy="369332"/>
          </a:xfrm>
          <a:prstGeom prst="rect">
            <a:avLst/>
          </a:prstGeom>
        </p:spPr>
        <p:txBody>
          <a:bodyPr wrap="square">
            <a:spAutoFit/>
          </a:bodyPr>
          <a:lstStyle/>
          <a:p>
            <a:r>
              <a:rPr lang="tr-TR" b="1" dirty="0">
                <a:solidFill>
                  <a:srgbClr val="4472C4"/>
                </a:solidFill>
              </a:rPr>
              <a:t>Ekonomik Boyut </a:t>
            </a:r>
            <a:r>
              <a:rPr lang="en-US" dirty="0">
                <a:solidFill>
                  <a:srgbClr val="FF0000"/>
                </a:solidFill>
              </a:rPr>
              <a:t>(</a:t>
            </a:r>
            <a:r>
              <a:rPr lang="tr-TR" dirty="0">
                <a:solidFill>
                  <a:srgbClr val="FF0000"/>
                </a:solidFill>
              </a:rPr>
              <a:t>5</a:t>
            </a:r>
            <a:r>
              <a:rPr lang="en-US" dirty="0">
                <a:solidFill>
                  <a:srgbClr val="FF0000"/>
                </a:solidFill>
              </a:rPr>
              <a:t>)</a:t>
            </a:r>
          </a:p>
        </p:txBody>
      </p:sp>
      <p:sp>
        <p:nvSpPr>
          <p:cNvPr id="11" name="Text Box 4">
            <a:extLst>
              <a:ext uri="{FF2B5EF4-FFF2-40B4-BE49-F238E27FC236}">
                <a16:creationId xmlns:a16="http://schemas.microsoft.com/office/drawing/2014/main" id="{F7AF04C1-A49A-3E48-943E-3EBD4F1FC50E}"/>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613508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859317181"/>
              </p:ext>
            </p:extLst>
          </p:nvPr>
        </p:nvGraphicFramePr>
        <p:xfrm>
          <a:off x="270285" y="1998320"/>
          <a:ext cx="5588116" cy="45270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970431" y="1443554"/>
            <a:ext cx="4961786"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 Malı” dendiğinde ilk aklınıza gelen ifade ne olur?</a:t>
            </a:r>
          </a:p>
        </p:txBody>
      </p:sp>
      <p:sp>
        <p:nvSpPr>
          <p:cNvPr id="5" name="Rectangle 10">
            <a:extLst>
              <a:ext uri="{FF2B5EF4-FFF2-40B4-BE49-F238E27FC236}">
                <a16:creationId xmlns:a16="http://schemas.microsoft.com/office/drawing/2014/main" id="{94DF3A14-2885-4D61-BE02-8ED094FF6E9E}"/>
              </a:ext>
            </a:extLst>
          </p:cNvPr>
          <p:cNvSpPr>
            <a:spLocks noChangeArrowheads="1"/>
          </p:cNvSpPr>
          <p:nvPr/>
        </p:nvSpPr>
        <p:spPr bwMode="auto">
          <a:xfrm>
            <a:off x="780973" y="1074222"/>
            <a:ext cx="5557171" cy="369332"/>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rPr>
              <a:t>”Alman Malı” - Çağrışımlar</a:t>
            </a:r>
            <a:endParaRPr lang="tr-TR" dirty="0">
              <a:latin typeface="Verdana" panose="020B0604030504040204" pitchFamily="34" charset="0"/>
            </a:endParaRPr>
          </a:p>
        </p:txBody>
      </p:sp>
      <p:sp>
        <p:nvSpPr>
          <p:cNvPr id="6" name="Text Box 7"/>
          <p:cNvSpPr txBox="1">
            <a:spLocks noChangeArrowheads="1"/>
          </p:cNvSpPr>
          <p:nvPr/>
        </p:nvSpPr>
        <p:spPr bwMode="auto">
          <a:xfrm>
            <a:off x="6240016" y="1038127"/>
            <a:ext cx="5544616"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 Malının Kalitesine Güvenme Durumu</a:t>
            </a:r>
            <a:endParaRPr lang="en-US" b="1" dirty="0">
              <a:latin typeface="Verdana" panose="020B0604030504040204" pitchFamily="34" charset="0"/>
              <a:ea typeface="Verdana" panose="020B0604030504040204" pitchFamily="34" charset="0"/>
              <a:cs typeface="Arial" charset="0"/>
            </a:endParaRPr>
          </a:p>
        </p:txBody>
      </p:sp>
      <p:graphicFrame>
        <p:nvGraphicFramePr>
          <p:cNvPr id="7" name="Chart 6"/>
          <p:cNvGraphicFramePr/>
          <p:nvPr>
            <p:extLst>
              <p:ext uri="{D42A27DB-BD31-4B8C-83A1-F6EECF244321}">
                <p14:modId xmlns:p14="http://schemas.microsoft.com/office/powerpoint/2010/main" val="3245839056"/>
              </p:ext>
            </p:extLst>
          </p:nvPr>
        </p:nvGraphicFramePr>
        <p:xfrm>
          <a:off x="6774617" y="1887070"/>
          <a:ext cx="4361943" cy="478229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Düz Bağlayıcı 7"/>
          <p:cNvCxnSpPr/>
          <p:nvPr/>
        </p:nvCxnSpPr>
        <p:spPr bwMode="auto">
          <a:xfrm>
            <a:off x="7248488" y="465313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9" name="Düz Bağlayıcı 8"/>
          <p:cNvCxnSpPr/>
          <p:nvPr/>
        </p:nvCxnSpPr>
        <p:spPr bwMode="auto">
          <a:xfrm>
            <a:off x="7248488" y="378904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10763069" y="3897136"/>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10718352" y="4078233"/>
            <a:ext cx="850256" cy="430887"/>
          </a:xfrm>
          <a:prstGeom prst="rect">
            <a:avLst/>
          </a:prstGeom>
          <a:noFill/>
        </p:spPr>
        <p:txBody>
          <a:bodyPr wrap="square" rtlCol="0">
            <a:spAutoFit/>
          </a:bodyPr>
          <a:lstStyle/>
          <a:p>
            <a:pPr algn="ctr"/>
            <a:r>
              <a:rPr lang="tr-TR" sz="1100" b="1" dirty="0">
                <a:solidFill>
                  <a:schemeClr val="bg2"/>
                </a:solidFill>
                <a:latin typeface="+mj-lt"/>
              </a:rPr>
              <a:t>NS</a:t>
            </a:r>
          </a:p>
          <a:p>
            <a:pPr algn="ctr"/>
            <a:r>
              <a:rPr lang="tr-TR" sz="1100" b="1" dirty="0">
                <a:solidFill>
                  <a:schemeClr val="bg2"/>
                </a:solidFill>
                <a:latin typeface="+mj-lt"/>
              </a:rPr>
              <a:t>92,5</a:t>
            </a:r>
          </a:p>
        </p:txBody>
      </p:sp>
      <p:sp>
        <p:nvSpPr>
          <p:cNvPr id="12" name="Oval 11"/>
          <p:cNvSpPr/>
          <p:nvPr/>
        </p:nvSpPr>
        <p:spPr>
          <a:xfrm>
            <a:off x="10422912" y="229706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3" name="Oval 12"/>
          <p:cNvSpPr/>
          <p:nvPr/>
        </p:nvSpPr>
        <p:spPr>
          <a:xfrm>
            <a:off x="10422912" y="5301280"/>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Dikdörtgen 13"/>
          <p:cNvSpPr/>
          <p:nvPr/>
        </p:nvSpPr>
        <p:spPr>
          <a:xfrm>
            <a:off x="10488141" y="2419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94,5</a:t>
            </a:r>
          </a:p>
        </p:txBody>
      </p:sp>
      <p:sp>
        <p:nvSpPr>
          <p:cNvPr id="15" name="Dikdörtgen 14"/>
          <p:cNvSpPr/>
          <p:nvPr/>
        </p:nvSpPr>
        <p:spPr>
          <a:xfrm>
            <a:off x="10502383" y="5446385"/>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2,0</a:t>
            </a:r>
          </a:p>
        </p:txBody>
      </p:sp>
      <p:sp>
        <p:nvSpPr>
          <p:cNvPr id="16" name="Dikdörtgen 15"/>
          <p:cNvSpPr/>
          <p:nvPr/>
        </p:nvSpPr>
        <p:spPr>
          <a:xfrm>
            <a:off x="6393123" y="1566232"/>
            <a:ext cx="5196792"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 mallarının kalitesine ne düzeyde güvendiğinizi karta bakarak söyler misiniz?</a:t>
            </a:r>
          </a:p>
        </p:txBody>
      </p:sp>
      <p:sp>
        <p:nvSpPr>
          <p:cNvPr id="18" name="Text Box 4"/>
          <p:cNvSpPr txBox="1">
            <a:spLocks noChangeArrowheads="1"/>
          </p:cNvSpPr>
          <p:nvPr/>
        </p:nvSpPr>
        <p:spPr bwMode="auto">
          <a:xfrm>
            <a:off x="2960084" y="6424226"/>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solidFill>
                  <a:srgbClr val="FFFFFF">
                    <a:lumMod val="50000"/>
                  </a:srgbClr>
                </a:solidFill>
                <a:latin typeface="+mj-lt"/>
                <a:cs typeface="Arial" pitchFamily="34" charset="0"/>
              </a:rPr>
              <a:t>Çoklu yanıt</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19" name="Metin kutusu 18"/>
          <p:cNvSpPr txBox="1"/>
          <p:nvPr/>
        </p:nvSpPr>
        <p:spPr>
          <a:xfrm>
            <a:off x="4253196" y="5517232"/>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1,6’nın altındaki değerler grafiğe dahil edilmemiştir.</a:t>
            </a:r>
          </a:p>
        </p:txBody>
      </p:sp>
      <p:sp>
        <p:nvSpPr>
          <p:cNvPr id="20" name="Dikdörtgen 19">
            <a:extLst>
              <a:ext uri="{FF2B5EF4-FFF2-40B4-BE49-F238E27FC236}">
                <a16:creationId xmlns:a16="http://schemas.microsoft.com/office/drawing/2014/main" id="{4920F891-BCD0-4633-8734-1FDFFAA61B8D}"/>
              </a:ext>
            </a:extLst>
          </p:cNvPr>
          <p:cNvSpPr/>
          <p:nvPr/>
        </p:nvSpPr>
        <p:spPr>
          <a:xfrm>
            <a:off x="4253196" y="4870901"/>
            <a:ext cx="1197640" cy="646331"/>
          </a:xfrm>
          <a:prstGeom prst="rect">
            <a:avLst/>
          </a:prstGeom>
        </p:spPr>
        <p:txBody>
          <a:bodyPr wrap="square">
            <a:spAutoFit/>
          </a:bodyPr>
          <a:lstStyle/>
          <a:p>
            <a:r>
              <a:rPr lang="tr-TR" sz="900" b="0" dirty="0">
                <a:latin typeface="+mj-lt"/>
              </a:rPr>
              <a:t>Aklına herhangi bir çağrışım gelmeyenler; </a:t>
            </a:r>
            <a:r>
              <a:rPr lang="tr-TR" sz="900" b="1" dirty="0">
                <a:latin typeface="+mj-lt"/>
              </a:rPr>
              <a:t>%5,9</a:t>
            </a:r>
          </a:p>
        </p:txBody>
      </p:sp>
      <p:sp>
        <p:nvSpPr>
          <p:cNvPr id="22" name="Dikdörtgen 42">
            <a:extLst>
              <a:ext uri="{FF2B5EF4-FFF2-40B4-BE49-F238E27FC236}">
                <a16:creationId xmlns:a16="http://schemas.microsoft.com/office/drawing/2014/main" id="{B4AB1664-74B3-415E-BDBC-9F04E6E9C76F}"/>
              </a:ext>
            </a:extLst>
          </p:cNvPr>
          <p:cNvSpPr/>
          <p:nvPr/>
        </p:nvSpPr>
        <p:spPr>
          <a:xfrm>
            <a:off x="9816598" y="409459"/>
            <a:ext cx="2088232" cy="369332"/>
          </a:xfrm>
          <a:prstGeom prst="rect">
            <a:avLst/>
          </a:prstGeom>
        </p:spPr>
        <p:txBody>
          <a:bodyPr wrap="square">
            <a:spAutoFit/>
          </a:bodyPr>
          <a:lstStyle/>
          <a:p>
            <a:r>
              <a:rPr lang="tr-TR" b="1" dirty="0">
                <a:solidFill>
                  <a:srgbClr val="4472C4"/>
                </a:solidFill>
              </a:rPr>
              <a:t>Ekonomik Boyut </a:t>
            </a:r>
            <a:r>
              <a:rPr lang="en-US" dirty="0">
                <a:solidFill>
                  <a:srgbClr val="FF0000"/>
                </a:solidFill>
              </a:rPr>
              <a:t>(</a:t>
            </a:r>
            <a:r>
              <a:rPr lang="tr-TR" dirty="0">
                <a:solidFill>
                  <a:srgbClr val="FF0000"/>
                </a:solidFill>
              </a:rPr>
              <a:t>6</a:t>
            </a:r>
            <a:r>
              <a:rPr lang="en-US" dirty="0">
                <a:solidFill>
                  <a:srgbClr val="FF0000"/>
                </a:solidFill>
              </a:rPr>
              <a:t>)</a:t>
            </a:r>
          </a:p>
        </p:txBody>
      </p:sp>
      <p:sp>
        <p:nvSpPr>
          <p:cNvPr id="21" name="Text Box 4">
            <a:extLst>
              <a:ext uri="{FF2B5EF4-FFF2-40B4-BE49-F238E27FC236}">
                <a16:creationId xmlns:a16="http://schemas.microsoft.com/office/drawing/2014/main" id="{4989356E-0239-B846-8901-E5D8323FD4DE}"/>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194842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İş Dünyası Boyutu</a:t>
            </a:r>
          </a:p>
        </p:txBody>
      </p:sp>
    </p:spTree>
    <p:extLst>
      <p:ext uri="{BB962C8B-B14F-4D97-AF65-F5344CB8AC3E}">
        <p14:creationId xmlns:p14="http://schemas.microsoft.com/office/powerpoint/2010/main" val="332478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76"/>
          <p:cNvSpPr/>
          <p:nvPr/>
        </p:nvSpPr>
        <p:spPr>
          <a:xfrm>
            <a:off x="1574123" y="1353814"/>
            <a:ext cx="3816424" cy="595035"/>
          </a:xfrm>
          <a:prstGeom prst="rect">
            <a:avLst/>
          </a:prstGeom>
          <a:ln w="12700">
            <a:miter lim="400000"/>
          </a:ln>
          <a:effectLst/>
          <a:extLst>
            <a:ext uri="{C572A759-6A51-4108-AA02-DFA0A04FC94B}">
              <ma14:wrappingTextBoxFlag xmlns="" xmlns:ma14="http://schemas.microsoft.com/office/mac/drawingml/2011/main" val="1"/>
            </a:ext>
          </a:extLst>
        </p:spPr>
        <p:txBody>
          <a:bodyPr wrap="square" lIns="50800" tIns="50800" rIns="50800" bIns="50800">
            <a:spAutoFit/>
          </a:bodyPr>
          <a:lstStyle/>
          <a:p>
            <a:pPr marL="0" marR="0" lvl="0" indent="0" algn="l" defTabSz="914400" rtl="0" eaLnBrk="1" fontAlgn="auto" latinLnBrk="0" hangingPunct="1">
              <a:lnSpc>
                <a:spcPct val="80000"/>
              </a:lnSpc>
              <a:spcBef>
                <a:spcPts val="0"/>
              </a:spcBef>
              <a:spcAft>
                <a:spcPts val="0"/>
              </a:spcAft>
              <a:buClrTx/>
              <a:buSzTx/>
              <a:buFontTx/>
              <a:buNone/>
              <a:tabLst/>
              <a:defRPr sz="9000" b="1">
                <a:solidFill>
                  <a:srgbClr val="FF0000"/>
                </a:solidFill>
                <a:latin typeface="Neo Sans Pro"/>
                <a:ea typeface="Neo Sans Pro"/>
                <a:cs typeface="Neo Sans Pro"/>
                <a:sym typeface="Neo Sans Pro"/>
              </a:defRPr>
            </a:pPr>
            <a:r>
              <a:rPr kumimoji="0" sz="2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sym typeface="Neo Sans Pro"/>
              </a:rPr>
              <a:t>METODOLOJİ ÖZETİ</a:t>
            </a:r>
          </a:p>
          <a:p>
            <a:pPr marL="0" marR="0" lvl="0" indent="0" algn="l" defTabSz="914400" rtl="0" eaLnBrk="1" fontAlgn="auto" latinLnBrk="0" hangingPunct="1">
              <a:lnSpc>
                <a:spcPct val="80000"/>
              </a:lnSpc>
              <a:spcBef>
                <a:spcPts val="0"/>
              </a:spcBef>
              <a:spcAft>
                <a:spcPts val="0"/>
              </a:spcAft>
              <a:buClrTx/>
              <a:buSzTx/>
              <a:buFontTx/>
              <a:buNone/>
              <a:tabLst/>
              <a:defRPr sz="6000" b="1">
                <a:solidFill>
                  <a:srgbClr val="808785"/>
                </a:solidFill>
                <a:latin typeface="Neo Sans Pro"/>
                <a:ea typeface="Neo Sans Pro"/>
                <a:cs typeface="Neo Sans Pro"/>
                <a:sym typeface="Neo Sans Pro"/>
              </a:defRPr>
            </a:pPr>
            <a:r>
              <a:rPr kumimoji="0" sz="2000" b="1" i="0" u="none" strike="noStrike" kern="1200" cap="none" spc="0" normalizeH="0" baseline="0" noProof="0" dirty="0">
                <a:ln>
                  <a:noFill/>
                </a:ln>
                <a:solidFill>
                  <a:srgbClr val="808785"/>
                </a:solidFill>
                <a:effectLst/>
                <a:uLnTx/>
                <a:uFillTx/>
                <a:latin typeface="Verdana" panose="020B0604030504040204" pitchFamily="34" charset="0"/>
                <a:ea typeface="Verdana" panose="020B0604030504040204" pitchFamily="34" charset="0"/>
                <a:cs typeface="Verdana" panose="020B0604030504040204" pitchFamily="34" charset="0"/>
                <a:sym typeface="Neo Sans Pro"/>
              </a:rPr>
              <a:t>ARAŞTIRMA ÖRNEKLEMİ</a:t>
            </a:r>
          </a:p>
        </p:txBody>
      </p:sp>
      <p:sp>
        <p:nvSpPr>
          <p:cNvPr id="105" name="Shape 335"/>
          <p:cNvSpPr/>
          <p:nvPr/>
        </p:nvSpPr>
        <p:spPr>
          <a:xfrm>
            <a:off x="8419365" y="2778800"/>
            <a:ext cx="1562835" cy="956831"/>
          </a:xfrm>
          <a:custGeom>
            <a:avLst/>
            <a:gdLst/>
            <a:ahLst/>
            <a:cxnLst>
              <a:cxn ang="0">
                <a:pos x="wd2" y="hd2"/>
              </a:cxn>
              <a:cxn ang="5400000">
                <a:pos x="wd2" y="hd2"/>
              </a:cxn>
              <a:cxn ang="10800000">
                <a:pos x="wd2" y="hd2"/>
              </a:cxn>
              <a:cxn ang="16200000">
                <a:pos x="wd2" y="hd2"/>
              </a:cxn>
            </a:cxnLst>
            <a:rect l="0" t="0" r="r" b="b"/>
            <a:pathLst>
              <a:path w="21600" h="21600" extrusionOk="0">
                <a:moveTo>
                  <a:pt x="7236" y="0"/>
                </a:moveTo>
                <a:cubicBezTo>
                  <a:pt x="3239" y="0"/>
                  <a:pt x="0" y="2727"/>
                  <a:pt x="0" y="6091"/>
                </a:cubicBezTo>
                <a:lnTo>
                  <a:pt x="0" y="12091"/>
                </a:lnTo>
                <a:cubicBezTo>
                  <a:pt x="0" y="13792"/>
                  <a:pt x="830" y="15329"/>
                  <a:pt x="2165" y="16434"/>
                </a:cubicBezTo>
                <a:lnTo>
                  <a:pt x="778" y="21600"/>
                </a:lnTo>
                <a:lnTo>
                  <a:pt x="6677" y="18157"/>
                </a:lnTo>
                <a:cubicBezTo>
                  <a:pt x="6862" y="18169"/>
                  <a:pt x="7047" y="18182"/>
                  <a:pt x="7236" y="18182"/>
                </a:cubicBezTo>
                <a:lnTo>
                  <a:pt x="14364" y="18182"/>
                </a:lnTo>
                <a:cubicBezTo>
                  <a:pt x="18361" y="18182"/>
                  <a:pt x="21600" y="15455"/>
                  <a:pt x="21600" y="12091"/>
                </a:cubicBezTo>
                <a:lnTo>
                  <a:pt x="21600" y="6091"/>
                </a:lnTo>
                <a:cubicBezTo>
                  <a:pt x="21600" y="2727"/>
                  <a:pt x="18361" y="0"/>
                  <a:pt x="14364" y="0"/>
                </a:cubicBezTo>
                <a:lnTo>
                  <a:pt x="7236" y="0"/>
                </a:lnTo>
                <a:close/>
              </a:path>
            </a:pathLst>
          </a:custGeom>
          <a:solidFill>
            <a:srgbClr val="00B0F0">
              <a:alpha val="84500"/>
            </a:srgbClr>
          </a:solidFill>
          <a:ln w="25400">
            <a:solidFill>
              <a:srgbClr val="FFFFFF">
                <a:alpha val="84500"/>
              </a:srgbClr>
            </a:solidFill>
            <a:miter lim="400000"/>
          </a:ln>
          <a:effectLst/>
          <a:extLst>
            <a:ext uri="{C572A759-6A51-4108-AA02-DFA0A04FC94B}">
              <ma14:wrappingTextBoxFlag xmlns="" xmlns:ma14="http://schemas.microsoft.com/office/mac/drawingml/2011/main" val="1"/>
            </a:ext>
          </a:extLst>
        </p:spPr>
        <p:txBody>
          <a:bodyPr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rPr>
              <a:t>TAKVİM</a:t>
            </a:r>
          </a:p>
        </p:txBody>
      </p:sp>
      <p:sp>
        <p:nvSpPr>
          <p:cNvPr id="106" name="Shape 336"/>
          <p:cNvSpPr/>
          <p:nvPr/>
        </p:nvSpPr>
        <p:spPr>
          <a:xfrm>
            <a:off x="6051047" y="2277165"/>
            <a:ext cx="1597045" cy="1003270"/>
          </a:xfrm>
          <a:custGeom>
            <a:avLst/>
            <a:gdLst/>
            <a:ahLst/>
            <a:cxnLst>
              <a:cxn ang="0">
                <a:pos x="wd2" y="hd2"/>
              </a:cxn>
              <a:cxn ang="5400000">
                <a:pos x="wd2" y="hd2"/>
              </a:cxn>
              <a:cxn ang="10800000">
                <a:pos x="wd2" y="hd2"/>
              </a:cxn>
              <a:cxn ang="16200000">
                <a:pos x="wd2" y="hd2"/>
              </a:cxn>
            </a:cxnLst>
            <a:rect l="0" t="0" r="r" b="b"/>
            <a:pathLst>
              <a:path w="21600" h="21600" extrusionOk="0">
                <a:moveTo>
                  <a:pt x="7236" y="0"/>
                </a:moveTo>
                <a:cubicBezTo>
                  <a:pt x="3239" y="0"/>
                  <a:pt x="0" y="2727"/>
                  <a:pt x="0" y="6091"/>
                </a:cubicBezTo>
                <a:lnTo>
                  <a:pt x="0" y="12091"/>
                </a:lnTo>
                <a:cubicBezTo>
                  <a:pt x="0" y="13792"/>
                  <a:pt x="830" y="15329"/>
                  <a:pt x="2165" y="16434"/>
                </a:cubicBezTo>
                <a:lnTo>
                  <a:pt x="778" y="21600"/>
                </a:lnTo>
                <a:lnTo>
                  <a:pt x="6677" y="18157"/>
                </a:lnTo>
                <a:cubicBezTo>
                  <a:pt x="6862" y="18169"/>
                  <a:pt x="7047" y="18182"/>
                  <a:pt x="7236" y="18182"/>
                </a:cubicBezTo>
                <a:lnTo>
                  <a:pt x="14364" y="18182"/>
                </a:lnTo>
                <a:cubicBezTo>
                  <a:pt x="18361" y="18182"/>
                  <a:pt x="21600" y="15455"/>
                  <a:pt x="21600" y="12091"/>
                </a:cubicBezTo>
                <a:lnTo>
                  <a:pt x="21600" y="6091"/>
                </a:lnTo>
                <a:cubicBezTo>
                  <a:pt x="21600" y="2727"/>
                  <a:pt x="18361" y="0"/>
                  <a:pt x="14364" y="0"/>
                </a:cubicBezTo>
                <a:lnTo>
                  <a:pt x="7236" y="0"/>
                </a:lnTo>
                <a:close/>
              </a:path>
            </a:pathLst>
          </a:custGeom>
          <a:solidFill>
            <a:schemeClr val="accent2">
              <a:alpha val="84500"/>
            </a:schemeClr>
          </a:solidFill>
          <a:ln w="25400">
            <a:solidFill>
              <a:srgbClr val="FFFFFF">
                <a:alpha val="84500"/>
              </a:srgbClr>
            </a:solidFill>
            <a:miter lim="400000"/>
          </a:ln>
          <a:effectLst/>
          <a:extLst>
            <a:ext uri="{C572A759-6A51-4108-AA02-DFA0A04FC94B}">
              <ma14:wrappingTextBoxFlag xmlns="" xmlns:ma14="http://schemas.microsoft.com/office/mac/drawingml/2011/main" val="1"/>
            </a:ext>
          </a:extLst>
        </p:spPr>
        <p:txBody>
          <a:bodyPr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rPr>
              <a:t>YÖNTEM</a:t>
            </a:r>
          </a:p>
        </p:txBody>
      </p:sp>
      <p:sp>
        <p:nvSpPr>
          <p:cNvPr id="107" name="Shape 337"/>
          <p:cNvSpPr/>
          <p:nvPr/>
        </p:nvSpPr>
        <p:spPr>
          <a:xfrm>
            <a:off x="3757351" y="2086467"/>
            <a:ext cx="1602025" cy="919970"/>
          </a:xfrm>
          <a:custGeom>
            <a:avLst/>
            <a:gdLst/>
            <a:ahLst/>
            <a:cxnLst>
              <a:cxn ang="0">
                <a:pos x="wd2" y="hd2"/>
              </a:cxn>
              <a:cxn ang="5400000">
                <a:pos x="wd2" y="hd2"/>
              </a:cxn>
              <a:cxn ang="10800000">
                <a:pos x="wd2" y="hd2"/>
              </a:cxn>
              <a:cxn ang="16200000">
                <a:pos x="wd2" y="hd2"/>
              </a:cxn>
            </a:cxnLst>
            <a:rect l="0" t="0" r="r" b="b"/>
            <a:pathLst>
              <a:path w="21600" h="21600" extrusionOk="0">
                <a:moveTo>
                  <a:pt x="7236" y="0"/>
                </a:moveTo>
                <a:cubicBezTo>
                  <a:pt x="3239" y="0"/>
                  <a:pt x="0" y="2727"/>
                  <a:pt x="0" y="6091"/>
                </a:cubicBezTo>
                <a:lnTo>
                  <a:pt x="0" y="12091"/>
                </a:lnTo>
                <a:cubicBezTo>
                  <a:pt x="0" y="13792"/>
                  <a:pt x="830" y="15329"/>
                  <a:pt x="2165" y="16434"/>
                </a:cubicBezTo>
                <a:lnTo>
                  <a:pt x="778" y="21600"/>
                </a:lnTo>
                <a:lnTo>
                  <a:pt x="6677" y="18157"/>
                </a:lnTo>
                <a:cubicBezTo>
                  <a:pt x="6862" y="18169"/>
                  <a:pt x="7047" y="18182"/>
                  <a:pt x="7236" y="18182"/>
                </a:cubicBezTo>
                <a:lnTo>
                  <a:pt x="14364" y="18182"/>
                </a:lnTo>
                <a:cubicBezTo>
                  <a:pt x="18361" y="18182"/>
                  <a:pt x="21600" y="15455"/>
                  <a:pt x="21600" y="12091"/>
                </a:cubicBezTo>
                <a:lnTo>
                  <a:pt x="21600" y="6091"/>
                </a:lnTo>
                <a:cubicBezTo>
                  <a:pt x="21600" y="2727"/>
                  <a:pt x="18361" y="0"/>
                  <a:pt x="14364" y="0"/>
                </a:cubicBezTo>
                <a:lnTo>
                  <a:pt x="7236" y="0"/>
                </a:lnTo>
                <a:close/>
              </a:path>
            </a:pathLst>
          </a:custGeom>
          <a:solidFill>
            <a:srgbClr val="00863D">
              <a:alpha val="84314"/>
            </a:srgbClr>
          </a:solidFill>
          <a:ln w="25400">
            <a:solidFill>
              <a:srgbClr val="FFFFFF">
                <a:alpha val="84500"/>
              </a:srgbClr>
            </a:solidFill>
            <a:miter lim="400000"/>
          </a:ln>
          <a:effectLst/>
          <a:extLst>
            <a:ext uri="{C572A759-6A51-4108-AA02-DFA0A04FC94B}">
              <ma14:wrappingTextBoxFlag xmlns="" xmlns:ma14="http://schemas.microsoft.com/office/mac/drawingml/2011/main" val="1"/>
            </a:ext>
          </a:extLst>
        </p:spPr>
        <p:txBody>
          <a:bodyPr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75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75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75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75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75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dirty="0">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75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Neo Sans Pro"/>
              </a:rPr>
              <a:t>ÖRNEKLEM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75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p:txBody>
      </p:sp>
      <p:sp>
        <p:nvSpPr>
          <p:cNvPr id="99" name="Shape 272"/>
          <p:cNvSpPr>
            <a:spLocks noChangeArrowheads="1"/>
          </p:cNvSpPr>
          <p:nvPr/>
        </p:nvSpPr>
        <p:spPr bwMode="auto">
          <a:xfrm>
            <a:off x="3783085" y="3140968"/>
            <a:ext cx="1933437" cy="14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indent="-354013">
              <a:tabLst>
                <a:tab pos="354013" algn="l"/>
              </a:tabLst>
              <a:defRPr b="1">
                <a:solidFill>
                  <a:schemeClr val="tx1"/>
                </a:solidFill>
                <a:latin typeface="Arial" panose="020B0604020202020204" pitchFamily="34" charset="0"/>
              </a:defRPr>
            </a:lvl1pPr>
            <a:lvl2pPr marL="742950" indent="-285750">
              <a:tabLst>
                <a:tab pos="354013" algn="l"/>
              </a:tabLst>
              <a:defRPr b="1">
                <a:solidFill>
                  <a:schemeClr val="tx1"/>
                </a:solidFill>
                <a:latin typeface="Arial" panose="020B0604020202020204" pitchFamily="34" charset="0"/>
              </a:defRPr>
            </a:lvl2pPr>
            <a:lvl3pPr marL="1143000" indent="-228600">
              <a:tabLst>
                <a:tab pos="354013" algn="l"/>
              </a:tabLst>
              <a:defRPr b="1">
                <a:solidFill>
                  <a:schemeClr val="tx1"/>
                </a:solidFill>
                <a:latin typeface="Arial" panose="020B0604020202020204" pitchFamily="34" charset="0"/>
              </a:defRPr>
            </a:lvl3pPr>
            <a:lvl4pPr marL="1600200" indent="-228600">
              <a:tabLst>
                <a:tab pos="354013" algn="l"/>
              </a:tabLst>
              <a:defRPr b="1">
                <a:solidFill>
                  <a:schemeClr val="tx1"/>
                </a:solidFill>
                <a:latin typeface="Arial" panose="020B0604020202020204" pitchFamily="34" charset="0"/>
              </a:defRPr>
            </a:lvl4pPr>
            <a:lvl5pPr marL="2057400" indent="-228600">
              <a:tabLst>
                <a:tab pos="354013"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9pPr>
          </a:lstStyle>
          <a:p>
            <a:r>
              <a:rPr lang="tr-TR" sz="1000" dirty="0">
                <a:latin typeface="Verdana" panose="020B0604030504040204" pitchFamily="34" charset="0"/>
                <a:ea typeface="Verdana" panose="020B0604030504040204" pitchFamily="34" charset="0"/>
              </a:rPr>
              <a:t>Evren: </a:t>
            </a:r>
            <a:r>
              <a:rPr lang="tr-TR" sz="1000" b="0" dirty="0">
                <a:latin typeface="Verdana" panose="020B0604030504040204" pitchFamily="34" charset="0"/>
                <a:ea typeface="Verdana" panose="020B0604030504040204" pitchFamily="34" charset="0"/>
              </a:rPr>
              <a:t>Türkiye genelini temsilen IBBS-Düzey 2 kapsamında 26 ilde 18 yaş üzeri kişiler.</a:t>
            </a:r>
          </a:p>
          <a:p>
            <a:endParaRPr lang="tr-TR" sz="1000" dirty="0">
              <a:latin typeface="Verdana" panose="020B0604030504040204" pitchFamily="34" charset="0"/>
              <a:ea typeface="Verdana" panose="020B0604030504040204" pitchFamily="34" charset="0"/>
            </a:endParaRPr>
          </a:p>
          <a:p>
            <a:r>
              <a:rPr lang="tr-TR" sz="1000" dirty="0">
                <a:latin typeface="Verdana" panose="020B0604030504040204" pitchFamily="34" charset="0"/>
                <a:ea typeface="Verdana" panose="020B0604030504040204" pitchFamily="34" charset="0"/>
              </a:rPr>
              <a:t>Örneklem: </a:t>
            </a:r>
            <a:r>
              <a:rPr lang="tr-TR" sz="1000" b="0" dirty="0">
                <a:latin typeface="Verdana" panose="020B0604030504040204" pitchFamily="34" charset="0"/>
                <a:ea typeface="Verdana" panose="020B0604030504040204" pitchFamily="34" charset="0"/>
              </a:rPr>
              <a:t>1500 görüşme</a:t>
            </a:r>
          </a:p>
          <a:p>
            <a:r>
              <a:rPr lang="tr-TR" sz="1000" b="0" dirty="0">
                <a:latin typeface="Verdana" panose="020B0604030504040204" pitchFamily="34" charset="0"/>
                <a:ea typeface="Verdana" panose="020B0604030504040204" pitchFamily="34" charset="0"/>
              </a:rPr>
              <a:t>Güven Düzeyi: %95</a:t>
            </a:r>
          </a:p>
          <a:p>
            <a:r>
              <a:rPr lang="tr-TR" sz="1000" b="0" dirty="0">
                <a:latin typeface="Verdana" panose="020B0604030504040204" pitchFamily="34" charset="0"/>
                <a:ea typeface="Verdana" panose="020B0604030504040204" pitchFamily="34" charset="0"/>
              </a:rPr>
              <a:t>Hata Payı: ±2,7</a:t>
            </a:r>
          </a:p>
          <a:p>
            <a:r>
              <a:rPr lang="tr-TR" sz="1000" dirty="0">
                <a:latin typeface="Verdana" panose="020B0604030504040204" pitchFamily="34" charset="0"/>
                <a:ea typeface="Verdana" panose="020B0604030504040204" pitchFamily="34" charset="0"/>
              </a:rPr>
              <a:t> </a:t>
            </a:r>
          </a:p>
        </p:txBody>
      </p:sp>
      <p:sp>
        <p:nvSpPr>
          <p:cNvPr id="103" name="Dikdörtgen 100">
            <a:extLst>
              <a:ext uri="{FF2B5EF4-FFF2-40B4-BE49-F238E27FC236}">
                <a16:creationId xmlns:a16="http://schemas.microsoft.com/office/drawing/2014/main" id="{5834BF1C-A29C-447A-8A91-9FA194F437E6}"/>
              </a:ext>
            </a:extLst>
          </p:cNvPr>
          <p:cNvSpPr/>
          <p:nvPr/>
        </p:nvSpPr>
        <p:spPr>
          <a:xfrm>
            <a:off x="8414598" y="3827755"/>
            <a:ext cx="2145898" cy="2062103"/>
          </a:xfrm>
          <a:prstGeom prst="rect">
            <a:avLst/>
          </a:prstGeom>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z="1000" b="1" dirty="0">
                <a:latin typeface="Verdana" panose="020B0604030504040204" pitchFamily="34" charset="0"/>
                <a:ea typeface="Verdana" panose="020B0604030504040204" pitchFamily="34" charset="0"/>
              </a:rPr>
              <a:t>Saha Çalışması</a:t>
            </a:r>
            <a:endParaRPr lang="tr-TR" sz="1000" dirty="0">
              <a:latin typeface="Verdana" panose="020B0604030504040204" pitchFamily="34" charset="0"/>
              <a:ea typeface="Verdana" panose="020B0604030504040204" pitchFamily="34" charset="0"/>
            </a:endParaRPr>
          </a:p>
          <a:p>
            <a:r>
              <a:rPr lang="tr-TR" sz="1000" dirty="0">
                <a:latin typeface="Verdana" panose="020B0604030504040204" pitchFamily="34" charset="0"/>
                <a:ea typeface="Verdana" panose="020B0604030504040204" pitchFamily="34" charset="0"/>
              </a:rPr>
              <a:t>23 Ekim – 2 Kasım 2021</a:t>
            </a:r>
          </a:p>
          <a:p>
            <a:endParaRPr lang="tr-TR" sz="1000" dirty="0">
              <a:latin typeface="Verdana" panose="020B0604030504040204" pitchFamily="34" charset="0"/>
              <a:ea typeface="Verdana" panose="020B0604030504040204" pitchFamily="34" charset="0"/>
            </a:endParaRPr>
          </a:p>
          <a:p>
            <a:r>
              <a:rPr lang="tr-TR" sz="1000" b="1" dirty="0">
                <a:latin typeface="Verdana" panose="020B0604030504040204" pitchFamily="34" charset="0"/>
                <a:ea typeface="Verdana" panose="020B0604030504040204" pitchFamily="34" charset="0"/>
              </a:rPr>
              <a:t>Veri Kontrol</a:t>
            </a:r>
            <a:endParaRPr lang="tr-TR" sz="1000" dirty="0">
              <a:latin typeface="Verdana" panose="020B0604030504040204" pitchFamily="34" charset="0"/>
              <a:ea typeface="Verdana" panose="020B0604030504040204" pitchFamily="34" charset="0"/>
            </a:endParaRPr>
          </a:p>
          <a:p>
            <a:r>
              <a:rPr lang="tr-TR" sz="1000" dirty="0">
                <a:latin typeface="Verdana" panose="020B0604030504040204" pitchFamily="34" charset="0"/>
                <a:ea typeface="Verdana" panose="020B0604030504040204" pitchFamily="34" charset="0"/>
              </a:rPr>
              <a:t>23 Ekim – 3 Kasım 2021</a:t>
            </a:r>
          </a:p>
          <a:p>
            <a:endParaRPr lang="tr-TR" sz="1000" dirty="0">
              <a:latin typeface="Verdana" panose="020B0604030504040204" pitchFamily="34" charset="0"/>
              <a:ea typeface="Verdana" panose="020B0604030504040204" pitchFamily="34" charset="0"/>
            </a:endParaRPr>
          </a:p>
          <a:p>
            <a:r>
              <a:rPr lang="tr-TR" sz="1000" b="1" dirty="0">
                <a:latin typeface="Verdana" panose="020B0604030504040204" pitchFamily="34" charset="0"/>
                <a:ea typeface="Verdana" panose="020B0604030504040204" pitchFamily="34" charset="0"/>
              </a:rPr>
              <a:t>Analiz ve Raporlama</a:t>
            </a:r>
            <a:endParaRPr lang="tr-TR" sz="1000" dirty="0">
              <a:latin typeface="Verdana" panose="020B0604030504040204" pitchFamily="34" charset="0"/>
              <a:ea typeface="Verdana" panose="020B0604030504040204" pitchFamily="34" charset="0"/>
            </a:endParaRPr>
          </a:p>
          <a:p>
            <a:r>
              <a:rPr lang="tr-TR" sz="1000" dirty="0">
                <a:latin typeface="Verdana" panose="020B0604030504040204" pitchFamily="34" charset="0"/>
                <a:ea typeface="Verdana" panose="020B0604030504040204" pitchFamily="34" charset="0"/>
              </a:rPr>
              <a:t>4 Kasım – 10 Kasım 2021</a:t>
            </a:r>
          </a:p>
          <a:p>
            <a:endParaRPr lang="tr-TR" sz="1000" dirty="0">
              <a:latin typeface="Verdana" panose="020B0604030504040204" pitchFamily="34" charset="0"/>
              <a:ea typeface="Verdana" panose="020B0604030504040204" pitchFamily="34" charset="0"/>
            </a:endParaRPr>
          </a:p>
          <a:p>
            <a:r>
              <a:rPr lang="tr-TR" sz="1000" b="1" dirty="0">
                <a:latin typeface="Verdana" panose="020B0604030504040204" pitchFamily="34" charset="0"/>
                <a:ea typeface="Verdana" panose="020B0604030504040204" pitchFamily="34" charset="0"/>
              </a:rPr>
              <a:t>Akademik Rapor ve Sunum Hazırlama</a:t>
            </a:r>
          </a:p>
          <a:p>
            <a:r>
              <a:rPr lang="tr-TR" sz="1000" dirty="0">
                <a:latin typeface="Verdana" panose="020B0604030504040204" pitchFamily="34" charset="0"/>
                <a:ea typeface="Verdana" panose="020B0604030504040204" pitchFamily="34" charset="0"/>
              </a:rPr>
              <a:t>15 Kasım - 30 Kasım 2021</a:t>
            </a:r>
            <a:r>
              <a:rPr lang="tr-TR" dirty="0"/>
              <a:t> </a:t>
            </a:r>
          </a:p>
        </p:txBody>
      </p:sp>
      <p:sp>
        <p:nvSpPr>
          <p:cNvPr id="18" name="Shape 274"/>
          <p:cNvSpPr/>
          <p:nvPr/>
        </p:nvSpPr>
        <p:spPr>
          <a:xfrm>
            <a:off x="6051047" y="3490749"/>
            <a:ext cx="1701137" cy="114903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r>
              <a:rPr lang="tr-TR" sz="1000" b="1" dirty="0">
                <a:latin typeface="Verdana" panose="020B0604030504040204" pitchFamily="34" charset="0"/>
                <a:ea typeface="Verdana" panose="020B0604030504040204" pitchFamily="34" charset="0"/>
              </a:rPr>
              <a:t>Kantitatif Araştırma</a:t>
            </a:r>
          </a:p>
          <a:p>
            <a:r>
              <a:rPr lang="tr-TR" sz="1000" dirty="0">
                <a:latin typeface="Verdana" panose="020B0604030504040204" pitchFamily="34" charset="0"/>
                <a:ea typeface="Verdana" panose="020B0604030504040204" pitchFamily="34" charset="0"/>
              </a:rPr>
              <a:t>Önceden hazırlanmış soru formuna bağlı yüz yüze görüşmeler (C.A.P.I) tekniği</a:t>
            </a:r>
          </a:p>
          <a:p>
            <a:r>
              <a:rPr lang="tr-TR" dirty="0"/>
              <a:t> </a:t>
            </a:r>
          </a:p>
        </p:txBody>
      </p:sp>
      <p:sp>
        <p:nvSpPr>
          <p:cNvPr id="13" name="Shape 338">
            <a:extLst>
              <a:ext uri="{FF2B5EF4-FFF2-40B4-BE49-F238E27FC236}">
                <a16:creationId xmlns:a16="http://schemas.microsoft.com/office/drawing/2014/main" id="{45673BFA-E89E-4D84-AA79-C5F7A8AE7F61}"/>
              </a:ext>
            </a:extLst>
          </p:cNvPr>
          <p:cNvSpPr/>
          <p:nvPr/>
        </p:nvSpPr>
        <p:spPr>
          <a:xfrm>
            <a:off x="1769283" y="2533593"/>
            <a:ext cx="1378527" cy="931696"/>
          </a:xfrm>
          <a:custGeom>
            <a:avLst/>
            <a:gdLst/>
            <a:ahLst/>
            <a:cxnLst>
              <a:cxn ang="0">
                <a:pos x="wd2" y="hd2"/>
              </a:cxn>
              <a:cxn ang="5400000">
                <a:pos x="wd2" y="hd2"/>
              </a:cxn>
              <a:cxn ang="10800000">
                <a:pos x="wd2" y="hd2"/>
              </a:cxn>
              <a:cxn ang="16200000">
                <a:pos x="wd2" y="hd2"/>
              </a:cxn>
            </a:cxnLst>
            <a:rect l="0" t="0" r="r" b="b"/>
            <a:pathLst>
              <a:path w="21600" h="21600" extrusionOk="0">
                <a:moveTo>
                  <a:pt x="5459" y="0"/>
                </a:moveTo>
                <a:cubicBezTo>
                  <a:pt x="2445" y="0"/>
                  <a:pt x="0" y="2055"/>
                  <a:pt x="0" y="4589"/>
                </a:cubicBezTo>
                <a:lnTo>
                  <a:pt x="0" y="13569"/>
                </a:lnTo>
                <a:cubicBezTo>
                  <a:pt x="0" y="14930"/>
                  <a:pt x="711" y="16146"/>
                  <a:pt x="1831" y="16986"/>
                </a:cubicBezTo>
                <a:lnTo>
                  <a:pt x="794" y="21600"/>
                </a:lnTo>
                <a:lnTo>
                  <a:pt x="7125" y="18155"/>
                </a:lnTo>
                <a:lnTo>
                  <a:pt x="16143" y="18155"/>
                </a:lnTo>
                <a:cubicBezTo>
                  <a:pt x="19158" y="18155"/>
                  <a:pt x="21600" y="16102"/>
                  <a:pt x="21600" y="13569"/>
                </a:cubicBezTo>
                <a:lnTo>
                  <a:pt x="21600" y="4589"/>
                </a:lnTo>
                <a:cubicBezTo>
                  <a:pt x="21600" y="2055"/>
                  <a:pt x="19158" y="0"/>
                  <a:pt x="16143" y="0"/>
                </a:cubicBezTo>
                <a:lnTo>
                  <a:pt x="5459" y="0"/>
                </a:lnTo>
                <a:close/>
              </a:path>
            </a:pathLst>
          </a:custGeom>
          <a:solidFill>
            <a:srgbClr val="FF0000">
              <a:alpha val="84500"/>
            </a:srgbClr>
          </a:solidFill>
          <a:ln w="25400">
            <a:solidFill>
              <a:srgbClr val="FFFFFF">
                <a:alpha val="84500"/>
              </a:srgbClr>
            </a:solidFill>
            <a:miter lim="400000"/>
          </a:ln>
          <a:effectLst/>
          <a:extLst>
            <a:ext uri="{C572A759-6A51-4108-AA02-DFA0A04FC94B}">
              <ma14:wrappingTextBoxFlag xmlns:ma14="http://schemas.microsoft.com/office/mac/drawingml/2011/main" xmlns="" val="1"/>
            </a:ext>
          </a:extLst>
        </p:spPr>
        <p:txBody>
          <a:bodyPr wrap="square"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rPr>
              <a:t>AMAÇ</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p:txBody>
      </p:sp>
      <p:sp>
        <p:nvSpPr>
          <p:cNvPr id="17" name="Dikdörtgen 16"/>
          <p:cNvSpPr/>
          <p:nvPr/>
        </p:nvSpPr>
        <p:spPr>
          <a:xfrm>
            <a:off x="1631504" y="3490749"/>
            <a:ext cx="1850831" cy="1446165"/>
          </a:xfrm>
          <a:prstGeom prst="rect">
            <a:avLst/>
          </a:prstGeom>
        </p:spPr>
        <p:txBody>
          <a:bodyPr wrap="square">
            <a:spAutoFit/>
          </a:bodyPr>
          <a:lstStyle/>
          <a:p>
            <a:pPr lvl="0" algn="just">
              <a:lnSpc>
                <a:spcPct val="150000"/>
              </a:lnSpc>
              <a:defRPr/>
            </a:pPr>
            <a:r>
              <a:rPr lang="tr-TR" sz="1000" dirty="0">
                <a:latin typeface="Verdana" panose="020B0604030504040204" pitchFamily="34" charset="0"/>
                <a:ea typeface="Verdana" panose="020B0604030504040204" pitchFamily="34" charset="0"/>
                <a:cs typeface="Verdana" panose="020B0604030504040204" pitchFamily="34" charset="0"/>
              </a:rPr>
              <a:t>Araştırma kapsamında, Türkiye’de kamuoyunun Almanya ile ilgi algılarını ve Almanya’ya yönelik yaklaşımlarını saptamak amaçlanmaktadır. </a:t>
            </a:r>
          </a:p>
        </p:txBody>
      </p:sp>
      <p:sp>
        <p:nvSpPr>
          <p:cNvPr id="4" name="Dikdörtgen 3"/>
          <p:cNvSpPr/>
          <p:nvPr/>
        </p:nvSpPr>
        <p:spPr>
          <a:xfrm>
            <a:off x="10056440" y="404664"/>
            <a:ext cx="1854867" cy="369332"/>
          </a:xfrm>
          <a:prstGeom prst="rect">
            <a:avLst/>
          </a:prstGeom>
        </p:spPr>
        <p:txBody>
          <a:bodyPr wrap="none">
            <a:spAutoFit/>
          </a:bodyPr>
          <a:lstStyle/>
          <a:p>
            <a:r>
              <a:rPr lang="en-US" b="1" dirty="0">
                <a:solidFill>
                  <a:srgbClr val="4472C4"/>
                </a:solidFill>
              </a:rPr>
              <a:t>Genel</a:t>
            </a:r>
            <a:r>
              <a:rPr lang="en-US" dirty="0">
                <a:solidFill>
                  <a:srgbClr val="4472C4"/>
                </a:solidFill>
              </a:rPr>
              <a:t> </a:t>
            </a:r>
            <a:r>
              <a:rPr lang="en-US" b="1" dirty="0">
                <a:solidFill>
                  <a:srgbClr val="4472C4"/>
                </a:solidFill>
              </a:rPr>
              <a:t>Çerçeve</a:t>
            </a:r>
            <a:r>
              <a:rPr lang="en-US" dirty="0">
                <a:solidFill>
                  <a:srgbClr val="4472C4"/>
                </a:solidFill>
              </a:rPr>
              <a:t> </a:t>
            </a:r>
            <a:r>
              <a:rPr lang="en-US" dirty="0">
                <a:solidFill>
                  <a:srgbClr val="FF0000"/>
                </a:solidFill>
              </a:rPr>
              <a:t>(</a:t>
            </a:r>
            <a:r>
              <a:rPr lang="tr-TR" dirty="0">
                <a:solidFill>
                  <a:srgbClr val="FF0000"/>
                </a:solidFill>
              </a:rPr>
              <a:t>4</a:t>
            </a:r>
            <a:r>
              <a:rPr lang="en-US" dirty="0">
                <a:solidFill>
                  <a:srgbClr val="FF0000"/>
                </a:solidFill>
              </a:rPr>
              <a:t>)</a:t>
            </a:r>
          </a:p>
        </p:txBody>
      </p:sp>
    </p:spTree>
    <p:extLst>
      <p:ext uri="{BB962C8B-B14F-4D97-AF65-F5344CB8AC3E}">
        <p14:creationId xmlns:p14="http://schemas.microsoft.com/office/powerpoint/2010/main" val="247985619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p:nvPr>
            <p:extLst>
              <p:ext uri="{D42A27DB-BD31-4B8C-83A1-F6EECF244321}">
                <p14:modId xmlns:p14="http://schemas.microsoft.com/office/powerpoint/2010/main" val="439615455"/>
              </p:ext>
            </p:extLst>
          </p:nvPr>
        </p:nvGraphicFramePr>
        <p:xfrm>
          <a:off x="500854" y="2199524"/>
          <a:ext cx="2992718" cy="4397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6"/>
          <p:cNvGraphicFramePr/>
          <p:nvPr>
            <p:extLst>
              <p:ext uri="{D42A27DB-BD31-4B8C-83A1-F6EECF244321}">
                <p14:modId xmlns:p14="http://schemas.microsoft.com/office/powerpoint/2010/main" val="1550985695"/>
              </p:ext>
            </p:extLst>
          </p:nvPr>
        </p:nvGraphicFramePr>
        <p:xfrm>
          <a:off x="4450543" y="2126144"/>
          <a:ext cx="2991600" cy="439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6"/>
          <p:cNvGraphicFramePr/>
          <p:nvPr>
            <p:extLst>
              <p:ext uri="{D42A27DB-BD31-4B8C-83A1-F6EECF244321}">
                <p14:modId xmlns:p14="http://schemas.microsoft.com/office/powerpoint/2010/main" val="2708834248"/>
              </p:ext>
            </p:extLst>
          </p:nvPr>
        </p:nvGraphicFramePr>
        <p:xfrm>
          <a:off x="8358721" y="1928018"/>
          <a:ext cx="2991600" cy="4399200"/>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Düz Bağlayıcı 5"/>
          <p:cNvCxnSpPr/>
          <p:nvPr/>
        </p:nvCxnSpPr>
        <p:spPr bwMode="auto">
          <a:xfrm>
            <a:off x="4528117"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724773"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205480" y="1676708"/>
            <a:ext cx="3514256" cy="600164"/>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İş dünyası ilişkilerini düşündüğünüzde, 5 yıl önceki Türkiye ile Almanya arasındaki ilişkileri nasıldı?</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427484" y="3777475"/>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82767" y="3945427"/>
            <a:ext cx="850256" cy="430887"/>
          </a:xfrm>
          <a:prstGeom prst="rect">
            <a:avLst/>
          </a:prstGeom>
          <a:noFill/>
        </p:spPr>
        <p:txBody>
          <a:bodyPr wrap="square" rtlCol="0">
            <a:spAutoFit/>
          </a:bodyPr>
          <a:lstStyle/>
          <a:p>
            <a:pPr algn="ctr"/>
            <a:r>
              <a:rPr lang="tr-TR" sz="1100" b="1" dirty="0">
                <a:solidFill>
                  <a:schemeClr val="bg2"/>
                </a:solidFill>
                <a:latin typeface="+mj-lt"/>
              </a:rPr>
              <a:t>NS</a:t>
            </a:r>
          </a:p>
          <a:p>
            <a:pPr algn="ctr"/>
            <a:r>
              <a:rPr lang="tr-TR" sz="1100" b="1" dirty="0">
                <a:solidFill>
                  <a:schemeClr val="bg2"/>
                </a:solidFill>
                <a:latin typeface="+mj-lt"/>
              </a:rPr>
              <a:t>79,5</a:t>
            </a:r>
          </a:p>
        </p:txBody>
      </p:sp>
      <p:cxnSp>
        <p:nvCxnSpPr>
          <p:cNvPr id="12" name="Düz Bağlayıcı 11"/>
          <p:cNvCxnSpPr/>
          <p:nvPr/>
        </p:nvCxnSpPr>
        <p:spPr bwMode="auto">
          <a:xfrm>
            <a:off x="717296"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087327"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3087327"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3152556"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81,6</a:t>
            </a:r>
          </a:p>
        </p:txBody>
      </p:sp>
      <p:sp>
        <p:nvSpPr>
          <p:cNvPr id="16" name="Dikdörtgen 15"/>
          <p:cNvSpPr/>
          <p:nvPr/>
        </p:nvSpPr>
        <p:spPr>
          <a:xfrm>
            <a:off x="3166798" y="52261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2,1</a:t>
            </a:r>
          </a:p>
        </p:txBody>
      </p:sp>
      <p:cxnSp>
        <p:nvCxnSpPr>
          <p:cNvPr id="17" name="Düz Bağlayıcı 16"/>
          <p:cNvCxnSpPr/>
          <p:nvPr/>
        </p:nvCxnSpPr>
        <p:spPr bwMode="auto">
          <a:xfrm>
            <a:off x="4574939"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3940346"/>
            <a:ext cx="850256" cy="430887"/>
          </a:xfrm>
          <a:prstGeom prst="rect">
            <a:avLst/>
          </a:prstGeom>
          <a:noFill/>
        </p:spPr>
        <p:txBody>
          <a:bodyPr wrap="square" rtlCol="0">
            <a:spAutoFit/>
          </a:bodyPr>
          <a:lstStyle/>
          <a:p>
            <a:pPr algn="ctr"/>
            <a:r>
              <a:rPr lang="tr-TR" sz="1100" b="1" dirty="0">
                <a:solidFill>
                  <a:schemeClr val="bg2"/>
                </a:solidFill>
                <a:latin typeface="+mj-lt"/>
              </a:rPr>
              <a:t>NS</a:t>
            </a:r>
          </a:p>
          <a:p>
            <a:pPr algn="ctr"/>
            <a:r>
              <a:rPr lang="tr-TR" sz="1100" b="1" dirty="0">
                <a:solidFill>
                  <a:schemeClr val="bg2"/>
                </a:solidFill>
                <a:latin typeface="+mj-lt"/>
              </a:rPr>
              <a:t>76,3</a:t>
            </a:r>
          </a:p>
        </p:txBody>
      </p:sp>
      <p:sp>
        <p:nvSpPr>
          <p:cNvPr id="21" name="Oval 20"/>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Oval 21"/>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2"/>
          <p:cNvSpPr/>
          <p:nvPr/>
        </p:nvSpPr>
        <p:spPr>
          <a:xfrm>
            <a:off x="706881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80,1</a:t>
            </a:r>
          </a:p>
        </p:txBody>
      </p:sp>
      <p:sp>
        <p:nvSpPr>
          <p:cNvPr id="24" name="Dikdörtgen 23"/>
          <p:cNvSpPr/>
          <p:nvPr/>
        </p:nvSpPr>
        <p:spPr>
          <a:xfrm>
            <a:off x="708305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3,8</a:t>
            </a:r>
          </a:p>
        </p:txBody>
      </p:sp>
      <p:sp>
        <p:nvSpPr>
          <p:cNvPr id="25" name="Oval 24"/>
          <p:cNvSpPr/>
          <p:nvPr/>
        </p:nvSpPr>
        <p:spPr bwMode="auto">
          <a:xfrm>
            <a:off x="1123130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186584" y="3940346"/>
            <a:ext cx="850256" cy="430887"/>
          </a:xfrm>
          <a:prstGeom prst="rect">
            <a:avLst/>
          </a:prstGeom>
          <a:noFill/>
        </p:spPr>
        <p:txBody>
          <a:bodyPr wrap="square" rtlCol="0">
            <a:spAutoFit/>
          </a:bodyPr>
          <a:lstStyle/>
          <a:p>
            <a:pPr algn="ctr"/>
            <a:r>
              <a:rPr lang="tr-TR" sz="1100" b="1" dirty="0">
                <a:solidFill>
                  <a:schemeClr val="bg2"/>
                </a:solidFill>
                <a:latin typeface="+mj-lt"/>
              </a:rPr>
              <a:t>NS</a:t>
            </a:r>
          </a:p>
          <a:p>
            <a:pPr algn="ctr"/>
            <a:r>
              <a:rPr lang="tr-TR" sz="1100" b="1" dirty="0">
                <a:solidFill>
                  <a:schemeClr val="bg2"/>
                </a:solidFill>
                <a:latin typeface="+mj-lt"/>
              </a:rPr>
              <a:t>79,1</a:t>
            </a:r>
          </a:p>
        </p:txBody>
      </p:sp>
      <p:sp>
        <p:nvSpPr>
          <p:cNvPr id="27" name="Oval 26"/>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8" name="Oval 27"/>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9" name="Dikdörtgen 28"/>
          <p:cNvSpPr/>
          <p:nvPr/>
        </p:nvSpPr>
        <p:spPr>
          <a:xfrm>
            <a:off x="1095637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82,3</a:t>
            </a:r>
          </a:p>
        </p:txBody>
      </p:sp>
      <p:sp>
        <p:nvSpPr>
          <p:cNvPr id="30" name="Dikdörtgen 29"/>
          <p:cNvSpPr/>
          <p:nvPr/>
        </p:nvSpPr>
        <p:spPr>
          <a:xfrm>
            <a:off x="1097061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3,2</a:t>
            </a:r>
          </a:p>
        </p:txBody>
      </p:sp>
      <p:sp>
        <p:nvSpPr>
          <p:cNvPr id="31" name="Dikdörtgen 30"/>
          <p:cNvSpPr/>
          <p:nvPr/>
        </p:nvSpPr>
        <p:spPr>
          <a:xfrm>
            <a:off x="4173548" y="1676708"/>
            <a:ext cx="3610978"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İş dünyası ilişkilerini düşündüğünüzde, şu anda Türkiye ile Almanya arasındaki ilişkileri nasıl?</a:t>
            </a:r>
          </a:p>
        </p:txBody>
      </p:sp>
      <p:sp>
        <p:nvSpPr>
          <p:cNvPr id="32" name="Dikdörtgen 31"/>
          <p:cNvSpPr/>
          <p:nvPr/>
        </p:nvSpPr>
        <p:spPr>
          <a:xfrm>
            <a:off x="7944581" y="1676708"/>
            <a:ext cx="4092259"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İş dünyası ilişkilerini düşündüğünüzde, 5 yıl sonraki Türkiye ile Almanya arasındaki ilişkilerin nasıl olacak?</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210954" y="940658"/>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 - Almanya İş Dünyası İlişkileri</a:t>
            </a:r>
          </a:p>
        </p:txBody>
      </p:sp>
      <p:sp>
        <p:nvSpPr>
          <p:cNvPr id="34" name="Dikdörtgen 33"/>
          <p:cNvSpPr/>
          <p:nvPr/>
        </p:nvSpPr>
        <p:spPr>
          <a:xfrm>
            <a:off x="661858" y="1321023"/>
            <a:ext cx="269783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Beş Yıl Önce</a:t>
            </a:r>
            <a:endParaRPr lang="tr-TR" dirty="0">
              <a:latin typeface="Verdana" panose="020B0604030504040204" pitchFamily="34" charset="0"/>
              <a:ea typeface="Verdana" panose="020B0604030504040204" pitchFamily="34" charset="0"/>
            </a:endParaRPr>
          </a:p>
        </p:txBody>
      </p:sp>
      <p:sp>
        <p:nvSpPr>
          <p:cNvPr id="35" name="Dikdörtgen 34"/>
          <p:cNvSpPr/>
          <p:nvPr/>
        </p:nvSpPr>
        <p:spPr>
          <a:xfrm>
            <a:off x="5539881" y="1321023"/>
            <a:ext cx="838691"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2021</a:t>
            </a:r>
            <a:endParaRPr lang="tr-TR" dirty="0">
              <a:latin typeface="Verdana" panose="020B0604030504040204" pitchFamily="34" charset="0"/>
              <a:ea typeface="Verdana" panose="020B0604030504040204" pitchFamily="34" charset="0"/>
            </a:endParaRPr>
          </a:p>
        </p:txBody>
      </p:sp>
      <p:sp>
        <p:nvSpPr>
          <p:cNvPr id="36" name="Dikdörtgen 35"/>
          <p:cNvSpPr/>
          <p:nvPr/>
        </p:nvSpPr>
        <p:spPr>
          <a:xfrm>
            <a:off x="8900128" y="1307376"/>
            <a:ext cx="1891865"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Beş Yıl Sonra</a:t>
            </a:r>
            <a:endParaRPr lang="tr-TR" dirty="0">
              <a:latin typeface="Verdana" panose="020B0604030504040204" pitchFamily="34" charset="0"/>
              <a:ea typeface="Verdana" panose="020B0604030504040204" pitchFamily="34" charset="0"/>
            </a:endParaRPr>
          </a:p>
        </p:txBody>
      </p:sp>
      <p:sp>
        <p:nvSpPr>
          <p:cNvPr id="39" name="Dikdörtgen 42">
            <a:extLst>
              <a:ext uri="{FF2B5EF4-FFF2-40B4-BE49-F238E27FC236}">
                <a16:creationId xmlns:a16="http://schemas.microsoft.com/office/drawing/2014/main" id="{FFCC697C-C7FE-48B6-910B-E553308B5D46}"/>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İş Dünyası Boyutu </a:t>
            </a:r>
            <a:r>
              <a:rPr lang="en-US" dirty="0">
                <a:solidFill>
                  <a:srgbClr val="FF0000"/>
                </a:solidFill>
              </a:rPr>
              <a:t>(</a:t>
            </a:r>
            <a:r>
              <a:rPr lang="tr-TR" dirty="0">
                <a:solidFill>
                  <a:srgbClr val="FF0000"/>
                </a:solidFill>
              </a:rPr>
              <a:t>1</a:t>
            </a:r>
            <a:r>
              <a:rPr lang="en-US" dirty="0">
                <a:solidFill>
                  <a:srgbClr val="FF0000"/>
                </a:solidFill>
              </a:rPr>
              <a:t>)</a:t>
            </a:r>
          </a:p>
        </p:txBody>
      </p:sp>
      <p:sp>
        <p:nvSpPr>
          <p:cNvPr id="38" name="Text Box 4">
            <a:extLst>
              <a:ext uri="{FF2B5EF4-FFF2-40B4-BE49-F238E27FC236}">
                <a16:creationId xmlns:a16="http://schemas.microsoft.com/office/drawing/2014/main" id="{40B59A71-09AB-1844-8D49-FA6BAD290CE3}"/>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365818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809720" y="836925"/>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Almanya Kökenli</a:t>
            </a:r>
          </a:p>
        </p:txBody>
      </p:sp>
      <p:graphicFrame>
        <p:nvGraphicFramePr>
          <p:cNvPr id="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608824954"/>
              </p:ext>
            </p:extLst>
          </p:nvPr>
        </p:nvGraphicFramePr>
        <p:xfrm>
          <a:off x="3584174" y="2059064"/>
          <a:ext cx="489654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4223792" y="1629961"/>
            <a:ext cx="3420605" cy="430887"/>
          </a:xfrm>
          <a:prstGeom prst="rect">
            <a:avLst/>
          </a:prstGeom>
          <a:noFill/>
          <a:ln w="9525">
            <a:noFill/>
            <a:miter lim="800000"/>
            <a:headEnd/>
            <a:tailEnd/>
          </a:ln>
        </p:spPr>
        <p:txBody>
          <a:bodyPr wrap="square" anchor="ctr">
            <a:spAutoFit/>
          </a:bodyPr>
          <a:lstStyle/>
          <a:p>
            <a:pPr lvl="0" algn="ctr" fontAlgn="base"/>
            <a:r>
              <a:rPr lang="tr-TR" sz="1100" dirty="0">
                <a:solidFill>
                  <a:srgbClr val="FF0000"/>
                </a:solidFill>
                <a:latin typeface="Verdana" panose="020B0604030504040204" pitchFamily="34" charset="0"/>
                <a:ea typeface="Verdana" panose="020B0604030504040204" pitchFamily="34" charset="0"/>
              </a:rPr>
              <a:t>Bildiğiniz Almanya kökenli şirketleri öğrenebilir miyim?</a:t>
            </a:r>
          </a:p>
        </p:txBody>
      </p:sp>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558079453"/>
              </p:ext>
            </p:extLst>
          </p:nvPr>
        </p:nvGraphicFramePr>
        <p:xfrm>
          <a:off x="7500155" y="1963304"/>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8328250" y="1568299"/>
            <a:ext cx="3384376"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En çok beğendiğiniz Almanya kökenli şirketin hangisi olduğunu söyler misiniz?</a:t>
            </a:r>
          </a:p>
        </p:txBody>
      </p:sp>
      <p:sp>
        <p:nvSpPr>
          <p:cNvPr id="9" name="Dikdörtgen 8"/>
          <p:cNvSpPr/>
          <p:nvPr/>
        </p:nvSpPr>
        <p:spPr>
          <a:xfrm>
            <a:off x="827028" y="1227235"/>
            <a:ext cx="2888774"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Şirket Bilme Durumu</a:t>
            </a:r>
            <a:endParaRPr lang="tr-TR" dirty="0">
              <a:latin typeface="Verdana" panose="020B0604030504040204" pitchFamily="34" charset="0"/>
              <a:ea typeface="Verdana" panose="020B0604030504040204" pitchFamily="34" charset="0"/>
            </a:endParaRPr>
          </a:p>
        </p:txBody>
      </p:sp>
      <p:sp>
        <p:nvSpPr>
          <p:cNvPr id="10" name="Dikdörtgen 9"/>
          <p:cNvSpPr/>
          <p:nvPr/>
        </p:nvSpPr>
        <p:spPr>
          <a:xfrm>
            <a:off x="4391069" y="1227235"/>
            <a:ext cx="3454793" cy="369332"/>
          </a:xfrm>
          <a:prstGeom prst="rect">
            <a:avLst/>
          </a:prstGeom>
        </p:spPr>
        <p:txBody>
          <a:bodyPr wrap="none">
            <a:spAutoFit/>
          </a:bodyPr>
          <a:lstStyle/>
          <a:p>
            <a:pPr algn="ctr"/>
            <a:r>
              <a:rPr lang="tr-TR" b="1" dirty="0">
                <a:latin typeface="Verdana" panose="020B0604030504040204" pitchFamily="34" charset="0"/>
                <a:ea typeface="Verdana" panose="020B0604030504040204" pitchFamily="34" charset="0"/>
                <a:cs typeface="Arial" charset="0"/>
              </a:rPr>
              <a:t>Bilinen Şirketler (%69,4</a:t>
            </a:r>
            <a:r>
              <a:rPr lang="tr-TR" dirty="0">
                <a:latin typeface="Verdana" panose="020B0604030504040204" pitchFamily="34" charset="0"/>
                <a:ea typeface="Verdana" panose="020B0604030504040204" pitchFamily="34" charset="0"/>
                <a:cs typeface="Arial" charset="0"/>
              </a:rPr>
              <a:t>)</a:t>
            </a:r>
            <a:endParaRPr lang="tr-TR" dirty="0">
              <a:latin typeface="Verdana" panose="020B0604030504040204" pitchFamily="34" charset="0"/>
              <a:ea typeface="Verdana" panose="020B0604030504040204" pitchFamily="34" charset="0"/>
            </a:endParaRPr>
          </a:p>
        </p:txBody>
      </p:sp>
      <p:sp>
        <p:nvSpPr>
          <p:cNvPr id="11" name="Dikdörtgen 10"/>
          <p:cNvSpPr/>
          <p:nvPr/>
        </p:nvSpPr>
        <p:spPr>
          <a:xfrm>
            <a:off x="8020822" y="1231930"/>
            <a:ext cx="3866764" cy="369332"/>
          </a:xfrm>
          <a:prstGeom prst="rect">
            <a:avLst/>
          </a:prstGeom>
        </p:spPr>
        <p:txBody>
          <a:bodyPr wrap="none">
            <a:spAutoFit/>
          </a:bodyPr>
          <a:lstStyle/>
          <a:p>
            <a:pPr algn="ctr"/>
            <a:r>
              <a:rPr lang="tr-TR" b="1" dirty="0">
                <a:latin typeface="Verdana" panose="020B0604030504040204" pitchFamily="34" charset="0"/>
                <a:ea typeface="Verdana" panose="020B0604030504040204" pitchFamily="34" charset="0"/>
                <a:cs typeface="Arial" charset="0"/>
              </a:rPr>
              <a:t>Beğenilen Şirketler (%69,4)</a:t>
            </a:r>
            <a:endParaRPr lang="tr-TR" b="1" dirty="0">
              <a:latin typeface="Verdana" panose="020B0604030504040204" pitchFamily="34" charset="0"/>
              <a:ea typeface="Verdana" panose="020B0604030504040204" pitchFamily="34" charset="0"/>
            </a:endParaRPr>
          </a:p>
        </p:txBody>
      </p:sp>
      <p:graphicFrame>
        <p:nvGraphicFramePr>
          <p:cNvPr id="14"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888844945"/>
              </p:ext>
            </p:extLst>
          </p:nvPr>
        </p:nvGraphicFramePr>
        <p:xfrm>
          <a:off x="377347" y="2257847"/>
          <a:ext cx="3656096" cy="338258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p:cNvSpPr txBox="1">
            <a:spLocks noChangeArrowheads="1"/>
          </p:cNvSpPr>
          <p:nvPr/>
        </p:nvSpPr>
        <p:spPr bwMode="auto">
          <a:xfrm>
            <a:off x="4511824" y="6469305"/>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b="1" dirty="0">
                <a:latin typeface="+mj-lt"/>
                <a:cs typeface="Arial" pitchFamily="34" charset="0"/>
              </a:rPr>
              <a:t>Çoklu yanıt</a:t>
            </a:r>
            <a:endParaRPr kumimoji="0" lang="tr-TR" sz="700" b="1" i="0" u="none" strike="noStrike" kern="1200" cap="none" spc="0" normalizeH="0" baseline="0" noProof="0" dirty="0">
              <a:ln>
                <a:noFill/>
              </a:ln>
              <a:effectLst/>
              <a:uLnTx/>
              <a:uFillTx/>
              <a:latin typeface="+mj-lt"/>
              <a:cs typeface="Arial" pitchFamily="34" charset="0"/>
            </a:endParaRPr>
          </a:p>
        </p:txBody>
      </p:sp>
      <p:sp>
        <p:nvSpPr>
          <p:cNvPr id="16" name="Metin kutusu 15"/>
          <p:cNvSpPr txBox="1"/>
          <p:nvPr/>
        </p:nvSpPr>
        <p:spPr>
          <a:xfrm>
            <a:off x="6980755" y="5617564"/>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12,4’ün altındaki değerler grafiğe dahil edilmemiştir.</a:t>
            </a:r>
          </a:p>
        </p:txBody>
      </p:sp>
      <p:sp>
        <p:nvSpPr>
          <p:cNvPr id="17" name="Metin kutusu 16"/>
          <p:cNvSpPr txBox="1"/>
          <p:nvPr/>
        </p:nvSpPr>
        <p:spPr>
          <a:xfrm>
            <a:off x="10617159" y="5634194"/>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0,8’in altındaki değerler grafiğe dahil edilmemiştir.</a:t>
            </a:r>
          </a:p>
        </p:txBody>
      </p:sp>
      <p:cxnSp>
        <p:nvCxnSpPr>
          <p:cNvPr id="18" name="Eğri Bağlayıcı 17"/>
          <p:cNvCxnSpPr>
            <a:cxnSpLocks/>
          </p:cNvCxnSpPr>
          <p:nvPr/>
        </p:nvCxnSpPr>
        <p:spPr bwMode="auto">
          <a:xfrm flipV="1">
            <a:off x="3447441" y="3501008"/>
            <a:ext cx="920367" cy="504056"/>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20" name="Dikdörtgen 42">
            <a:extLst>
              <a:ext uri="{FF2B5EF4-FFF2-40B4-BE49-F238E27FC236}">
                <a16:creationId xmlns:a16="http://schemas.microsoft.com/office/drawing/2014/main" id="{D74A5515-B4BE-4086-8808-EA03BAC9D61E}"/>
              </a:ext>
            </a:extLst>
          </p:cNvPr>
          <p:cNvSpPr/>
          <p:nvPr/>
        </p:nvSpPr>
        <p:spPr>
          <a:xfrm>
            <a:off x="9696400" y="467380"/>
            <a:ext cx="2191186" cy="369332"/>
          </a:xfrm>
          <a:prstGeom prst="rect">
            <a:avLst/>
          </a:prstGeom>
        </p:spPr>
        <p:txBody>
          <a:bodyPr wrap="square">
            <a:spAutoFit/>
          </a:bodyPr>
          <a:lstStyle/>
          <a:p>
            <a:r>
              <a:rPr lang="tr-TR" b="1" dirty="0">
                <a:solidFill>
                  <a:srgbClr val="4472C4"/>
                </a:solidFill>
              </a:rPr>
              <a:t>İş Dünyası Boyutu </a:t>
            </a:r>
            <a:r>
              <a:rPr lang="en-US" dirty="0">
                <a:solidFill>
                  <a:srgbClr val="FF0000"/>
                </a:solidFill>
              </a:rPr>
              <a:t>(</a:t>
            </a:r>
            <a:r>
              <a:rPr lang="tr-TR" dirty="0">
                <a:solidFill>
                  <a:srgbClr val="FF0000"/>
                </a:solidFill>
              </a:rPr>
              <a:t>2</a:t>
            </a:r>
            <a:r>
              <a:rPr lang="en-US" dirty="0">
                <a:solidFill>
                  <a:srgbClr val="FF0000"/>
                </a:solidFill>
              </a:rPr>
              <a:t>)</a:t>
            </a:r>
          </a:p>
        </p:txBody>
      </p:sp>
      <p:sp>
        <p:nvSpPr>
          <p:cNvPr id="2" name="Dikdörtgen 1"/>
          <p:cNvSpPr/>
          <p:nvPr/>
        </p:nvSpPr>
        <p:spPr>
          <a:xfrm>
            <a:off x="532159" y="1629516"/>
            <a:ext cx="3690668" cy="430887"/>
          </a:xfrm>
          <a:prstGeom prst="rect">
            <a:avLst/>
          </a:prstGeom>
        </p:spPr>
        <p:txBody>
          <a:bodyPr wrap="square">
            <a:spAutoFit/>
          </a:bodyPr>
          <a:lstStyle/>
          <a:p>
            <a:pPr lvl="0" algn="ctr" fontAlgn="base"/>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Herhangi bir Almanya kökenli şirket biliyor musunuz?</a:t>
            </a:r>
          </a:p>
        </p:txBody>
      </p:sp>
      <p:sp>
        <p:nvSpPr>
          <p:cNvPr id="19" name="Text Box 4">
            <a:extLst>
              <a:ext uri="{FF2B5EF4-FFF2-40B4-BE49-F238E27FC236}">
                <a16:creationId xmlns:a16="http://schemas.microsoft.com/office/drawing/2014/main" id="{1DE2292D-0B43-A341-985F-83C4DCB6C4FF}"/>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418651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6023992" y="1270501"/>
            <a:ext cx="5688632"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 Kökenli Şirketlerin Türkiye’ye Yatırımlarını Yeterli Bulma</a:t>
            </a:r>
            <a:endParaRPr lang="en-US" b="1" dirty="0">
              <a:latin typeface="Verdana" panose="020B0604030504040204" pitchFamily="34" charset="0"/>
              <a:ea typeface="Verdana" panose="020B0604030504040204" pitchFamily="34" charset="0"/>
              <a:cs typeface="Arial" charset="0"/>
            </a:endParaRPr>
          </a:p>
        </p:txBody>
      </p:sp>
      <p:graphicFrame>
        <p:nvGraphicFramePr>
          <p:cNvPr id="4" name="Chart 6"/>
          <p:cNvGraphicFramePr/>
          <p:nvPr>
            <p:extLst>
              <p:ext uri="{D42A27DB-BD31-4B8C-83A1-F6EECF244321}">
                <p14:modId xmlns:p14="http://schemas.microsoft.com/office/powerpoint/2010/main" val="1197800693"/>
              </p:ext>
            </p:extLst>
          </p:nvPr>
        </p:nvGraphicFramePr>
        <p:xfrm>
          <a:off x="6774617" y="2414393"/>
          <a:ext cx="4361943" cy="375091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Düz Bağlayıcı 4"/>
          <p:cNvCxnSpPr/>
          <p:nvPr/>
        </p:nvCxnSpPr>
        <p:spPr bwMode="auto">
          <a:xfrm>
            <a:off x="7248128" y="465313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6" name="Düz Bağlayıcı 5"/>
          <p:cNvCxnSpPr/>
          <p:nvPr/>
        </p:nvCxnSpPr>
        <p:spPr bwMode="auto">
          <a:xfrm>
            <a:off x="7176120" y="393305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7" name="Oval 6"/>
          <p:cNvSpPr/>
          <p:nvPr/>
        </p:nvSpPr>
        <p:spPr bwMode="auto">
          <a:xfrm>
            <a:off x="10801357" y="3897136"/>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8" name="TextBox 5"/>
          <p:cNvSpPr txBox="1"/>
          <p:nvPr/>
        </p:nvSpPr>
        <p:spPr>
          <a:xfrm>
            <a:off x="10756640" y="4078233"/>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73,5</a:t>
            </a:r>
          </a:p>
        </p:txBody>
      </p:sp>
      <p:sp>
        <p:nvSpPr>
          <p:cNvPr id="9" name="Oval 8"/>
          <p:cNvSpPr/>
          <p:nvPr/>
        </p:nvSpPr>
        <p:spPr>
          <a:xfrm>
            <a:off x="10461200" y="278100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0" name="Oval 9"/>
          <p:cNvSpPr/>
          <p:nvPr/>
        </p:nvSpPr>
        <p:spPr>
          <a:xfrm>
            <a:off x="10461200" y="5085256"/>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1" name="Dikdörtgen 10"/>
          <p:cNvSpPr/>
          <p:nvPr/>
        </p:nvSpPr>
        <p:spPr>
          <a:xfrm>
            <a:off x="10526429" y="2926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79,3</a:t>
            </a:r>
          </a:p>
        </p:txBody>
      </p:sp>
      <p:sp>
        <p:nvSpPr>
          <p:cNvPr id="12" name="Dikdörtgen 11"/>
          <p:cNvSpPr/>
          <p:nvPr/>
        </p:nvSpPr>
        <p:spPr>
          <a:xfrm>
            <a:off x="10540671" y="5158353"/>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5,8</a:t>
            </a:r>
          </a:p>
        </p:txBody>
      </p:sp>
      <p:sp>
        <p:nvSpPr>
          <p:cNvPr id="13" name="Dikdörtgen 12"/>
          <p:cNvSpPr/>
          <p:nvPr/>
        </p:nvSpPr>
        <p:spPr>
          <a:xfrm>
            <a:off x="6096000" y="1990001"/>
            <a:ext cx="5196792"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 kökenli şirketlerin Türkiye’de yaptığı yatırımları ne ölçüde yeterli bulmaktasınız?</a:t>
            </a:r>
          </a:p>
        </p:txBody>
      </p:sp>
      <p:sp>
        <p:nvSpPr>
          <p:cNvPr id="15" name="Text Box 7"/>
          <p:cNvSpPr txBox="1">
            <a:spLocks noChangeArrowheads="1"/>
          </p:cNvSpPr>
          <p:nvPr/>
        </p:nvSpPr>
        <p:spPr bwMode="auto">
          <a:xfrm>
            <a:off x="284654" y="1060760"/>
            <a:ext cx="5474846"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Almanya Kökenli Şirketleri Başarılı Bulma Oranı</a:t>
            </a:r>
            <a:endParaRPr lang="en-US" b="1" dirty="0">
              <a:latin typeface="Verdana" panose="020B0604030504040204" pitchFamily="34" charset="0"/>
              <a:ea typeface="Verdana" panose="020B0604030504040204" pitchFamily="34" charset="0"/>
              <a:cs typeface="Arial" charset="0"/>
            </a:endParaRPr>
          </a:p>
        </p:txBody>
      </p:sp>
      <p:graphicFrame>
        <p:nvGraphicFramePr>
          <p:cNvPr id="16" name="Chart 6"/>
          <p:cNvGraphicFramePr/>
          <p:nvPr>
            <p:extLst>
              <p:ext uri="{D42A27DB-BD31-4B8C-83A1-F6EECF244321}">
                <p14:modId xmlns:p14="http://schemas.microsoft.com/office/powerpoint/2010/main" val="3593952383"/>
              </p:ext>
            </p:extLst>
          </p:nvPr>
        </p:nvGraphicFramePr>
        <p:xfrm>
          <a:off x="767408" y="2060848"/>
          <a:ext cx="4361943" cy="463827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Düz Bağlayıcı 16"/>
          <p:cNvCxnSpPr/>
          <p:nvPr/>
        </p:nvCxnSpPr>
        <p:spPr bwMode="auto">
          <a:xfrm>
            <a:off x="1387835" y="472514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1402077" y="378904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4902763" y="3825128"/>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4858046" y="4006225"/>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87,4</a:t>
            </a:r>
          </a:p>
        </p:txBody>
      </p:sp>
      <p:sp>
        <p:nvSpPr>
          <p:cNvPr id="21" name="Oval 20"/>
          <p:cNvSpPr/>
          <p:nvPr/>
        </p:nvSpPr>
        <p:spPr>
          <a:xfrm>
            <a:off x="4562606" y="2636984"/>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Oval 21"/>
          <p:cNvSpPr/>
          <p:nvPr/>
        </p:nvSpPr>
        <p:spPr>
          <a:xfrm>
            <a:off x="4562606" y="52292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2"/>
          <p:cNvSpPr/>
          <p:nvPr/>
        </p:nvSpPr>
        <p:spPr>
          <a:xfrm>
            <a:off x="4627835" y="2782089"/>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88,7</a:t>
            </a:r>
          </a:p>
        </p:txBody>
      </p:sp>
      <p:sp>
        <p:nvSpPr>
          <p:cNvPr id="24" name="Dikdörtgen 23"/>
          <p:cNvSpPr/>
          <p:nvPr/>
        </p:nvSpPr>
        <p:spPr>
          <a:xfrm>
            <a:off x="4642077" y="530236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1,3</a:t>
            </a:r>
          </a:p>
        </p:txBody>
      </p:sp>
      <p:sp>
        <p:nvSpPr>
          <p:cNvPr id="25" name="Dikdörtgen 24"/>
          <p:cNvSpPr/>
          <p:nvPr/>
        </p:nvSpPr>
        <p:spPr>
          <a:xfrm>
            <a:off x="585104" y="1629961"/>
            <a:ext cx="4875040"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 kökenli şirketleri ne derece başarılı bulduğunuzu karta bakarak belirtir misiniz? </a:t>
            </a:r>
          </a:p>
        </p:txBody>
      </p:sp>
      <p:sp>
        <p:nvSpPr>
          <p:cNvPr id="31" name="Dikdörtgen 42">
            <a:extLst>
              <a:ext uri="{FF2B5EF4-FFF2-40B4-BE49-F238E27FC236}">
                <a16:creationId xmlns:a16="http://schemas.microsoft.com/office/drawing/2014/main" id="{55DF38AD-B35C-4B0D-8F4F-B85691B56F71}"/>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İş Dünyası Boyutu </a:t>
            </a:r>
            <a:r>
              <a:rPr lang="en-US" dirty="0">
                <a:solidFill>
                  <a:srgbClr val="FF0000"/>
                </a:solidFill>
              </a:rPr>
              <a:t>(</a:t>
            </a:r>
            <a:r>
              <a:rPr lang="tr-TR" dirty="0">
                <a:solidFill>
                  <a:srgbClr val="FF0000"/>
                </a:solidFill>
              </a:rPr>
              <a:t>3</a:t>
            </a:r>
            <a:r>
              <a:rPr lang="en-US" dirty="0">
                <a:solidFill>
                  <a:srgbClr val="FF0000"/>
                </a:solidFill>
              </a:rPr>
              <a:t>)</a:t>
            </a:r>
          </a:p>
        </p:txBody>
      </p:sp>
      <p:sp>
        <p:nvSpPr>
          <p:cNvPr id="30" name="Text Box 4">
            <a:extLst>
              <a:ext uri="{FF2B5EF4-FFF2-40B4-BE49-F238E27FC236}">
                <a16:creationId xmlns:a16="http://schemas.microsoft.com/office/drawing/2014/main" id="{54703A9E-A303-3D4F-98FF-61C34F7BF898}"/>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042774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Sosyolojik Boyut</a:t>
            </a:r>
          </a:p>
        </p:txBody>
      </p:sp>
    </p:spTree>
    <p:extLst>
      <p:ext uri="{BB962C8B-B14F-4D97-AF65-F5344CB8AC3E}">
        <p14:creationId xmlns:p14="http://schemas.microsoft.com/office/powerpoint/2010/main" val="1986777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ikdörtgen 43"/>
          <p:cNvSpPr/>
          <p:nvPr/>
        </p:nvSpPr>
        <p:spPr bwMode="auto">
          <a:xfrm>
            <a:off x="10079062" y="6042471"/>
            <a:ext cx="2088232" cy="7804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graphicFrame>
        <p:nvGraphicFramePr>
          <p:cNvPr id="3" name="Chart 6"/>
          <p:cNvGraphicFramePr/>
          <p:nvPr>
            <p:extLst>
              <p:ext uri="{D42A27DB-BD31-4B8C-83A1-F6EECF244321}">
                <p14:modId xmlns:p14="http://schemas.microsoft.com/office/powerpoint/2010/main" val="3083927167"/>
              </p:ext>
            </p:extLst>
          </p:nvPr>
        </p:nvGraphicFramePr>
        <p:xfrm>
          <a:off x="191344" y="2566835"/>
          <a:ext cx="2992718" cy="3814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6"/>
          <p:cNvGraphicFramePr/>
          <p:nvPr>
            <p:extLst>
              <p:ext uri="{D42A27DB-BD31-4B8C-83A1-F6EECF244321}">
                <p14:modId xmlns:p14="http://schemas.microsoft.com/office/powerpoint/2010/main" val="3612592636"/>
              </p:ext>
            </p:extLst>
          </p:nvPr>
        </p:nvGraphicFramePr>
        <p:xfrm>
          <a:off x="4367808" y="2492896"/>
          <a:ext cx="2991600" cy="3815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6"/>
          <p:cNvGraphicFramePr/>
          <p:nvPr>
            <p:extLst>
              <p:ext uri="{D42A27DB-BD31-4B8C-83A1-F6EECF244321}">
                <p14:modId xmlns:p14="http://schemas.microsoft.com/office/powerpoint/2010/main" val="3780028851"/>
              </p:ext>
            </p:extLst>
          </p:nvPr>
        </p:nvGraphicFramePr>
        <p:xfrm>
          <a:off x="8358721" y="2493939"/>
          <a:ext cx="2991600" cy="3815381"/>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p:cNvCxnSpPr/>
          <p:nvPr/>
        </p:nvCxnSpPr>
        <p:spPr bwMode="auto">
          <a:xfrm>
            <a:off x="4528117" y="400506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479376" y="407707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191344" y="2134017"/>
            <a:ext cx="3203825" cy="430887"/>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5 yıl önceki Türkiye ile Almanya arasındaki sosyo-kültürel ilişkileri nasıldı?</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79715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395170" y="4149080"/>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50453" y="4294257"/>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79,2</a:t>
            </a:r>
          </a:p>
        </p:txBody>
      </p:sp>
      <p:cxnSp>
        <p:nvCxnSpPr>
          <p:cNvPr id="12" name="Düz Bağlayıcı 11"/>
          <p:cNvCxnSpPr/>
          <p:nvPr/>
        </p:nvCxnSpPr>
        <p:spPr bwMode="auto">
          <a:xfrm>
            <a:off x="551384" y="494116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055013" y="2925016"/>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3055013" y="537328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3120242" y="2998113"/>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81,8</a:t>
            </a:r>
          </a:p>
        </p:txBody>
      </p:sp>
      <p:sp>
        <p:nvSpPr>
          <p:cNvPr id="16" name="Dikdörtgen 15"/>
          <p:cNvSpPr/>
          <p:nvPr/>
        </p:nvSpPr>
        <p:spPr>
          <a:xfrm>
            <a:off x="3134484" y="5446385"/>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2,6</a:t>
            </a:r>
          </a:p>
        </p:txBody>
      </p:sp>
      <p:cxnSp>
        <p:nvCxnSpPr>
          <p:cNvPr id="17" name="Düz Bağlayıcı 16"/>
          <p:cNvCxnSpPr/>
          <p:nvPr/>
        </p:nvCxnSpPr>
        <p:spPr bwMode="auto">
          <a:xfrm>
            <a:off x="4574939" y="486916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407707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0075" y="4041152"/>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5358" y="4150241"/>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75,9</a:t>
            </a:r>
          </a:p>
        </p:txBody>
      </p:sp>
      <p:sp>
        <p:nvSpPr>
          <p:cNvPr id="21" name="Oval 20"/>
          <p:cNvSpPr/>
          <p:nvPr/>
        </p:nvSpPr>
        <p:spPr>
          <a:xfrm>
            <a:off x="7032176" y="2925016"/>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Oval 21"/>
          <p:cNvSpPr/>
          <p:nvPr/>
        </p:nvSpPr>
        <p:spPr>
          <a:xfrm>
            <a:off x="6999918" y="52292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2"/>
          <p:cNvSpPr/>
          <p:nvPr/>
        </p:nvSpPr>
        <p:spPr>
          <a:xfrm>
            <a:off x="7102901" y="3070121"/>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80,2</a:t>
            </a:r>
          </a:p>
        </p:txBody>
      </p:sp>
      <p:sp>
        <p:nvSpPr>
          <p:cNvPr id="24" name="Dikdörtgen 23"/>
          <p:cNvSpPr/>
          <p:nvPr/>
        </p:nvSpPr>
        <p:spPr>
          <a:xfrm>
            <a:off x="7079389" y="5374377"/>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4,3</a:t>
            </a:r>
          </a:p>
        </p:txBody>
      </p:sp>
      <p:sp>
        <p:nvSpPr>
          <p:cNvPr id="25" name="Oval 24"/>
          <p:cNvSpPr/>
          <p:nvPr/>
        </p:nvSpPr>
        <p:spPr bwMode="auto">
          <a:xfrm>
            <a:off x="11248253" y="4113160"/>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203536" y="4294257"/>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77,2</a:t>
            </a:r>
          </a:p>
        </p:txBody>
      </p:sp>
      <p:sp>
        <p:nvSpPr>
          <p:cNvPr id="27" name="Oval 26"/>
          <p:cNvSpPr/>
          <p:nvPr/>
        </p:nvSpPr>
        <p:spPr>
          <a:xfrm>
            <a:off x="10992544" y="2925016"/>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8" name="Oval 27"/>
          <p:cNvSpPr/>
          <p:nvPr/>
        </p:nvSpPr>
        <p:spPr>
          <a:xfrm>
            <a:off x="10908096"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9" name="Dikdörtgen 28"/>
          <p:cNvSpPr/>
          <p:nvPr/>
        </p:nvSpPr>
        <p:spPr>
          <a:xfrm>
            <a:off x="11064552" y="3070121"/>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80,5</a:t>
            </a:r>
          </a:p>
        </p:txBody>
      </p:sp>
      <p:sp>
        <p:nvSpPr>
          <p:cNvPr id="30" name="Dikdörtgen 29"/>
          <p:cNvSpPr/>
          <p:nvPr/>
        </p:nvSpPr>
        <p:spPr>
          <a:xfrm>
            <a:off x="10987567" y="530236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3,3</a:t>
            </a:r>
          </a:p>
        </p:txBody>
      </p:sp>
      <p:sp>
        <p:nvSpPr>
          <p:cNvPr id="31" name="Dikdörtgen 30"/>
          <p:cNvSpPr/>
          <p:nvPr/>
        </p:nvSpPr>
        <p:spPr>
          <a:xfrm>
            <a:off x="4079776" y="2062009"/>
            <a:ext cx="3610978"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Şu anda Türkiye ile Almanya arasındaki sosyo-kültürel ilişkiler nasıl?</a:t>
            </a:r>
          </a:p>
        </p:txBody>
      </p:sp>
      <p:sp>
        <p:nvSpPr>
          <p:cNvPr id="32" name="Dikdörtgen 31"/>
          <p:cNvSpPr/>
          <p:nvPr/>
        </p:nvSpPr>
        <p:spPr>
          <a:xfrm>
            <a:off x="8150554" y="1990001"/>
            <a:ext cx="3778094"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5 yıl sonra Türkiye ile Almanya arasında </a:t>
            </a:r>
            <a:r>
              <a:rPr lang="tr-TR" sz="1100" dirty="0" err="1">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sosyo</a:t>
            </a: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-kültürel ilişkilerin nasıl olacağını öngörüyorsunuz?</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775520" y="1268760"/>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 - Almanya Sosyo-Kültürel İlişkisi</a:t>
            </a:r>
          </a:p>
        </p:txBody>
      </p:sp>
      <p:sp>
        <p:nvSpPr>
          <p:cNvPr id="34" name="Dikdörtgen 33"/>
          <p:cNvSpPr/>
          <p:nvPr/>
        </p:nvSpPr>
        <p:spPr>
          <a:xfrm>
            <a:off x="373826" y="1691516"/>
            <a:ext cx="269783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Beş Yıl Önce</a:t>
            </a:r>
            <a:endParaRPr lang="tr-TR" dirty="0">
              <a:latin typeface="Verdana" panose="020B0604030504040204" pitchFamily="34" charset="0"/>
              <a:ea typeface="Verdana" panose="020B0604030504040204" pitchFamily="34" charset="0"/>
            </a:endParaRPr>
          </a:p>
        </p:txBody>
      </p:sp>
      <p:sp>
        <p:nvSpPr>
          <p:cNvPr id="35" name="Dikdörtgen 34"/>
          <p:cNvSpPr/>
          <p:nvPr/>
        </p:nvSpPr>
        <p:spPr>
          <a:xfrm>
            <a:off x="5447928" y="1691516"/>
            <a:ext cx="838691"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2021</a:t>
            </a:r>
            <a:endParaRPr lang="tr-TR" dirty="0">
              <a:latin typeface="Verdana" panose="020B0604030504040204" pitchFamily="34" charset="0"/>
              <a:ea typeface="Verdana" panose="020B0604030504040204" pitchFamily="34" charset="0"/>
            </a:endParaRPr>
          </a:p>
        </p:txBody>
      </p:sp>
      <p:sp>
        <p:nvSpPr>
          <p:cNvPr id="36" name="Dikdörtgen 35"/>
          <p:cNvSpPr/>
          <p:nvPr/>
        </p:nvSpPr>
        <p:spPr>
          <a:xfrm>
            <a:off x="9095702" y="1619508"/>
            <a:ext cx="1891865"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Beş Yıl Sonra</a:t>
            </a:r>
            <a:endParaRPr lang="tr-TR" dirty="0">
              <a:latin typeface="Verdana" panose="020B0604030504040204" pitchFamily="34" charset="0"/>
              <a:ea typeface="Verdana" panose="020B0604030504040204" pitchFamily="34" charset="0"/>
            </a:endParaRPr>
          </a:p>
        </p:txBody>
      </p:sp>
      <p:sp>
        <p:nvSpPr>
          <p:cNvPr id="45" name="Dikdörtgen 42">
            <a:extLst>
              <a:ext uri="{FF2B5EF4-FFF2-40B4-BE49-F238E27FC236}">
                <a16:creationId xmlns:a16="http://schemas.microsoft.com/office/drawing/2014/main" id="{19F77F9E-F715-40D6-B15F-E7F11B1B308B}"/>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1</a:t>
            </a:r>
            <a:r>
              <a:rPr lang="en-US" dirty="0">
                <a:solidFill>
                  <a:srgbClr val="FF0000"/>
                </a:solidFill>
              </a:rPr>
              <a:t>)</a:t>
            </a:r>
          </a:p>
        </p:txBody>
      </p:sp>
    </p:spTree>
    <p:extLst>
      <p:ext uri="{BB962C8B-B14F-4D97-AF65-F5344CB8AC3E}">
        <p14:creationId xmlns:p14="http://schemas.microsoft.com/office/powerpoint/2010/main" val="1454668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817211420"/>
              </p:ext>
            </p:extLst>
          </p:nvPr>
        </p:nvGraphicFramePr>
        <p:xfrm>
          <a:off x="2660441" y="2131072"/>
          <a:ext cx="6840760"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660441" y="1701969"/>
            <a:ext cx="7756040" cy="430887"/>
          </a:xfrm>
          <a:prstGeom prst="rect">
            <a:avLst/>
          </a:prstGeom>
          <a:noFill/>
          <a:ln w="9525">
            <a:noFill/>
            <a:miter lim="800000"/>
            <a:headEnd/>
            <a:tailEnd/>
          </a:ln>
        </p:spPr>
        <p:txBody>
          <a:bodyPr wrap="square" anchor="ctr">
            <a:spAutoFit/>
          </a:bodyPr>
          <a:lstStyle/>
          <a:p>
            <a:pPr lvl="0" algn="ctr" fontAlgn="base"/>
            <a:r>
              <a:rPr lang="tr-TR" sz="1100" dirty="0">
                <a:solidFill>
                  <a:srgbClr val="FF0000"/>
                </a:solidFill>
                <a:latin typeface="Verdana" panose="020B0604030504040204" pitchFamily="34" charset="0"/>
                <a:ea typeface="Verdana" panose="020B0604030504040204" pitchFamily="34" charset="0"/>
              </a:rPr>
              <a:t>Türkiye ile Almanya arasındaki sosyo-kültürel ilişkilerin iyi olmadığını veya orta düzeyde iyi olduğunu söylediniz. Neden böyle düşünüyorsunuz? </a:t>
            </a:r>
          </a:p>
        </p:txBody>
      </p:sp>
      <p:sp>
        <p:nvSpPr>
          <p:cNvPr id="6" name="Dikdörtgen 5"/>
          <p:cNvSpPr/>
          <p:nvPr/>
        </p:nvSpPr>
        <p:spPr>
          <a:xfrm>
            <a:off x="2495600" y="1054477"/>
            <a:ext cx="7175361" cy="646331"/>
          </a:xfrm>
          <a:prstGeom prst="rect">
            <a:avLst/>
          </a:prstGeom>
        </p:spPr>
        <p:txBody>
          <a:bodyPr wrap="none">
            <a:spAutoFit/>
          </a:bodyPr>
          <a:lstStyle/>
          <a:p>
            <a:pPr algn="ctr"/>
            <a:r>
              <a:rPr lang="tr-TR" b="1" dirty="0">
                <a:latin typeface="Verdana" panose="020B0604030504040204" pitchFamily="34" charset="0"/>
              </a:rPr>
              <a:t>Türkiye-Almanya Arasındaki Sosyo-Kültürel İlişkilerin</a:t>
            </a:r>
          </a:p>
          <a:p>
            <a:pPr algn="ctr"/>
            <a:r>
              <a:rPr lang="tr-TR" b="1" dirty="0">
                <a:latin typeface="Verdana" panose="020B0604030504040204" pitchFamily="34" charset="0"/>
              </a:rPr>
              <a:t>İyi Olmamasının Nedenleri (%12,2)</a:t>
            </a:r>
            <a:endParaRPr lang="tr-TR" b="1" dirty="0"/>
          </a:p>
        </p:txBody>
      </p:sp>
      <p:sp>
        <p:nvSpPr>
          <p:cNvPr id="8" name="Text Box 4"/>
          <p:cNvSpPr txBox="1">
            <a:spLocks noChangeArrowheads="1"/>
          </p:cNvSpPr>
          <p:nvPr/>
        </p:nvSpPr>
        <p:spPr bwMode="auto">
          <a:xfrm>
            <a:off x="6924459" y="6453336"/>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Çoklu yanıt</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11" name="Metin kutusu 10"/>
          <p:cNvSpPr txBox="1"/>
          <p:nvPr/>
        </p:nvSpPr>
        <p:spPr>
          <a:xfrm>
            <a:off x="6816080" y="5301208"/>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0,2’nin altındaki değerler grafiğe dahil edilmemiştir.</a:t>
            </a:r>
          </a:p>
        </p:txBody>
      </p:sp>
      <p:sp>
        <p:nvSpPr>
          <p:cNvPr id="12" name="Dikdörtgen 42">
            <a:extLst>
              <a:ext uri="{FF2B5EF4-FFF2-40B4-BE49-F238E27FC236}">
                <a16:creationId xmlns:a16="http://schemas.microsoft.com/office/drawing/2014/main" id="{379CAACA-BA95-46A1-A643-C20A4B7F9630}"/>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2</a:t>
            </a:r>
            <a:r>
              <a:rPr lang="en-US" dirty="0">
                <a:solidFill>
                  <a:srgbClr val="FF0000"/>
                </a:solidFill>
              </a:rPr>
              <a:t>)</a:t>
            </a:r>
          </a:p>
        </p:txBody>
      </p:sp>
      <p:sp>
        <p:nvSpPr>
          <p:cNvPr id="9" name="Text Box 4">
            <a:extLst>
              <a:ext uri="{FF2B5EF4-FFF2-40B4-BE49-F238E27FC236}">
                <a16:creationId xmlns:a16="http://schemas.microsoft.com/office/drawing/2014/main" id="{F97F93CE-08E0-7A43-B2AD-B16F0AAD8C5D}"/>
              </a:ext>
            </a:extLst>
          </p:cNvPr>
          <p:cNvSpPr txBox="1">
            <a:spLocks noChangeArrowheads="1"/>
          </p:cNvSpPr>
          <p:nvPr/>
        </p:nvSpPr>
        <p:spPr bwMode="auto">
          <a:xfrm>
            <a:off x="5858693"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854353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435441" y="940658"/>
            <a:ext cx="8701119"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Almanlara Yönelik Değerlendirmeler</a:t>
            </a: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3431705" y="1269921"/>
            <a:ext cx="6624736" cy="430887"/>
          </a:xfrm>
          <a:prstGeom prst="rect">
            <a:avLst/>
          </a:prstGeom>
          <a:noFill/>
          <a:ln w="9525">
            <a:noFill/>
            <a:miter lim="800000"/>
            <a:headEnd/>
            <a:tailEnd/>
          </a:ln>
        </p:spPr>
        <p:txBody>
          <a:bodyPr wrap="square">
            <a:spAutoFit/>
          </a:bodyPr>
          <a:lstStyle/>
          <a:p>
            <a:pPr lvl="0"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Şimdi size bazı ifadeler okuyacağım. Bu ifadelere Almanlar için ne derece katıldığınızı lütfen karta bakarak 1 ile 4 arası değerlendirir misiniz?</a:t>
            </a:r>
          </a:p>
        </p:txBody>
      </p:sp>
      <p:graphicFrame>
        <p:nvGraphicFramePr>
          <p:cNvPr id="5"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3599614017"/>
              </p:ext>
            </p:extLst>
          </p:nvPr>
        </p:nvGraphicFramePr>
        <p:xfrm>
          <a:off x="656718" y="1890401"/>
          <a:ext cx="9975786" cy="4418919"/>
        </p:xfrm>
        <a:graphic>
          <a:graphicData uri="http://schemas.openxmlformats.org/drawingml/2006/chart">
            <c:chart xmlns:c="http://schemas.openxmlformats.org/drawingml/2006/chart" xmlns:r="http://schemas.openxmlformats.org/officeDocument/2006/relationships" r:id="rId2"/>
          </a:graphicData>
        </a:graphic>
      </p:graphicFrame>
      <p:sp>
        <p:nvSpPr>
          <p:cNvPr id="6" name="12 Metin kutusu">
            <a:extLst>
              <a:ext uri="{FF2B5EF4-FFF2-40B4-BE49-F238E27FC236}">
                <a16:creationId xmlns:a16="http://schemas.microsoft.com/office/drawing/2014/main" id="{3247390D-3F84-4439-A9C4-44B8AF5B0EF3}"/>
              </a:ext>
            </a:extLst>
          </p:cNvPr>
          <p:cNvSpPr txBox="1"/>
          <p:nvPr/>
        </p:nvSpPr>
        <p:spPr>
          <a:xfrm>
            <a:off x="10662943" y="1598603"/>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3426696667"/>
              </p:ext>
            </p:extLst>
          </p:nvPr>
        </p:nvGraphicFramePr>
        <p:xfrm>
          <a:off x="10642503" y="1885732"/>
          <a:ext cx="609600" cy="4135556"/>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90,9</a:t>
                      </a:r>
                    </a:p>
                  </a:txBody>
                  <a:tcPr marL="7620" marR="7620" marT="7620" marB="0" anchor="ctr">
                    <a:noFill/>
                  </a:tcPr>
                </a:tc>
                <a:extLst>
                  <a:ext uri="{0D108BD9-81ED-4DB2-BD59-A6C34878D82A}">
                    <a16:rowId xmlns:a16="http://schemas.microsoft.com/office/drawing/2014/main" val="1106207996"/>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89,9</a:t>
                      </a:r>
                    </a:p>
                  </a:txBody>
                  <a:tcPr marL="7620" marR="7620" marT="7620" marB="0" anchor="ctr">
                    <a:noFill/>
                  </a:tcPr>
                </a:tc>
                <a:extLst>
                  <a:ext uri="{0D108BD9-81ED-4DB2-BD59-A6C34878D82A}">
                    <a16:rowId xmlns:a16="http://schemas.microsoft.com/office/drawing/2014/main" val="1321182177"/>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89,8</a:t>
                      </a:r>
                    </a:p>
                  </a:txBody>
                  <a:tcPr marL="7620" marR="7620" marT="7620" marB="0" anchor="ctr">
                    <a:noFill/>
                  </a:tcPr>
                </a:tc>
                <a:extLst>
                  <a:ext uri="{0D108BD9-81ED-4DB2-BD59-A6C34878D82A}">
                    <a16:rowId xmlns:a16="http://schemas.microsoft.com/office/drawing/2014/main" val="3959051023"/>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88,9</a:t>
                      </a:r>
                    </a:p>
                  </a:txBody>
                  <a:tcPr marL="7620" marR="7620" marT="7620" marB="0" anchor="ctr">
                    <a:noFill/>
                  </a:tcPr>
                </a:tc>
                <a:extLst>
                  <a:ext uri="{0D108BD9-81ED-4DB2-BD59-A6C34878D82A}">
                    <a16:rowId xmlns:a16="http://schemas.microsoft.com/office/drawing/2014/main" val="1241442240"/>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88,1</a:t>
                      </a:r>
                    </a:p>
                  </a:txBody>
                  <a:tcPr marL="7620" marR="7620" marT="7620" marB="0" anchor="ctr">
                    <a:noFill/>
                  </a:tcPr>
                </a:tc>
                <a:extLst>
                  <a:ext uri="{0D108BD9-81ED-4DB2-BD59-A6C34878D82A}">
                    <a16:rowId xmlns:a16="http://schemas.microsoft.com/office/drawing/2014/main" val="2508104431"/>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87,1</a:t>
                      </a:r>
                    </a:p>
                  </a:txBody>
                  <a:tcPr marL="7620" marR="7620" marT="7620" marB="0" anchor="ctr">
                    <a:noFill/>
                  </a:tcPr>
                </a:tc>
                <a:extLst>
                  <a:ext uri="{0D108BD9-81ED-4DB2-BD59-A6C34878D82A}">
                    <a16:rowId xmlns:a16="http://schemas.microsoft.com/office/drawing/2014/main" val="2234317800"/>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86,6</a:t>
                      </a:r>
                    </a:p>
                  </a:txBody>
                  <a:tcPr marL="7620" marR="7620" marT="7620" marB="0" anchor="ctr">
                    <a:noFill/>
                  </a:tcPr>
                </a:tc>
                <a:extLst>
                  <a:ext uri="{0D108BD9-81ED-4DB2-BD59-A6C34878D82A}">
                    <a16:rowId xmlns:a16="http://schemas.microsoft.com/office/drawing/2014/main" val="3818737468"/>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86,2</a:t>
                      </a:r>
                    </a:p>
                  </a:txBody>
                  <a:tcPr marL="7620" marR="7620" marT="7620" marB="0" anchor="ctr">
                    <a:noFill/>
                  </a:tcPr>
                </a:tc>
                <a:extLst>
                  <a:ext uri="{0D108BD9-81ED-4DB2-BD59-A6C34878D82A}">
                    <a16:rowId xmlns:a16="http://schemas.microsoft.com/office/drawing/2014/main" val="4044544024"/>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86,2</a:t>
                      </a:r>
                    </a:p>
                  </a:txBody>
                  <a:tcPr marL="7620" marR="7620" marT="7620" marB="0" anchor="ctr">
                    <a:noFill/>
                  </a:tcPr>
                </a:tc>
                <a:extLst>
                  <a:ext uri="{0D108BD9-81ED-4DB2-BD59-A6C34878D82A}">
                    <a16:rowId xmlns:a16="http://schemas.microsoft.com/office/drawing/2014/main" val="1515827133"/>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86,1</a:t>
                      </a:r>
                    </a:p>
                  </a:txBody>
                  <a:tcPr marL="7620" marR="7620" marT="7620" marB="0" anchor="ctr">
                    <a:noFill/>
                  </a:tcPr>
                </a:tc>
                <a:extLst>
                  <a:ext uri="{0D108BD9-81ED-4DB2-BD59-A6C34878D82A}">
                    <a16:rowId xmlns:a16="http://schemas.microsoft.com/office/drawing/2014/main" val="2051648072"/>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85,6</a:t>
                      </a:r>
                    </a:p>
                  </a:txBody>
                  <a:tcPr marL="7620" marR="7620" marT="7620" marB="0" anchor="ctr">
                    <a:noFill/>
                  </a:tcPr>
                </a:tc>
                <a:extLst>
                  <a:ext uri="{0D108BD9-81ED-4DB2-BD59-A6C34878D82A}">
                    <a16:rowId xmlns:a16="http://schemas.microsoft.com/office/drawing/2014/main" val="3348586392"/>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79,3</a:t>
                      </a:r>
                    </a:p>
                  </a:txBody>
                  <a:tcPr marL="7620" marR="7620" marT="7620" marB="0" anchor="ctr">
                    <a:noFill/>
                  </a:tcPr>
                </a:tc>
                <a:extLst>
                  <a:ext uri="{0D108BD9-81ED-4DB2-BD59-A6C34878D82A}">
                    <a16:rowId xmlns:a16="http://schemas.microsoft.com/office/drawing/2014/main" val="2724365801"/>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76,3</a:t>
                      </a:r>
                    </a:p>
                  </a:txBody>
                  <a:tcPr marL="7620" marR="7620" marT="7620" marB="0" anchor="ctr">
                    <a:noFill/>
                  </a:tcPr>
                </a:tc>
                <a:extLst>
                  <a:ext uri="{0D108BD9-81ED-4DB2-BD59-A6C34878D82A}">
                    <a16:rowId xmlns:a16="http://schemas.microsoft.com/office/drawing/2014/main" val="4179623740"/>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74,1</a:t>
                      </a:r>
                    </a:p>
                  </a:txBody>
                  <a:tcPr marL="7620" marR="7620" marT="7620" marB="0" anchor="ctr">
                    <a:noFill/>
                  </a:tcPr>
                </a:tc>
                <a:extLst>
                  <a:ext uri="{0D108BD9-81ED-4DB2-BD59-A6C34878D82A}">
                    <a16:rowId xmlns:a16="http://schemas.microsoft.com/office/drawing/2014/main" val="2151684123"/>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71,1</a:t>
                      </a:r>
                    </a:p>
                  </a:txBody>
                  <a:tcPr marL="7620" marR="7620" marT="7620" marB="0" anchor="ctr">
                    <a:noFill/>
                  </a:tcPr>
                </a:tc>
                <a:extLst>
                  <a:ext uri="{0D108BD9-81ED-4DB2-BD59-A6C34878D82A}">
                    <a16:rowId xmlns:a16="http://schemas.microsoft.com/office/drawing/2014/main" val="2821455271"/>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71,0</a:t>
                      </a:r>
                    </a:p>
                  </a:txBody>
                  <a:tcPr marL="7620" marR="7620" marT="7620" marB="0" anchor="ctr">
                    <a:noFill/>
                  </a:tcPr>
                </a:tc>
                <a:extLst>
                  <a:ext uri="{0D108BD9-81ED-4DB2-BD59-A6C34878D82A}">
                    <a16:rowId xmlns:a16="http://schemas.microsoft.com/office/drawing/2014/main" val="2154374193"/>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65,9</a:t>
                      </a:r>
                    </a:p>
                  </a:txBody>
                  <a:tcPr marL="7620" marR="7620" marT="7620" marB="0" anchor="ctr">
                    <a:noFill/>
                  </a:tcPr>
                </a:tc>
                <a:extLst>
                  <a:ext uri="{0D108BD9-81ED-4DB2-BD59-A6C34878D82A}">
                    <a16:rowId xmlns:a16="http://schemas.microsoft.com/office/drawing/2014/main" val="3247419362"/>
                  </a:ext>
                </a:extLst>
              </a:tr>
            </a:tbl>
          </a:graphicData>
        </a:graphic>
      </p:graphicFrame>
      <p:cxnSp>
        <p:nvCxnSpPr>
          <p:cNvPr id="10" name="Düz Bağlayıcı 9"/>
          <p:cNvCxnSpPr/>
          <p:nvPr/>
        </p:nvCxnSpPr>
        <p:spPr bwMode="auto">
          <a:xfrm>
            <a:off x="9408368" y="1916835"/>
            <a:ext cx="0" cy="4032445"/>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2" name="Metin kutusu 11"/>
          <p:cNvSpPr txBox="1"/>
          <p:nvPr/>
        </p:nvSpPr>
        <p:spPr>
          <a:xfrm>
            <a:off x="9048328" y="1547500"/>
            <a:ext cx="1008112" cy="369332"/>
          </a:xfrm>
          <a:prstGeom prst="rect">
            <a:avLst/>
          </a:prstGeom>
          <a:noFill/>
        </p:spPr>
        <p:txBody>
          <a:bodyPr wrap="square" rtlCol="0">
            <a:spAutoFit/>
          </a:bodyPr>
          <a:lstStyle/>
          <a:p>
            <a:pPr algn="ctr"/>
            <a:r>
              <a:rPr lang="tr-TR" sz="900" dirty="0" err="1">
                <a:solidFill>
                  <a:srgbClr val="FF0000"/>
                </a:solidFill>
                <a:latin typeface="Verdana" panose="020B0604030504040204" pitchFamily="34" charset="0"/>
                <a:ea typeface="Verdana" panose="020B0604030504040204" pitchFamily="34" charset="0"/>
              </a:rPr>
              <a:t>Mean</a:t>
            </a:r>
            <a:r>
              <a:rPr lang="tr-TR" sz="900" dirty="0">
                <a:solidFill>
                  <a:srgbClr val="FF0000"/>
                </a:solidFill>
                <a:latin typeface="Verdana" panose="020B0604030504040204" pitchFamily="34" charset="0"/>
                <a:ea typeface="Verdana" panose="020B0604030504040204" pitchFamily="34" charset="0"/>
              </a:rPr>
              <a:t> </a:t>
            </a:r>
            <a:r>
              <a:rPr lang="tr-TR" sz="900" dirty="0" err="1">
                <a:solidFill>
                  <a:srgbClr val="FF0000"/>
                </a:solidFill>
                <a:latin typeface="Verdana" panose="020B0604030504040204" pitchFamily="34" charset="0"/>
                <a:ea typeface="Verdana" panose="020B0604030504040204" pitchFamily="34" charset="0"/>
              </a:rPr>
              <a:t>Line</a:t>
            </a:r>
            <a:r>
              <a:rPr lang="tr-TR" sz="900" dirty="0">
                <a:solidFill>
                  <a:srgbClr val="FF0000"/>
                </a:solidFill>
                <a:latin typeface="Verdana" panose="020B0604030504040204" pitchFamily="34" charset="0"/>
                <a:ea typeface="Verdana" panose="020B0604030504040204" pitchFamily="34" charset="0"/>
              </a:rPr>
              <a:t>: 82,5</a:t>
            </a:r>
          </a:p>
        </p:txBody>
      </p:sp>
      <p:sp>
        <p:nvSpPr>
          <p:cNvPr id="13" name="Dikdörtgen 42">
            <a:extLst>
              <a:ext uri="{FF2B5EF4-FFF2-40B4-BE49-F238E27FC236}">
                <a16:creationId xmlns:a16="http://schemas.microsoft.com/office/drawing/2014/main" id="{A8099516-3337-4156-AEE9-5F90A118590B}"/>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3</a:t>
            </a:r>
            <a:r>
              <a:rPr lang="en-US" dirty="0">
                <a:solidFill>
                  <a:srgbClr val="FF0000"/>
                </a:solidFill>
              </a:rPr>
              <a:t>)</a:t>
            </a:r>
          </a:p>
        </p:txBody>
      </p:sp>
      <p:sp>
        <p:nvSpPr>
          <p:cNvPr id="11" name="Text Box 4">
            <a:extLst>
              <a:ext uri="{FF2B5EF4-FFF2-40B4-BE49-F238E27FC236}">
                <a16:creationId xmlns:a16="http://schemas.microsoft.com/office/drawing/2014/main" id="{C5D446CE-90FD-3140-B02C-289D93CAB1F1}"/>
              </a:ext>
            </a:extLst>
          </p:cNvPr>
          <p:cNvSpPr txBox="1">
            <a:spLocks noChangeArrowheads="1"/>
          </p:cNvSpPr>
          <p:nvPr/>
        </p:nvSpPr>
        <p:spPr bwMode="auto">
          <a:xfrm>
            <a:off x="6146725"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244416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4060" y="1218818"/>
            <a:ext cx="568863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 Yaşam Tarzının Uygunluğu</a:t>
            </a:r>
            <a:endParaRPr lang="en-US" b="1" dirty="0">
              <a:latin typeface="Verdana" panose="020B0604030504040204" pitchFamily="34" charset="0"/>
              <a:ea typeface="Verdana" panose="020B0604030504040204" pitchFamily="34" charset="0"/>
              <a:cs typeface="Arial" charset="0"/>
            </a:endParaRPr>
          </a:p>
        </p:txBody>
      </p:sp>
      <p:graphicFrame>
        <p:nvGraphicFramePr>
          <p:cNvPr id="5" name="Chart 6"/>
          <p:cNvGraphicFramePr/>
          <p:nvPr>
            <p:extLst>
              <p:ext uri="{D42A27DB-BD31-4B8C-83A1-F6EECF244321}">
                <p14:modId xmlns:p14="http://schemas.microsoft.com/office/powerpoint/2010/main" val="1282024545"/>
              </p:ext>
            </p:extLst>
          </p:nvPr>
        </p:nvGraphicFramePr>
        <p:xfrm>
          <a:off x="551384" y="2204864"/>
          <a:ext cx="4361943" cy="388843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Düz Bağlayıcı 5"/>
          <p:cNvCxnSpPr/>
          <p:nvPr/>
        </p:nvCxnSpPr>
        <p:spPr bwMode="auto">
          <a:xfrm>
            <a:off x="1199456"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1127448" y="364502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Oval 7"/>
          <p:cNvSpPr/>
          <p:nvPr/>
        </p:nvSpPr>
        <p:spPr bwMode="auto">
          <a:xfrm>
            <a:off x="4763936" y="364502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9" name="TextBox 5"/>
          <p:cNvSpPr txBox="1"/>
          <p:nvPr/>
        </p:nvSpPr>
        <p:spPr>
          <a:xfrm>
            <a:off x="4727848" y="3789040"/>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77,7</a:t>
            </a:r>
          </a:p>
        </p:txBody>
      </p:sp>
      <p:sp>
        <p:nvSpPr>
          <p:cNvPr id="10" name="Oval 9"/>
          <p:cNvSpPr/>
          <p:nvPr/>
        </p:nvSpPr>
        <p:spPr>
          <a:xfrm>
            <a:off x="4151856" y="242096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1" name="Oval 10"/>
          <p:cNvSpPr/>
          <p:nvPr/>
        </p:nvSpPr>
        <p:spPr>
          <a:xfrm>
            <a:off x="3791744" y="479715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2" name="Dikdörtgen 11"/>
          <p:cNvSpPr/>
          <p:nvPr/>
        </p:nvSpPr>
        <p:spPr>
          <a:xfrm>
            <a:off x="4222581" y="249289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81,7</a:t>
            </a:r>
          </a:p>
        </p:txBody>
      </p:sp>
      <p:sp>
        <p:nvSpPr>
          <p:cNvPr id="13" name="Dikdörtgen 12"/>
          <p:cNvSpPr/>
          <p:nvPr/>
        </p:nvSpPr>
        <p:spPr>
          <a:xfrm>
            <a:off x="3901014" y="494232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4,0</a:t>
            </a:r>
          </a:p>
        </p:txBody>
      </p:sp>
      <p:sp>
        <p:nvSpPr>
          <p:cNvPr id="14" name="Dikdörtgen 13"/>
          <p:cNvSpPr/>
          <p:nvPr/>
        </p:nvSpPr>
        <p:spPr>
          <a:xfrm>
            <a:off x="695399" y="1532692"/>
            <a:ext cx="3954733" cy="600164"/>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 halkının yaşantısının size ne derece uygun olduğunu lütfen karta bakarak 1 ile 5 arasında bir puan vererek değerlendirir misiniz?</a:t>
            </a:r>
          </a:p>
        </p:txBody>
      </p:sp>
      <p:graphicFrame>
        <p:nvGraphicFramePr>
          <p:cNvPr id="1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764203671"/>
              </p:ext>
            </p:extLst>
          </p:nvPr>
        </p:nvGraphicFramePr>
        <p:xfrm>
          <a:off x="7284474" y="2203080"/>
          <a:ext cx="500421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6816080" y="1701969"/>
            <a:ext cx="4788871"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 halkının yaşantısının size uygun olmadığını belirttiniz. Neden böyle düşündüğünüzü öğrenebilir miyim? </a:t>
            </a:r>
          </a:p>
        </p:txBody>
      </p:sp>
      <p:sp>
        <p:nvSpPr>
          <p:cNvPr id="17" name="Rectangle 10">
            <a:extLst>
              <a:ext uri="{FF2B5EF4-FFF2-40B4-BE49-F238E27FC236}">
                <a16:creationId xmlns:a16="http://schemas.microsoft.com/office/drawing/2014/main" id="{94DF3A14-2885-4D61-BE02-8ED094FF6E9E}"/>
              </a:ext>
            </a:extLst>
          </p:cNvPr>
          <p:cNvSpPr>
            <a:spLocks noChangeArrowheads="1"/>
          </p:cNvSpPr>
          <p:nvPr/>
        </p:nvSpPr>
        <p:spPr bwMode="auto">
          <a:xfrm>
            <a:off x="6704647" y="1105580"/>
            <a:ext cx="5079985" cy="646331"/>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ea typeface="Verdana" panose="020B0604030504040204" pitchFamily="34" charset="0"/>
                <a:cs typeface="Arial" charset="0"/>
              </a:rPr>
              <a:t>Alman Yaşam Tarzının Uygun  Bulunmayan Unsurları (%4,0</a:t>
            </a:r>
            <a:r>
              <a:rPr lang="tr-TR" dirty="0">
                <a:latin typeface="Verdana" panose="020B0604030504040204" pitchFamily="34" charset="0"/>
                <a:ea typeface="Verdana" panose="020B0604030504040204" pitchFamily="34" charset="0"/>
                <a:cs typeface="Arial" charset="0"/>
              </a:rPr>
              <a:t>)</a:t>
            </a:r>
            <a:endParaRPr lang="tr-TR" dirty="0">
              <a:latin typeface="Verdana" panose="020B0604030504040204" pitchFamily="34" charset="0"/>
              <a:ea typeface="Verdana" panose="020B0604030504040204" pitchFamily="34" charset="0"/>
            </a:endParaRPr>
          </a:p>
        </p:txBody>
      </p:sp>
      <p:sp>
        <p:nvSpPr>
          <p:cNvPr id="19" name="Text Box 4"/>
          <p:cNvSpPr txBox="1">
            <a:spLocks noChangeArrowheads="1"/>
          </p:cNvSpPr>
          <p:nvPr/>
        </p:nvSpPr>
        <p:spPr bwMode="auto">
          <a:xfrm>
            <a:off x="10380843" y="6525344"/>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rPr>
              <a:t>Çoklu yanıt</a:t>
            </a:r>
          </a:p>
        </p:txBody>
      </p:sp>
      <p:cxnSp>
        <p:nvCxnSpPr>
          <p:cNvPr id="20" name="Eğri Bağlayıcı 19"/>
          <p:cNvCxnSpPr>
            <a:cxnSpLocks/>
          </p:cNvCxnSpPr>
          <p:nvPr/>
        </p:nvCxnSpPr>
        <p:spPr bwMode="auto">
          <a:xfrm flipV="1">
            <a:off x="5576724" y="4005064"/>
            <a:ext cx="1383372" cy="973592"/>
          </a:xfrm>
          <a:prstGeom prst="curvedConnector3">
            <a:avLst/>
          </a:prstGeom>
          <a:solidFill>
            <a:schemeClr val="accent1"/>
          </a:solidFill>
          <a:ln w="6350" cap="flat" cmpd="sng" algn="ctr">
            <a:solidFill>
              <a:srgbClr val="FF6161"/>
            </a:solidFill>
            <a:prstDash val="sysDot"/>
            <a:round/>
            <a:headEnd type="none" w="med" len="med"/>
            <a:tailEnd type="triangle"/>
          </a:ln>
          <a:effectLst/>
        </p:spPr>
      </p:cxnSp>
      <p:sp>
        <p:nvSpPr>
          <p:cNvPr id="25" name="Dikdörtgen 42">
            <a:extLst>
              <a:ext uri="{FF2B5EF4-FFF2-40B4-BE49-F238E27FC236}">
                <a16:creationId xmlns:a16="http://schemas.microsoft.com/office/drawing/2014/main" id="{825BE900-6F96-44C7-B428-96A3ED294067}"/>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4</a:t>
            </a:r>
            <a:r>
              <a:rPr lang="en-US" dirty="0">
                <a:solidFill>
                  <a:srgbClr val="FF0000"/>
                </a:solidFill>
              </a:rPr>
              <a:t>)</a:t>
            </a:r>
          </a:p>
        </p:txBody>
      </p:sp>
      <p:sp>
        <p:nvSpPr>
          <p:cNvPr id="24" name="Text Box 4">
            <a:extLst>
              <a:ext uri="{FF2B5EF4-FFF2-40B4-BE49-F238E27FC236}">
                <a16:creationId xmlns:a16="http://schemas.microsoft.com/office/drawing/2014/main" id="{9BB5A21D-3785-254D-A326-E08A159599C8}"/>
              </a:ext>
            </a:extLst>
          </p:cNvPr>
          <p:cNvSpPr txBox="1">
            <a:spLocks noChangeArrowheads="1"/>
          </p:cNvSpPr>
          <p:nvPr/>
        </p:nvSpPr>
        <p:spPr bwMode="auto">
          <a:xfrm>
            <a:off x="2258293" y="6453336"/>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747620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783632" y="1259468"/>
            <a:ext cx="7670710"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Alman Kültürünün Çekiciliği</a:t>
            </a:r>
            <a:endParaRPr lang="en-US" b="1" dirty="0">
              <a:latin typeface="Verdana" panose="020B0604030504040204" pitchFamily="34" charset="0"/>
              <a:ea typeface="Verdana" panose="020B0604030504040204" pitchFamily="34" charset="0"/>
              <a:cs typeface="Arial" charset="0"/>
            </a:endParaRPr>
          </a:p>
        </p:txBody>
      </p:sp>
      <p:graphicFrame>
        <p:nvGraphicFramePr>
          <p:cNvPr id="5" name="Chart 6"/>
          <p:cNvGraphicFramePr/>
          <p:nvPr>
            <p:extLst>
              <p:ext uri="{D42A27DB-BD31-4B8C-83A1-F6EECF244321}">
                <p14:modId xmlns:p14="http://schemas.microsoft.com/office/powerpoint/2010/main" val="2025013668"/>
              </p:ext>
            </p:extLst>
          </p:nvPr>
        </p:nvGraphicFramePr>
        <p:xfrm>
          <a:off x="4110321" y="1988839"/>
          <a:ext cx="4361943" cy="449709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Düz Bağlayıcı 5"/>
          <p:cNvCxnSpPr/>
          <p:nvPr/>
        </p:nvCxnSpPr>
        <p:spPr bwMode="auto">
          <a:xfrm>
            <a:off x="4800216" y="465313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5088248" y="378904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Oval 7"/>
          <p:cNvSpPr/>
          <p:nvPr/>
        </p:nvSpPr>
        <p:spPr bwMode="auto">
          <a:xfrm>
            <a:off x="9372448" y="3825128"/>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9" name="TextBox 5"/>
          <p:cNvSpPr txBox="1"/>
          <p:nvPr/>
        </p:nvSpPr>
        <p:spPr>
          <a:xfrm>
            <a:off x="9264352" y="4006225"/>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74,6</a:t>
            </a:r>
          </a:p>
        </p:txBody>
      </p:sp>
      <p:sp>
        <p:nvSpPr>
          <p:cNvPr id="10" name="Oval 9"/>
          <p:cNvSpPr/>
          <p:nvPr/>
        </p:nvSpPr>
        <p:spPr>
          <a:xfrm>
            <a:off x="8472264" y="2708992"/>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1" name="Oval 10"/>
          <p:cNvSpPr/>
          <p:nvPr/>
        </p:nvSpPr>
        <p:spPr>
          <a:xfrm>
            <a:off x="8616352"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2" name="Dikdörtgen 11"/>
          <p:cNvSpPr/>
          <p:nvPr/>
        </p:nvSpPr>
        <p:spPr>
          <a:xfrm>
            <a:off x="8544272" y="2780928"/>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79,3</a:t>
            </a:r>
          </a:p>
        </p:txBody>
      </p:sp>
      <p:sp>
        <p:nvSpPr>
          <p:cNvPr id="13" name="Dikdörtgen 12"/>
          <p:cNvSpPr/>
          <p:nvPr/>
        </p:nvSpPr>
        <p:spPr>
          <a:xfrm>
            <a:off x="8725550" y="5229200"/>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4,7</a:t>
            </a:r>
          </a:p>
        </p:txBody>
      </p:sp>
      <p:sp>
        <p:nvSpPr>
          <p:cNvPr id="14" name="Dikdörtgen 13"/>
          <p:cNvSpPr/>
          <p:nvPr/>
        </p:nvSpPr>
        <p:spPr>
          <a:xfrm>
            <a:off x="2567608" y="1727230"/>
            <a:ext cx="8275486"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 kültürünün size ne derece çekici geldiğini karta bakarak söyler misiniz? </a:t>
            </a:r>
          </a:p>
        </p:txBody>
      </p:sp>
      <p:sp>
        <p:nvSpPr>
          <p:cNvPr id="23" name="Dikdörtgen 42">
            <a:extLst>
              <a:ext uri="{FF2B5EF4-FFF2-40B4-BE49-F238E27FC236}">
                <a16:creationId xmlns:a16="http://schemas.microsoft.com/office/drawing/2014/main" id="{AFAFF8B3-E6F9-477E-891D-3011B2DCDA6A}"/>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5</a:t>
            </a:r>
            <a:r>
              <a:rPr lang="en-US" dirty="0">
                <a:solidFill>
                  <a:srgbClr val="FF0000"/>
                </a:solidFill>
              </a:rPr>
              <a:t>)</a:t>
            </a:r>
          </a:p>
        </p:txBody>
      </p:sp>
      <p:sp>
        <p:nvSpPr>
          <p:cNvPr id="17" name="Text Box 4">
            <a:extLst>
              <a:ext uri="{FF2B5EF4-FFF2-40B4-BE49-F238E27FC236}">
                <a16:creationId xmlns:a16="http://schemas.microsoft.com/office/drawing/2014/main" id="{129BC19B-F2E8-FF4C-A61D-979A81A7024C}"/>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718989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947838" y="940658"/>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Türkiye’den Almanya’ya İş Göçü</a:t>
            </a:r>
          </a:p>
        </p:txBody>
      </p:sp>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814882" y="2100175"/>
            <a:ext cx="4219271" cy="430887"/>
          </a:xfrm>
          <a:prstGeom prst="rect">
            <a:avLst/>
          </a:prstGeom>
          <a:noFill/>
          <a:ln w="9525">
            <a:noFill/>
            <a:miter lim="800000"/>
            <a:headEnd/>
            <a:tailEnd/>
          </a:ln>
        </p:spPr>
        <p:txBody>
          <a:bodyPr wrap="square">
            <a:spAutoFit/>
          </a:bodyPr>
          <a:lstStyle/>
          <a:p>
            <a:pPr lvl="0" algn="ctr" fontAlgn="base"/>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60 yıl önce başlayan Türkiye’den Almanya’ya işçi göçünün başarılı olduğunu düşünüyor musunuz?</a:t>
            </a:r>
          </a:p>
        </p:txBody>
      </p:sp>
      <p:sp>
        <p:nvSpPr>
          <p:cNvPr id="9" name="Dikdörtgen 8"/>
          <p:cNvSpPr/>
          <p:nvPr/>
        </p:nvSpPr>
        <p:spPr>
          <a:xfrm>
            <a:off x="1146991" y="1630544"/>
            <a:ext cx="3374490"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Başarılı Olup Olmadığı</a:t>
            </a:r>
            <a:endParaRPr lang="tr-TR" b="1" dirty="0">
              <a:latin typeface="Verdana" panose="020B0604030504040204" pitchFamily="34" charset="0"/>
              <a:ea typeface="Verdana" panose="020B0604030504040204" pitchFamily="34" charset="0"/>
            </a:endParaRPr>
          </a:p>
        </p:txBody>
      </p:sp>
      <p:graphicFrame>
        <p:nvGraphicFramePr>
          <p:cNvPr id="13"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1473186565"/>
              </p:ext>
            </p:extLst>
          </p:nvPr>
        </p:nvGraphicFramePr>
        <p:xfrm>
          <a:off x="927736" y="2638701"/>
          <a:ext cx="3656096" cy="3382587"/>
        </p:xfrm>
        <a:graphic>
          <a:graphicData uri="http://schemas.openxmlformats.org/drawingml/2006/chart">
            <c:chart xmlns:c="http://schemas.openxmlformats.org/drawingml/2006/chart" xmlns:r="http://schemas.openxmlformats.org/officeDocument/2006/relationships" r:id="rId2"/>
          </a:graphicData>
        </a:graphic>
      </p:graphicFrame>
      <p:sp>
        <p:nvSpPr>
          <p:cNvPr id="22" name="Dikdörtgen 21"/>
          <p:cNvSpPr/>
          <p:nvPr/>
        </p:nvSpPr>
        <p:spPr>
          <a:xfrm>
            <a:off x="7376669" y="1999876"/>
            <a:ext cx="4468343"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Türkiye’den Almanya’ya işçi göçünün başarılı olmadığını söylediniz. Neden bu şekilde düşünüyorsunuz?</a:t>
            </a:r>
          </a:p>
        </p:txBody>
      </p:sp>
      <p:sp>
        <p:nvSpPr>
          <p:cNvPr id="23" name="Dikdörtgen 22"/>
          <p:cNvSpPr/>
          <p:nvPr/>
        </p:nvSpPr>
        <p:spPr>
          <a:xfrm>
            <a:off x="7343297" y="1404065"/>
            <a:ext cx="4219272"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Başarılı Olmadığını Düşünme Nedenleri (%14,5)</a:t>
            </a:r>
            <a:endParaRPr lang="tr-TR" b="1" dirty="0">
              <a:latin typeface="Verdana" panose="020B0604030504040204" pitchFamily="34" charset="0"/>
              <a:ea typeface="Verdana" panose="020B0604030504040204" pitchFamily="34" charset="0"/>
            </a:endParaRPr>
          </a:p>
        </p:txBody>
      </p:sp>
      <p:graphicFrame>
        <p:nvGraphicFramePr>
          <p:cNvPr id="3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113524904"/>
              </p:ext>
            </p:extLst>
          </p:nvPr>
        </p:nvGraphicFramePr>
        <p:xfrm>
          <a:off x="7248128" y="2382234"/>
          <a:ext cx="4896544" cy="4287126"/>
        </p:xfrm>
        <a:graphic>
          <a:graphicData uri="http://schemas.openxmlformats.org/drawingml/2006/chart">
            <c:chart xmlns:c="http://schemas.openxmlformats.org/drawingml/2006/chart" xmlns:r="http://schemas.openxmlformats.org/officeDocument/2006/relationships" r:id="rId3"/>
          </a:graphicData>
        </a:graphic>
      </p:graphicFrame>
      <p:sp>
        <p:nvSpPr>
          <p:cNvPr id="35" name="Metin kutusu 34"/>
          <p:cNvSpPr txBox="1"/>
          <p:nvPr/>
        </p:nvSpPr>
        <p:spPr>
          <a:xfrm>
            <a:off x="6528048" y="5344974"/>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0,2’nin altındaki değerler grafiğe dahil edilmemiştir.</a:t>
            </a:r>
          </a:p>
        </p:txBody>
      </p:sp>
      <p:cxnSp>
        <p:nvCxnSpPr>
          <p:cNvPr id="38" name="Eğri Bağlayıcı 37"/>
          <p:cNvCxnSpPr>
            <a:cxnSpLocks/>
          </p:cNvCxnSpPr>
          <p:nvPr/>
        </p:nvCxnSpPr>
        <p:spPr bwMode="auto">
          <a:xfrm flipV="1">
            <a:off x="5087888" y="3429000"/>
            <a:ext cx="1152128" cy="648072"/>
          </a:xfrm>
          <a:prstGeom prst="curvedConnector3">
            <a:avLst/>
          </a:prstGeom>
          <a:solidFill>
            <a:schemeClr val="accent1"/>
          </a:solidFill>
          <a:ln w="6350" cap="flat" cmpd="sng" algn="ctr">
            <a:solidFill>
              <a:srgbClr val="FF5050"/>
            </a:solidFill>
            <a:prstDash val="sysDot"/>
            <a:round/>
            <a:headEnd type="none" w="med" len="med"/>
            <a:tailEnd type="triangle"/>
          </a:ln>
          <a:effectLst/>
        </p:spPr>
      </p:cxnSp>
      <p:sp>
        <p:nvSpPr>
          <p:cNvPr id="41" name="Text Box 4"/>
          <p:cNvSpPr txBox="1">
            <a:spLocks noChangeArrowheads="1"/>
          </p:cNvSpPr>
          <p:nvPr/>
        </p:nvSpPr>
        <p:spPr bwMode="auto">
          <a:xfrm>
            <a:off x="5698067" y="6280788"/>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rPr>
              <a:t>Çoklu yanıt</a:t>
            </a:r>
          </a:p>
        </p:txBody>
      </p:sp>
      <p:sp>
        <p:nvSpPr>
          <p:cNvPr id="36" name="Dikdörtgen 42">
            <a:extLst>
              <a:ext uri="{FF2B5EF4-FFF2-40B4-BE49-F238E27FC236}">
                <a16:creationId xmlns:a16="http://schemas.microsoft.com/office/drawing/2014/main" id="{77C82FFB-A26E-4A79-86E1-1F0054EB571A}"/>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6</a:t>
            </a:r>
            <a:r>
              <a:rPr lang="en-US" dirty="0">
                <a:solidFill>
                  <a:srgbClr val="FF0000"/>
                </a:solidFill>
              </a:rPr>
              <a:t>)</a:t>
            </a:r>
          </a:p>
        </p:txBody>
      </p:sp>
      <p:sp>
        <p:nvSpPr>
          <p:cNvPr id="14" name="Text Box 4">
            <a:extLst>
              <a:ext uri="{FF2B5EF4-FFF2-40B4-BE49-F238E27FC236}">
                <a16:creationId xmlns:a16="http://schemas.microsoft.com/office/drawing/2014/main" id="{87A73FF0-FE6E-FA41-94A8-9828C24D0539}"/>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95638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E98DD4-45B8-4575-885C-BBFBBEE49A16}"/>
              </a:ext>
            </a:extLst>
          </p:cNvPr>
          <p:cNvSpPr txBox="1">
            <a:spLocks noChangeArrowheads="1"/>
          </p:cNvSpPr>
          <p:nvPr/>
        </p:nvSpPr>
        <p:spPr bwMode="auto">
          <a:xfrm>
            <a:off x="1728694" y="120277"/>
            <a:ext cx="10121721" cy="91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altLang="tr-TR" sz="2000" b="0" i="0" u="none" strike="noStrike" kern="0" cap="none" spc="0" normalizeH="0" baseline="0" noProof="0" dirty="0">
              <a:ln>
                <a:noFill/>
              </a:ln>
              <a:solidFill>
                <a:srgbClr val="FFFFFF">
                  <a:lumMod val="50000"/>
                </a:srgbClr>
              </a:solidFill>
              <a:effectLst/>
              <a:uLnTx/>
              <a:uFillTx/>
              <a:latin typeface="Verdana"/>
              <a:ea typeface="+mj-ea"/>
              <a:cs typeface="+mj-cs"/>
            </a:endParaRPr>
          </a:p>
        </p:txBody>
      </p:sp>
      <p:grpSp>
        <p:nvGrpSpPr>
          <p:cNvPr id="5" name="Grup 4">
            <a:extLst>
              <a:ext uri="{FF2B5EF4-FFF2-40B4-BE49-F238E27FC236}">
                <a16:creationId xmlns:a16="http://schemas.microsoft.com/office/drawing/2014/main" id="{6521B4E8-B48B-400E-8495-6208490397B4}"/>
              </a:ext>
            </a:extLst>
          </p:cNvPr>
          <p:cNvGrpSpPr/>
          <p:nvPr/>
        </p:nvGrpSpPr>
        <p:grpSpPr>
          <a:xfrm>
            <a:off x="1416056" y="2435314"/>
            <a:ext cx="9936527" cy="4030112"/>
            <a:chOff x="2429535" y="3351563"/>
            <a:chExt cx="7338461" cy="3211165"/>
          </a:xfrm>
        </p:grpSpPr>
        <p:pic>
          <p:nvPicPr>
            <p:cNvPr id="6" name="Picture 3274">
              <a:extLst>
                <a:ext uri="{FF2B5EF4-FFF2-40B4-BE49-F238E27FC236}">
                  <a16:creationId xmlns:a16="http://schemas.microsoft.com/office/drawing/2014/main" id="{43224910-AE69-4845-A5A5-AD7C38C4EDA4}"/>
                </a:ext>
              </a:extLst>
            </p:cNvPr>
            <p:cNvPicPr>
              <a:picLocks noChangeAspect="1" noChangeArrowheads="1"/>
            </p:cNvPicPr>
            <p:nvPr/>
          </p:nvPicPr>
          <p:blipFill>
            <a:blip r:embed="rId2" cstate="print">
              <a:duotone>
                <a:prstClr val="black"/>
                <a:srgbClr val="0094C8">
                  <a:tint val="45000"/>
                  <a:satMod val="400000"/>
                </a:srgbClr>
              </a:duotone>
              <a:extLst>
                <a:ext uri="{28A0092B-C50C-407E-A947-70E740481C1C}">
                  <a14:useLocalDpi xmlns:a14="http://schemas.microsoft.com/office/drawing/2010/main" val="0"/>
                </a:ext>
              </a:extLst>
            </a:blip>
            <a:srcRect/>
            <a:stretch>
              <a:fillRect/>
            </a:stretch>
          </p:blipFill>
          <p:spPr bwMode="auto">
            <a:xfrm>
              <a:off x="2480761" y="3351563"/>
              <a:ext cx="7287235" cy="3211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11 Metin kutusu">
              <a:extLst>
                <a:ext uri="{FF2B5EF4-FFF2-40B4-BE49-F238E27FC236}">
                  <a16:creationId xmlns:a16="http://schemas.microsoft.com/office/drawing/2014/main" id="{8F295FB0-1954-4C9B-8AD6-95A7CDF7B183}"/>
                </a:ext>
              </a:extLst>
            </p:cNvPr>
            <p:cNvSpPr txBox="1"/>
            <p:nvPr/>
          </p:nvSpPr>
          <p:spPr>
            <a:xfrm>
              <a:off x="5713635" y="5534214"/>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Adana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%4,1</a:t>
              </a:r>
            </a:p>
          </p:txBody>
        </p:sp>
        <p:sp>
          <p:nvSpPr>
            <p:cNvPr id="8" name="12 Metin kutusu">
              <a:extLst>
                <a:ext uri="{FF2B5EF4-FFF2-40B4-BE49-F238E27FC236}">
                  <a16:creationId xmlns:a16="http://schemas.microsoft.com/office/drawing/2014/main" id="{23580772-09B7-470C-AE80-3840164792AF}"/>
                </a:ext>
              </a:extLst>
            </p:cNvPr>
            <p:cNvSpPr txBox="1"/>
            <p:nvPr/>
          </p:nvSpPr>
          <p:spPr>
            <a:xfrm>
              <a:off x="4490755" y="4425689"/>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Ankara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ea typeface="+mn-ea"/>
                  <a:cs typeface="Arial" charset="0"/>
                </a:rPr>
                <a:t>%9,7</a:t>
              </a:r>
            </a:p>
          </p:txBody>
        </p:sp>
        <p:sp>
          <p:nvSpPr>
            <p:cNvPr id="9" name="14 Metin kutusu">
              <a:extLst>
                <a:ext uri="{FF2B5EF4-FFF2-40B4-BE49-F238E27FC236}">
                  <a16:creationId xmlns:a16="http://schemas.microsoft.com/office/drawing/2014/main" id="{18833E93-08D3-4B77-8577-A1D3ED4DBCAD}"/>
                </a:ext>
              </a:extLst>
            </p:cNvPr>
            <p:cNvSpPr txBox="1"/>
            <p:nvPr/>
          </p:nvSpPr>
          <p:spPr>
            <a:xfrm>
              <a:off x="2429535" y="4984091"/>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İzmir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%7,7</a:t>
              </a:r>
            </a:p>
          </p:txBody>
        </p:sp>
        <p:sp>
          <p:nvSpPr>
            <p:cNvPr id="10" name="17 Metin kutusu">
              <a:extLst>
                <a:ext uri="{FF2B5EF4-FFF2-40B4-BE49-F238E27FC236}">
                  <a16:creationId xmlns:a16="http://schemas.microsoft.com/office/drawing/2014/main" id="{99942865-57B1-44CA-A3EB-605EA5FC0669}"/>
                </a:ext>
              </a:extLst>
            </p:cNvPr>
            <p:cNvSpPr txBox="1"/>
            <p:nvPr/>
          </p:nvSpPr>
          <p:spPr>
            <a:xfrm>
              <a:off x="3295856" y="4182513"/>
              <a:ext cx="726705"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Bursa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%5,4</a:t>
              </a:r>
            </a:p>
          </p:txBody>
        </p:sp>
        <p:sp>
          <p:nvSpPr>
            <p:cNvPr id="11" name="18 Metin kutusu">
              <a:extLst>
                <a:ext uri="{FF2B5EF4-FFF2-40B4-BE49-F238E27FC236}">
                  <a16:creationId xmlns:a16="http://schemas.microsoft.com/office/drawing/2014/main" id="{953EB325-5EBE-4275-AC56-72528AE95672}"/>
                </a:ext>
              </a:extLst>
            </p:cNvPr>
            <p:cNvSpPr txBox="1"/>
            <p:nvPr/>
          </p:nvSpPr>
          <p:spPr>
            <a:xfrm>
              <a:off x="3155205" y="3678269"/>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İstanbul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%26,9</a:t>
              </a:r>
            </a:p>
          </p:txBody>
        </p:sp>
        <p:sp>
          <p:nvSpPr>
            <p:cNvPr id="12" name="20 Metin kutusu">
              <a:extLst>
                <a:ext uri="{FF2B5EF4-FFF2-40B4-BE49-F238E27FC236}">
                  <a16:creationId xmlns:a16="http://schemas.microsoft.com/office/drawing/2014/main" id="{4F2912E7-B509-467A-A770-585A1C83719E}"/>
                </a:ext>
              </a:extLst>
            </p:cNvPr>
            <p:cNvSpPr txBox="1"/>
            <p:nvPr/>
          </p:nvSpPr>
          <p:spPr>
            <a:xfrm>
              <a:off x="6561897" y="5842273"/>
              <a:ext cx="823270"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Gaziantep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%3,7</a:t>
              </a:r>
            </a:p>
          </p:txBody>
        </p:sp>
        <p:sp>
          <p:nvSpPr>
            <p:cNvPr id="13" name="22 Metin kutusu">
              <a:extLst>
                <a:ext uri="{FF2B5EF4-FFF2-40B4-BE49-F238E27FC236}">
                  <a16:creationId xmlns:a16="http://schemas.microsoft.com/office/drawing/2014/main" id="{F0A0735C-79DB-425A-A5E1-A3D37CAB4B43}"/>
                </a:ext>
              </a:extLst>
            </p:cNvPr>
            <p:cNvSpPr txBox="1"/>
            <p:nvPr/>
          </p:nvSpPr>
          <p:spPr>
            <a:xfrm>
              <a:off x="5871336" y="3833471"/>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Samsun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%2,4</a:t>
              </a:r>
            </a:p>
          </p:txBody>
        </p:sp>
        <p:sp>
          <p:nvSpPr>
            <p:cNvPr id="14" name="24 Metin kutusu">
              <a:extLst>
                <a:ext uri="{FF2B5EF4-FFF2-40B4-BE49-F238E27FC236}">
                  <a16:creationId xmlns:a16="http://schemas.microsoft.com/office/drawing/2014/main" id="{B00DE712-999A-4009-9FC9-E8AF7DABF454}"/>
                </a:ext>
              </a:extLst>
            </p:cNvPr>
            <p:cNvSpPr txBox="1"/>
            <p:nvPr/>
          </p:nvSpPr>
          <p:spPr>
            <a:xfrm>
              <a:off x="7210452" y="3950451"/>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Trabzon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%1,4</a:t>
              </a:r>
            </a:p>
          </p:txBody>
        </p:sp>
      </p:grpSp>
      <p:sp>
        <p:nvSpPr>
          <p:cNvPr id="15" name="24 Metin kutusu">
            <a:extLst>
              <a:ext uri="{FF2B5EF4-FFF2-40B4-BE49-F238E27FC236}">
                <a16:creationId xmlns:a16="http://schemas.microsoft.com/office/drawing/2014/main" id="{A083D290-FF09-4859-B668-2F04552F9265}"/>
              </a:ext>
            </a:extLst>
          </p:cNvPr>
          <p:cNvSpPr txBox="1"/>
          <p:nvPr/>
        </p:nvSpPr>
        <p:spPr>
          <a:xfrm>
            <a:off x="8954762" y="3820978"/>
            <a:ext cx="11593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Erzurum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%1,3</a:t>
            </a:r>
          </a:p>
        </p:txBody>
      </p:sp>
      <p:sp>
        <p:nvSpPr>
          <p:cNvPr id="16" name="29 Metin kutusu">
            <a:extLst>
              <a:ext uri="{FF2B5EF4-FFF2-40B4-BE49-F238E27FC236}">
                <a16:creationId xmlns:a16="http://schemas.microsoft.com/office/drawing/2014/main" id="{38866868-7CBE-4001-9234-0993BAD078B1}"/>
              </a:ext>
            </a:extLst>
          </p:cNvPr>
          <p:cNvSpPr txBox="1"/>
          <p:nvPr/>
        </p:nvSpPr>
        <p:spPr>
          <a:xfrm>
            <a:off x="5790104" y="4803836"/>
            <a:ext cx="11593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Kayseri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%2,5</a:t>
            </a:r>
          </a:p>
        </p:txBody>
      </p:sp>
      <p:sp>
        <p:nvSpPr>
          <p:cNvPr id="17" name="29 Metin kutusu">
            <a:extLst>
              <a:ext uri="{FF2B5EF4-FFF2-40B4-BE49-F238E27FC236}">
                <a16:creationId xmlns:a16="http://schemas.microsoft.com/office/drawing/2014/main" id="{8352B54C-3E90-4C22-AC5E-607C141D1B50}"/>
              </a:ext>
            </a:extLst>
          </p:cNvPr>
          <p:cNvSpPr txBox="1"/>
          <p:nvPr/>
        </p:nvSpPr>
        <p:spPr>
          <a:xfrm>
            <a:off x="6762239" y="4803836"/>
            <a:ext cx="153522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Malatya</a:t>
            </a:r>
            <a:endParaRPr kumimoji="0" lang="tr-TR" sz="1000" b="0" i="0" u="none" strike="noStrike" kern="1200" cap="none" spc="0" normalizeH="0" baseline="0" noProof="0" dirty="0">
              <a:ln>
                <a:noFill/>
              </a:ln>
              <a:solidFill>
                <a:schemeClr val="bg1">
                  <a:lumMod val="50000"/>
                </a:schemeClr>
              </a:solidFill>
              <a:effectLst/>
              <a:uLnTx/>
              <a:uFillTx/>
              <a:latin typeface="Verdan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%1,4</a:t>
            </a:r>
          </a:p>
        </p:txBody>
      </p:sp>
      <p:sp>
        <p:nvSpPr>
          <p:cNvPr id="18" name="22 Metin kutusu">
            <a:extLst>
              <a:ext uri="{FF2B5EF4-FFF2-40B4-BE49-F238E27FC236}">
                <a16:creationId xmlns:a16="http://schemas.microsoft.com/office/drawing/2014/main" id="{6792B8E2-BCDD-4F7B-9BF3-417468702E08}"/>
              </a:ext>
            </a:extLst>
          </p:cNvPr>
          <p:cNvSpPr txBox="1"/>
          <p:nvPr/>
        </p:nvSpPr>
        <p:spPr>
          <a:xfrm>
            <a:off x="1633700" y="3976298"/>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Balıkesir</a:t>
            </a: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%2,2</a:t>
            </a:r>
          </a:p>
        </p:txBody>
      </p:sp>
      <p:sp>
        <p:nvSpPr>
          <p:cNvPr id="19" name="Dikdörtgen 18"/>
          <p:cNvSpPr/>
          <p:nvPr/>
        </p:nvSpPr>
        <p:spPr>
          <a:xfrm>
            <a:off x="1629945" y="1091351"/>
            <a:ext cx="9589692" cy="1291251"/>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ts val="1000"/>
              </a:spcAft>
              <a:buClrTx/>
              <a:buSzTx/>
              <a:buFontTx/>
              <a:buNone/>
              <a:tabLst/>
              <a:defRPr/>
            </a:pPr>
            <a:r>
              <a:rPr kumimoji="0" lang="tr-TR" sz="12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Lato Light" panose="020F0502020204030203" pitchFamily="34" charset="0"/>
              </a:rPr>
              <a:t>Araştırmanın Evreni</a:t>
            </a:r>
          </a:p>
          <a:p>
            <a:pPr marL="285750" lvl="0" indent="-285750" algn="just">
              <a:lnSpc>
                <a:spcPct val="150000"/>
              </a:lnSpc>
              <a:buFont typeface="Arial" panose="020B0604020202020204" pitchFamily="34" charset="0"/>
              <a:buChar char="•"/>
              <a:defRPr/>
            </a:pPr>
            <a:r>
              <a:rPr lang="tr-TR" sz="1200" dirty="0">
                <a:latin typeface="Verdana" panose="020B0604030504040204" pitchFamily="34" charset="0"/>
                <a:ea typeface="Verdana" panose="020B0604030504040204" pitchFamily="34" charset="0"/>
                <a:cs typeface="Lato Light" panose="020F0502020204030203" pitchFamily="34" charset="0"/>
              </a:rPr>
              <a:t>Araştırma; İBBS Düzey-2’yi temsil eden 26 ilde (Adana, Ağrı, Ankara, Antalya, Aydın, Balıkesir, Bursa, Erzurum, Gaziantep, Hatay, İstanbul, İzmir, Kastamonu, Kayseri, Kırıkkale, Kocaeli, Konya, Malatya, Manisa, Mardin, Samsun, Şanlıurfa, Tekirdağ, Trabzon, Zonguldak ve Van) gerçekleştirildi. </a:t>
            </a:r>
          </a:p>
        </p:txBody>
      </p:sp>
      <p:sp>
        <p:nvSpPr>
          <p:cNvPr id="20" name="24 Metin kutusu">
            <a:extLst>
              <a:ext uri="{FF2B5EF4-FFF2-40B4-BE49-F238E27FC236}">
                <a16:creationId xmlns:a16="http://schemas.microsoft.com/office/drawing/2014/main" id="{D68A4569-1DD8-4011-B6C3-C331A31AB051}"/>
              </a:ext>
            </a:extLst>
          </p:cNvPr>
          <p:cNvSpPr txBox="1"/>
          <p:nvPr/>
        </p:nvSpPr>
        <p:spPr>
          <a:xfrm>
            <a:off x="9616617" y="3921446"/>
            <a:ext cx="11593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Ağrı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%0,9</a:t>
            </a:r>
          </a:p>
        </p:txBody>
      </p:sp>
      <p:sp>
        <p:nvSpPr>
          <p:cNvPr id="21" name="11 Metin kutusu">
            <a:extLst>
              <a:ext uri="{FF2B5EF4-FFF2-40B4-BE49-F238E27FC236}">
                <a16:creationId xmlns:a16="http://schemas.microsoft.com/office/drawing/2014/main" id="{3C8DC950-C659-4123-9BC4-4F006858939C}"/>
              </a:ext>
            </a:extLst>
          </p:cNvPr>
          <p:cNvSpPr txBox="1"/>
          <p:nvPr/>
        </p:nvSpPr>
        <p:spPr>
          <a:xfrm>
            <a:off x="3143672" y="5465002"/>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Antalya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%4,4</a:t>
            </a:r>
          </a:p>
        </p:txBody>
      </p:sp>
      <p:sp>
        <p:nvSpPr>
          <p:cNvPr id="22" name="14 Metin kutusu">
            <a:extLst>
              <a:ext uri="{FF2B5EF4-FFF2-40B4-BE49-F238E27FC236}">
                <a16:creationId xmlns:a16="http://schemas.microsoft.com/office/drawing/2014/main" id="{1E95F31D-E6DD-4EE6-91B7-F8F4C5BE138B}"/>
              </a:ext>
            </a:extLst>
          </p:cNvPr>
          <p:cNvSpPr txBox="1"/>
          <p:nvPr/>
        </p:nvSpPr>
        <p:spPr>
          <a:xfrm>
            <a:off x="1373603" y="5003891"/>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Aydın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%1,9</a:t>
            </a:r>
          </a:p>
        </p:txBody>
      </p:sp>
      <p:sp>
        <p:nvSpPr>
          <p:cNvPr id="23" name="20 Metin kutusu">
            <a:extLst>
              <a:ext uri="{FF2B5EF4-FFF2-40B4-BE49-F238E27FC236}">
                <a16:creationId xmlns:a16="http://schemas.microsoft.com/office/drawing/2014/main" id="{06EE595A-235D-48AF-B8B7-4E4509B56AFC}"/>
              </a:ext>
            </a:extLst>
          </p:cNvPr>
          <p:cNvSpPr txBox="1"/>
          <p:nvPr/>
        </p:nvSpPr>
        <p:spPr>
          <a:xfrm>
            <a:off x="6073569" y="5890059"/>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Hatay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%2,9</a:t>
            </a:r>
          </a:p>
        </p:txBody>
      </p:sp>
      <p:sp>
        <p:nvSpPr>
          <p:cNvPr id="24" name="22 Metin kutusu">
            <a:extLst>
              <a:ext uri="{FF2B5EF4-FFF2-40B4-BE49-F238E27FC236}">
                <a16:creationId xmlns:a16="http://schemas.microsoft.com/office/drawing/2014/main" id="{6BB8BB1E-045A-4C8C-A33F-2B42761A5C3D}"/>
              </a:ext>
            </a:extLst>
          </p:cNvPr>
          <p:cNvSpPr txBox="1"/>
          <p:nvPr/>
        </p:nvSpPr>
        <p:spPr>
          <a:xfrm>
            <a:off x="4481626" y="2948430"/>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Kastamonu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%0,7</a:t>
            </a:r>
          </a:p>
        </p:txBody>
      </p:sp>
      <p:sp>
        <p:nvSpPr>
          <p:cNvPr id="25" name="12 Metin kutusu">
            <a:extLst>
              <a:ext uri="{FF2B5EF4-FFF2-40B4-BE49-F238E27FC236}">
                <a16:creationId xmlns:a16="http://schemas.microsoft.com/office/drawing/2014/main" id="{0E722F14-1E5B-434C-A09D-46BED20F8664}"/>
              </a:ext>
            </a:extLst>
          </p:cNvPr>
          <p:cNvSpPr txBox="1"/>
          <p:nvPr/>
        </p:nvSpPr>
        <p:spPr>
          <a:xfrm>
            <a:off x="4527549" y="415938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Kırıkkale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ea typeface="+mn-ea"/>
                <a:cs typeface="Arial" charset="0"/>
              </a:rPr>
              <a:t>%0,5</a:t>
            </a:r>
          </a:p>
        </p:txBody>
      </p:sp>
      <p:sp>
        <p:nvSpPr>
          <p:cNvPr id="26" name="18 Metin kutusu">
            <a:extLst>
              <a:ext uri="{FF2B5EF4-FFF2-40B4-BE49-F238E27FC236}">
                <a16:creationId xmlns:a16="http://schemas.microsoft.com/office/drawing/2014/main" id="{43D3320D-FAE4-4B76-8A5B-D630DDBA1738}"/>
              </a:ext>
            </a:extLst>
          </p:cNvPr>
          <p:cNvSpPr txBox="1"/>
          <p:nvPr/>
        </p:nvSpPr>
        <p:spPr>
          <a:xfrm>
            <a:off x="2678470" y="327799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Kocaeli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%3,5</a:t>
            </a:r>
          </a:p>
        </p:txBody>
      </p:sp>
      <p:sp>
        <p:nvSpPr>
          <p:cNvPr id="27" name="12 Metin kutusu">
            <a:extLst>
              <a:ext uri="{FF2B5EF4-FFF2-40B4-BE49-F238E27FC236}">
                <a16:creationId xmlns:a16="http://schemas.microsoft.com/office/drawing/2014/main" id="{0154BF13-712D-4B70-AB4B-CDFAEBA59FFE}"/>
              </a:ext>
            </a:extLst>
          </p:cNvPr>
          <p:cNvSpPr txBox="1"/>
          <p:nvPr/>
        </p:nvSpPr>
        <p:spPr>
          <a:xfrm>
            <a:off x="3927425" y="4790448"/>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Konya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ea typeface="+mn-ea"/>
                <a:cs typeface="Arial" charset="0"/>
              </a:rPr>
              <a:t>%3,9</a:t>
            </a:r>
          </a:p>
        </p:txBody>
      </p:sp>
      <p:sp>
        <p:nvSpPr>
          <p:cNvPr id="28" name="14 Metin kutusu">
            <a:extLst>
              <a:ext uri="{FF2B5EF4-FFF2-40B4-BE49-F238E27FC236}">
                <a16:creationId xmlns:a16="http://schemas.microsoft.com/office/drawing/2014/main" id="{7DC9942C-EF08-4E7D-8B98-116BDC66443E}"/>
              </a:ext>
            </a:extLst>
          </p:cNvPr>
          <p:cNvSpPr txBox="1"/>
          <p:nvPr/>
        </p:nvSpPr>
        <p:spPr>
          <a:xfrm>
            <a:off x="1629944" y="442911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Manisa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%2,5</a:t>
            </a:r>
          </a:p>
        </p:txBody>
      </p:sp>
      <p:sp>
        <p:nvSpPr>
          <p:cNvPr id="29" name="20 Metin kutusu">
            <a:extLst>
              <a:ext uri="{FF2B5EF4-FFF2-40B4-BE49-F238E27FC236}">
                <a16:creationId xmlns:a16="http://schemas.microsoft.com/office/drawing/2014/main" id="{CD9DBA77-55D5-4682-A60D-E94D38D96F21}"/>
              </a:ext>
            </a:extLst>
          </p:cNvPr>
          <p:cNvSpPr txBox="1"/>
          <p:nvPr/>
        </p:nvSpPr>
        <p:spPr>
          <a:xfrm>
            <a:off x="8554749" y="5314269"/>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Mardin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%1,5</a:t>
            </a:r>
          </a:p>
        </p:txBody>
      </p:sp>
      <p:sp>
        <p:nvSpPr>
          <p:cNvPr id="30" name="20 Metin kutusu">
            <a:extLst>
              <a:ext uri="{FF2B5EF4-FFF2-40B4-BE49-F238E27FC236}">
                <a16:creationId xmlns:a16="http://schemas.microsoft.com/office/drawing/2014/main" id="{50A26833-B79C-4E31-8DDA-55430592C198}"/>
              </a:ext>
            </a:extLst>
          </p:cNvPr>
          <p:cNvSpPr txBox="1"/>
          <p:nvPr/>
        </p:nvSpPr>
        <p:spPr>
          <a:xfrm>
            <a:off x="7752951" y="5594874"/>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Şanlıurfa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%3,7</a:t>
            </a:r>
          </a:p>
        </p:txBody>
      </p:sp>
      <p:sp>
        <p:nvSpPr>
          <p:cNvPr id="31" name="18 Metin kutusu">
            <a:extLst>
              <a:ext uri="{FF2B5EF4-FFF2-40B4-BE49-F238E27FC236}">
                <a16:creationId xmlns:a16="http://schemas.microsoft.com/office/drawing/2014/main" id="{B3EAAF83-0403-40B1-B7CE-591560722E62}"/>
              </a:ext>
            </a:extLst>
          </p:cNvPr>
          <p:cNvSpPr txBox="1"/>
          <p:nvPr/>
        </p:nvSpPr>
        <p:spPr>
          <a:xfrm>
            <a:off x="1176768" y="3092796"/>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Tekirdağ</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%1,9</a:t>
            </a:r>
          </a:p>
        </p:txBody>
      </p:sp>
      <p:sp>
        <p:nvSpPr>
          <p:cNvPr id="32" name="18 Metin kutusu">
            <a:extLst>
              <a:ext uri="{FF2B5EF4-FFF2-40B4-BE49-F238E27FC236}">
                <a16:creationId xmlns:a16="http://schemas.microsoft.com/office/drawing/2014/main" id="{0A20A666-EC4F-4447-8ACA-EE6DA684BAEE}"/>
              </a:ext>
            </a:extLst>
          </p:cNvPr>
          <p:cNvSpPr txBox="1"/>
          <p:nvPr/>
        </p:nvSpPr>
        <p:spPr>
          <a:xfrm>
            <a:off x="3802663" y="317937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Zonguldak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%1,0</a:t>
            </a:r>
          </a:p>
        </p:txBody>
      </p:sp>
      <p:sp>
        <p:nvSpPr>
          <p:cNvPr id="33" name="20 Metin kutusu">
            <a:extLst>
              <a:ext uri="{FF2B5EF4-FFF2-40B4-BE49-F238E27FC236}">
                <a16:creationId xmlns:a16="http://schemas.microsoft.com/office/drawing/2014/main" id="{4F5A72D5-B6C7-4C56-A2F0-9421B630DBC9}"/>
              </a:ext>
            </a:extLst>
          </p:cNvPr>
          <p:cNvSpPr txBox="1"/>
          <p:nvPr/>
        </p:nvSpPr>
        <p:spPr>
          <a:xfrm>
            <a:off x="10080396" y="4803836"/>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Van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%2,0</a:t>
            </a:r>
          </a:p>
        </p:txBody>
      </p:sp>
      <p:sp>
        <p:nvSpPr>
          <p:cNvPr id="4" name="Dikdörtgen 3"/>
          <p:cNvSpPr/>
          <p:nvPr/>
        </p:nvSpPr>
        <p:spPr>
          <a:xfrm>
            <a:off x="9995548" y="424405"/>
            <a:ext cx="1854867" cy="369332"/>
          </a:xfrm>
          <a:prstGeom prst="rect">
            <a:avLst/>
          </a:prstGeom>
        </p:spPr>
        <p:txBody>
          <a:bodyPr wrap="none">
            <a:spAutoFit/>
          </a:bodyPr>
          <a:lstStyle/>
          <a:p>
            <a:r>
              <a:rPr lang="en-US" b="1" dirty="0">
                <a:solidFill>
                  <a:srgbClr val="4472C4"/>
                </a:solidFill>
              </a:rPr>
              <a:t>Genel</a:t>
            </a:r>
            <a:r>
              <a:rPr lang="en-US" dirty="0">
                <a:solidFill>
                  <a:srgbClr val="4472C4"/>
                </a:solidFill>
              </a:rPr>
              <a:t> </a:t>
            </a:r>
            <a:r>
              <a:rPr lang="en-US" b="1" dirty="0">
                <a:solidFill>
                  <a:srgbClr val="4472C4"/>
                </a:solidFill>
              </a:rPr>
              <a:t>Çerçeve</a:t>
            </a:r>
            <a:r>
              <a:rPr lang="en-US" dirty="0">
                <a:solidFill>
                  <a:srgbClr val="4472C4"/>
                </a:solidFill>
              </a:rPr>
              <a:t> </a:t>
            </a:r>
            <a:r>
              <a:rPr lang="en-US" dirty="0">
                <a:solidFill>
                  <a:srgbClr val="FF0000"/>
                </a:solidFill>
              </a:rPr>
              <a:t>(</a:t>
            </a:r>
            <a:r>
              <a:rPr lang="tr-TR" dirty="0">
                <a:solidFill>
                  <a:srgbClr val="FF0000"/>
                </a:solidFill>
              </a:rPr>
              <a:t>5</a:t>
            </a:r>
            <a:r>
              <a:rPr lang="en-US" dirty="0">
                <a:solidFill>
                  <a:srgbClr val="FF0000"/>
                </a:solidFill>
              </a:rPr>
              <a:t>)</a:t>
            </a:r>
          </a:p>
        </p:txBody>
      </p:sp>
    </p:spTree>
    <p:extLst>
      <p:ext uri="{BB962C8B-B14F-4D97-AF65-F5344CB8AC3E}">
        <p14:creationId xmlns:p14="http://schemas.microsoft.com/office/powerpoint/2010/main" val="370558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487488" y="1556792"/>
            <a:ext cx="10028082"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Sizce Türkiye’den Almanya’ya işçi göçüyle giden Türkler Almanya’ya ne kadar uyum sağlayabilmişlerdir?</a:t>
            </a:r>
          </a:p>
        </p:txBody>
      </p:sp>
      <p:sp>
        <p:nvSpPr>
          <p:cNvPr id="11" name="Dikdörtgen 10"/>
          <p:cNvSpPr/>
          <p:nvPr/>
        </p:nvSpPr>
        <p:spPr>
          <a:xfrm>
            <a:off x="2207568" y="1191566"/>
            <a:ext cx="831634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Türklerin Almanya’ya Uyum Sağlama Durumu</a:t>
            </a:r>
            <a:endParaRPr lang="tr-TR" dirty="0">
              <a:latin typeface="Verdana" panose="020B0604030504040204" pitchFamily="34" charset="0"/>
              <a:ea typeface="Verdana" panose="020B0604030504040204" pitchFamily="34" charset="0"/>
            </a:endParaRPr>
          </a:p>
        </p:txBody>
      </p:sp>
      <p:graphicFrame>
        <p:nvGraphicFramePr>
          <p:cNvPr id="25" name="Chart 6"/>
          <p:cNvGraphicFramePr/>
          <p:nvPr>
            <p:extLst>
              <p:ext uri="{D42A27DB-BD31-4B8C-83A1-F6EECF244321}">
                <p14:modId xmlns:p14="http://schemas.microsoft.com/office/powerpoint/2010/main" val="2314251346"/>
              </p:ext>
            </p:extLst>
          </p:nvPr>
        </p:nvGraphicFramePr>
        <p:xfrm>
          <a:off x="3863752" y="1818402"/>
          <a:ext cx="3907155" cy="4562926"/>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Düz Bağlayıcı 25"/>
          <p:cNvCxnSpPr/>
          <p:nvPr/>
        </p:nvCxnSpPr>
        <p:spPr bwMode="auto">
          <a:xfrm>
            <a:off x="4223792" y="4581128"/>
            <a:ext cx="360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7" name="Düz Bağlayıcı 26"/>
          <p:cNvCxnSpPr/>
          <p:nvPr/>
        </p:nvCxnSpPr>
        <p:spPr bwMode="auto">
          <a:xfrm>
            <a:off x="4223792" y="3645024"/>
            <a:ext cx="360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28" name="Oval 27"/>
          <p:cNvSpPr/>
          <p:nvPr/>
        </p:nvSpPr>
        <p:spPr bwMode="auto">
          <a:xfrm>
            <a:off x="8472264" y="371703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9" name="TextBox 5"/>
          <p:cNvSpPr txBox="1"/>
          <p:nvPr/>
        </p:nvSpPr>
        <p:spPr>
          <a:xfrm>
            <a:off x="8400256" y="3861048"/>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77,2</a:t>
            </a:r>
          </a:p>
        </p:txBody>
      </p:sp>
      <p:sp>
        <p:nvSpPr>
          <p:cNvPr id="30" name="Oval 29"/>
          <p:cNvSpPr/>
          <p:nvPr/>
        </p:nvSpPr>
        <p:spPr>
          <a:xfrm>
            <a:off x="7824192" y="234888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1" name="Oval 30"/>
          <p:cNvSpPr/>
          <p:nvPr/>
        </p:nvSpPr>
        <p:spPr>
          <a:xfrm>
            <a:off x="7824192"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2" name="Dikdörtgen 31"/>
          <p:cNvSpPr/>
          <p:nvPr/>
        </p:nvSpPr>
        <p:spPr>
          <a:xfrm>
            <a:off x="7896200" y="2420888"/>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85,4</a:t>
            </a:r>
          </a:p>
        </p:txBody>
      </p:sp>
      <p:sp>
        <p:nvSpPr>
          <p:cNvPr id="33" name="Dikdörtgen 32"/>
          <p:cNvSpPr/>
          <p:nvPr/>
        </p:nvSpPr>
        <p:spPr>
          <a:xfrm>
            <a:off x="7896200" y="530236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3,8</a:t>
            </a:r>
          </a:p>
        </p:txBody>
      </p:sp>
      <p:sp>
        <p:nvSpPr>
          <p:cNvPr id="35" name="Metin kutusu 34"/>
          <p:cNvSpPr txBox="1"/>
          <p:nvPr/>
        </p:nvSpPr>
        <p:spPr>
          <a:xfrm>
            <a:off x="2351584" y="5533782"/>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0,2’nin altındaki değerler grafiğe dahil edilmemiştir.</a:t>
            </a:r>
          </a:p>
        </p:txBody>
      </p:sp>
      <p:sp>
        <p:nvSpPr>
          <p:cNvPr id="36" name="Dikdörtgen 42">
            <a:extLst>
              <a:ext uri="{FF2B5EF4-FFF2-40B4-BE49-F238E27FC236}">
                <a16:creationId xmlns:a16="http://schemas.microsoft.com/office/drawing/2014/main" id="{77C82FFB-A26E-4A79-86E1-1F0054EB571A}"/>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7</a:t>
            </a:r>
            <a:r>
              <a:rPr lang="en-US" dirty="0">
                <a:solidFill>
                  <a:srgbClr val="FF0000"/>
                </a:solidFill>
              </a:rPr>
              <a:t>)</a:t>
            </a:r>
          </a:p>
        </p:txBody>
      </p:sp>
      <p:sp>
        <p:nvSpPr>
          <p:cNvPr id="16" name="Text Box 4">
            <a:extLst>
              <a:ext uri="{FF2B5EF4-FFF2-40B4-BE49-F238E27FC236}">
                <a16:creationId xmlns:a16="http://schemas.microsoft.com/office/drawing/2014/main" id="{B54BE4D8-5B84-0145-AD2E-403FAC3B05AD}"/>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393808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063552" y="1742038"/>
            <a:ext cx="9073008" cy="261610"/>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Sizce Almanya’daki Türklerin kültürel açıdan öncelikleri aşağıda size sayacaklarımdan hangisi olmalıdır?</a:t>
            </a:r>
          </a:p>
        </p:txBody>
      </p:sp>
      <p:sp>
        <p:nvSpPr>
          <p:cNvPr id="17" name="Rectangle 10">
            <a:extLst>
              <a:ext uri="{FF2B5EF4-FFF2-40B4-BE49-F238E27FC236}">
                <a16:creationId xmlns:a16="http://schemas.microsoft.com/office/drawing/2014/main" id="{94DF3A14-2885-4D61-BE02-8ED094FF6E9E}"/>
              </a:ext>
            </a:extLst>
          </p:cNvPr>
          <p:cNvSpPr>
            <a:spLocks noChangeArrowheads="1"/>
          </p:cNvSpPr>
          <p:nvPr/>
        </p:nvSpPr>
        <p:spPr bwMode="auto">
          <a:xfrm>
            <a:off x="2351584" y="1372706"/>
            <a:ext cx="8318782" cy="369332"/>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ea typeface="Verdana" panose="020B0604030504040204" pitchFamily="34" charset="0"/>
                <a:cs typeface="Arial" charset="0"/>
              </a:rPr>
              <a:t>Almanya’daki Türklerin Kültürel Öncelikleri</a:t>
            </a:r>
            <a:endParaRPr lang="tr-TR" dirty="0">
              <a:latin typeface="Verdana" panose="020B0604030504040204" pitchFamily="34" charset="0"/>
              <a:ea typeface="Verdana" panose="020B0604030504040204" pitchFamily="34" charset="0"/>
            </a:endParaRPr>
          </a:p>
        </p:txBody>
      </p:sp>
      <p:graphicFrame>
        <p:nvGraphicFramePr>
          <p:cNvPr id="19"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2976170276"/>
              </p:ext>
            </p:extLst>
          </p:nvPr>
        </p:nvGraphicFramePr>
        <p:xfrm>
          <a:off x="4151784" y="2566693"/>
          <a:ext cx="3888432" cy="3454595"/>
        </p:xfrm>
        <a:graphic>
          <a:graphicData uri="http://schemas.openxmlformats.org/drawingml/2006/chart">
            <c:chart xmlns:c="http://schemas.openxmlformats.org/drawingml/2006/chart" xmlns:r="http://schemas.openxmlformats.org/officeDocument/2006/relationships" r:id="rId2"/>
          </a:graphicData>
        </a:graphic>
      </p:graphicFrame>
      <p:sp>
        <p:nvSpPr>
          <p:cNvPr id="23" name="Dikdörtgen 42">
            <a:extLst>
              <a:ext uri="{FF2B5EF4-FFF2-40B4-BE49-F238E27FC236}">
                <a16:creationId xmlns:a16="http://schemas.microsoft.com/office/drawing/2014/main" id="{AFAFF8B3-E6F9-477E-891D-3011B2DCDA6A}"/>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8</a:t>
            </a:r>
            <a:r>
              <a:rPr lang="en-US" dirty="0">
                <a:solidFill>
                  <a:srgbClr val="FF0000"/>
                </a:solidFill>
              </a:rPr>
              <a:t>)</a:t>
            </a:r>
          </a:p>
        </p:txBody>
      </p:sp>
      <p:sp>
        <p:nvSpPr>
          <p:cNvPr id="7" name="Text Box 4">
            <a:extLst>
              <a:ext uri="{FF2B5EF4-FFF2-40B4-BE49-F238E27FC236}">
                <a16:creationId xmlns:a16="http://schemas.microsoft.com/office/drawing/2014/main" id="{DE549E53-D855-674D-835B-EA9CD67B1E1F}"/>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632833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1388861114"/>
              </p:ext>
            </p:extLst>
          </p:nvPr>
        </p:nvGraphicFramePr>
        <p:xfrm>
          <a:off x="656718" y="1962409"/>
          <a:ext cx="10191810" cy="44189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219417" y="1043444"/>
            <a:ext cx="8701119"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Almanya’da Yaşayan Türklere Yönelik Değerlendirmeler</a:t>
            </a: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2003393" y="1439198"/>
            <a:ext cx="8701119" cy="261610"/>
          </a:xfrm>
          <a:prstGeom prst="rect">
            <a:avLst/>
          </a:prstGeom>
          <a:noFill/>
          <a:ln w="9525">
            <a:noFill/>
            <a:miter lim="800000"/>
            <a:headEnd/>
            <a:tailEnd/>
          </a:ln>
        </p:spPr>
        <p:txBody>
          <a:bodyPr wrap="square">
            <a:spAutoFit/>
          </a:bodyPr>
          <a:lstStyle/>
          <a:p>
            <a:pPr lvl="0" algn="ctr"/>
            <a:r>
              <a:rPr lang="tr-TR" sz="1100" dirty="0">
                <a:solidFill>
                  <a:srgbClr val="FF0000"/>
                </a:solidFill>
                <a:latin typeface="Verdana" panose="020B0604030504040204" pitchFamily="34" charset="0"/>
                <a:ea typeface="Verdana" panose="020B0604030504040204" pitchFamily="34" charset="0"/>
              </a:rPr>
              <a:t>Size okuyacağım Almanya’da yaşayan Türklerle ilgili ifadelere ne ölçüde katıldığınızı öğrenebilir miyim?</a:t>
            </a: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992544" y="1670611"/>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1784900545"/>
              </p:ext>
            </p:extLst>
          </p:nvPr>
        </p:nvGraphicFramePr>
        <p:xfrm>
          <a:off x="10920536" y="1963815"/>
          <a:ext cx="609600" cy="398546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88,0</a:t>
                      </a:r>
                    </a:p>
                  </a:txBody>
                  <a:tcPr marL="7620" marR="7620" marT="7620" marB="0" anchor="ctr">
                    <a:noFill/>
                  </a:tcPr>
                </a:tc>
                <a:extLst>
                  <a:ext uri="{0D108BD9-81ED-4DB2-BD59-A6C34878D82A}">
                    <a16:rowId xmlns:a16="http://schemas.microsoft.com/office/drawing/2014/main" val="1106207996"/>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85,9</a:t>
                      </a:r>
                    </a:p>
                  </a:txBody>
                  <a:tcPr marL="7620" marR="7620" marT="7620" marB="0" anchor="ctr">
                    <a:noFill/>
                  </a:tcPr>
                </a:tc>
                <a:extLst>
                  <a:ext uri="{0D108BD9-81ED-4DB2-BD59-A6C34878D82A}">
                    <a16:rowId xmlns:a16="http://schemas.microsoft.com/office/drawing/2014/main" val="1321182177"/>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84,6</a:t>
                      </a:r>
                    </a:p>
                  </a:txBody>
                  <a:tcPr marL="7620" marR="7620" marT="7620" marB="0" anchor="ctr">
                    <a:noFill/>
                  </a:tcPr>
                </a:tc>
                <a:extLst>
                  <a:ext uri="{0D108BD9-81ED-4DB2-BD59-A6C34878D82A}">
                    <a16:rowId xmlns:a16="http://schemas.microsoft.com/office/drawing/2014/main" val="3959051023"/>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83,1</a:t>
                      </a:r>
                    </a:p>
                  </a:txBody>
                  <a:tcPr marL="7620" marR="7620" marT="7620" marB="0" anchor="ctr">
                    <a:noFill/>
                  </a:tcPr>
                </a:tc>
                <a:extLst>
                  <a:ext uri="{0D108BD9-81ED-4DB2-BD59-A6C34878D82A}">
                    <a16:rowId xmlns:a16="http://schemas.microsoft.com/office/drawing/2014/main" val="1241442240"/>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81,7</a:t>
                      </a:r>
                    </a:p>
                  </a:txBody>
                  <a:tcPr marL="7620" marR="7620" marT="7620" marB="0" anchor="ctr">
                    <a:noFill/>
                  </a:tcPr>
                </a:tc>
                <a:extLst>
                  <a:ext uri="{0D108BD9-81ED-4DB2-BD59-A6C34878D82A}">
                    <a16:rowId xmlns:a16="http://schemas.microsoft.com/office/drawing/2014/main" val="2508104431"/>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79,4</a:t>
                      </a:r>
                    </a:p>
                  </a:txBody>
                  <a:tcPr marL="7620" marR="7620" marT="7620" marB="0" anchor="ctr">
                    <a:noFill/>
                  </a:tcPr>
                </a:tc>
                <a:extLst>
                  <a:ext uri="{0D108BD9-81ED-4DB2-BD59-A6C34878D82A}">
                    <a16:rowId xmlns:a16="http://schemas.microsoft.com/office/drawing/2014/main" val="2234317800"/>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76,4</a:t>
                      </a:r>
                    </a:p>
                  </a:txBody>
                  <a:tcPr marL="7620" marR="7620" marT="7620" marB="0" anchor="ctr">
                    <a:noFill/>
                  </a:tcPr>
                </a:tc>
                <a:extLst>
                  <a:ext uri="{0D108BD9-81ED-4DB2-BD59-A6C34878D82A}">
                    <a16:rowId xmlns:a16="http://schemas.microsoft.com/office/drawing/2014/main" val="3818737468"/>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68,7</a:t>
                      </a:r>
                    </a:p>
                  </a:txBody>
                  <a:tcPr marL="7620" marR="7620" marT="7620" marB="0" anchor="ctr">
                    <a:noFill/>
                  </a:tcPr>
                </a:tc>
                <a:extLst>
                  <a:ext uri="{0D108BD9-81ED-4DB2-BD59-A6C34878D82A}">
                    <a16:rowId xmlns:a16="http://schemas.microsoft.com/office/drawing/2014/main" val="4044544024"/>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66,8</a:t>
                      </a:r>
                    </a:p>
                  </a:txBody>
                  <a:tcPr marL="7620" marR="7620" marT="7620" marB="0" anchor="ctr">
                    <a:noFill/>
                  </a:tcPr>
                </a:tc>
                <a:extLst>
                  <a:ext uri="{0D108BD9-81ED-4DB2-BD59-A6C34878D82A}">
                    <a16:rowId xmlns:a16="http://schemas.microsoft.com/office/drawing/2014/main" val="1515827133"/>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65,4</a:t>
                      </a:r>
                    </a:p>
                  </a:txBody>
                  <a:tcPr marL="7620" marR="7620" marT="7620" marB="0" anchor="ctr">
                    <a:noFill/>
                  </a:tcPr>
                </a:tc>
                <a:extLst>
                  <a:ext uri="{0D108BD9-81ED-4DB2-BD59-A6C34878D82A}">
                    <a16:rowId xmlns:a16="http://schemas.microsoft.com/office/drawing/2014/main" val="2051648072"/>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62,8</a:t>
                      </a:r>
                    </a:p>
                  </a:txBody>
                  <a:tcPr marL="7620" marR="7620" marT="7620" marB="0" anchor="ctr">
                    <a:noFill/>
                  </a:tcPr>
                </a:tc>
                <a:extLst>
                  <a:ext uri="{0D108BD9-81ED-4DB2-BD59-A6C34878D82A}">
                    <a16:rowId xmlns:a16="http://schemas.microsoft.com/office/drawing/2014/main" val="3348586392"/>
                  </a:ext>
                </a:extLst>
              </a:tr>
            </a:tbl>
          </a:graphicData>
        </a:graphic>
      </p:graphicFrame>
      <p:cxnSp>
        <p:nvCxnSpPr>
          <p:cNvPr id="9" name="Düz Bağlayıcı 8"/>
          <p:cNvCxnSpPr/>
          <p:nvPr/>
        </p:nvCxnSpPr>
        <p:spPr bwMode="auto">
          <a:xfrm>
            <a:off x="9362487" y="2061280"/>
            <a:ext cx="0" cy="3888000"/>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0" name="Metin kutusu 9"/>
          <p:cNvSpPr txBox="1"/>
          <p:nvPr/>
        </p:nvSpPr>
        <p:spPr>
          <a:xfrm>
            <a:off x="8904312" y="1691516"/>
            <a:ext cx="1008112" cy="369332"/>
          </a:xfrm>
          <a:prstGeom prst="rect">
            <a:avLst/>
          </a:prstGeom>
          <a:noFill/>
        </p:spPr>
        <p:txBody>
          <a:bodyPr wrap="square" rtlCol="0">
            <a:spAutoFit/>
          </a:bodyPr>
          <a:lstStyle/>
          <a:p>
            <a:pPr algn="ctr"/>
            <a:r>
              <a:rPr lang="tr-TR" sz="900" dirty="0" err="1">
                <a:solidFill>
                  <a:srgbClr val="FF0000"/>
                </a:solidFill>
                <a:latin typeface="Verdana" panose="020B0604030504040204" pitchFamily="34" charset="0"/>
                <a:ea typeface="Verdana" panose="020B0604030504040204" pitchFamily="34" charset="0"/>
              </a:rPr>
              <a:t>Mean</a:t>
            </a:r>
            <a:r>
              <a:rPr lang="tr-TR" sz="900" dirty="0">
                <a:solidFill>
                  <a:srgbClr val="FF0000"/>
                </a:solidFill>
                <a:latin typeface="Verdana" panose="020B0604030504040204" pitchFamily="34" charset="0"/>
                <a:ea typeface="Verdana" panose="020B0604030504040204" pitchFamily="34" charset="0"/>
              </a:rPr>
              <a:t> </a:t>
            </a:r>
            <a:r>
              <a:rPr lang="tr-TR" sz="900" dirty="0" err="1">
                <a:solidFill>
                  <a:srgbClr val="FF0000"/>
                </a:solidFill>
                <a:latin typeface="Verdana" panose="020B0604030504040204" pitchFamily="34" charset="0"/>
                <a:ea typeface="Verdana" panose="020B0604030504040204" pitchFamily="34" charset="0"/>
              </a:rPr>
              <a:t>Line</a:t>
            </a:r>
            <a:r>
              <a:rPr lang="tr-TR" sz="900" dirty="0">
                <a:solidFill>
                  <a:srgbClr val="FF0000"/>
                </a:solidFill>
                <a:latin typeface="Verdana" panose="020B0604030504040204" pitchFamily="34" charset="0"/>
                <a:ea typeface="Verdana" panose="020B0604030504040204" pitchFamily="34" charset="0"/>
              </a:rPr>
              <a:t>: 76,6</a:t>
            </a:r>
          </a:p>
        </p:txBody>
      </p:sp>
      <p:sp>
        <p:nvSpPr>
          <p:cNvPr id="13" name="Oval 12"/>
          <p:cNvSpPr/>
          <p:nvPr/>
        </p:nvSpPr>
        <p:spPr bwMode="auto">
          <a:xfrm>
            <a:off x="5338748" y="2348880"/>
            <a:ext cx="648072" cy="288032"/>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5" name="Dikdörtgen 42">
            <a:extLst>
              <a:ext uri="{FF2B5EF4-FFF2-40B4-BE49-F238E27FC236}">
                <a16:creationId xmlns:a16="http://schemas.microsoft.com/office/drawing/2014/main" id="{2D112068-399A-4685-B86A-3FD4BB58C6C0}"/>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9</a:t>
            </a:r>
            <a:r>
              <a:rPr lang="en-US" dirty="0">
                <a:solidFill>
                  <a:srgbClr val="FF0000"/>
                </a:solidFill>
              </a:rPr>
              <a:t>)</a:t>
            </a:r>
          </a:p>
        </p:txBody>
      </p:sp>
      <p:sp>
        <p:nvSpPr>
          <p:cNvPr id="12" name="Text Box 4">
            <a:extLst>
              <a:ext uri="{FF2B5EF4-FFF2-40B4-BE49-F238E27FC236}">
                <a16:creationId xmlns:a16="http://schemas.microsoft.com/office/drawing/2014/main" id="{1967A87C-4EFC-B64F-A1C5-A6148BD22836}"/>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81048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63352" y="2879358"/>
            <a:ext cx="3226906" cy="261610"/>
          </a:xfrm>
          <a:prstGeom prst="rect">
            <a:avLst/>
          </a:prstGeom>
          <a:noFill/>
          <a:ln w="9525">
            <a:noFill/>
            <a:miter lim="800000"/>
            <a:headEnd/>
            <a:tailEnd/>
          </a:ln>
        </p:spPr>
        <p:txBody>
          <a:bodyPr wrap="square">
            <a:spAutoFit/>
          </a:bodyPr>
          <a:lstStyle/>
          <a:p>
            <a:pPr lvl="0" algn="ctr" fontAlgn="base"/>
            <a:r>
              <a:rPr lang="nn-NO" sz="1100" dirty="0">
                <a:solidFill>
                  <a:srgbClr val="FF0000"/>
                </a:solidFill>
                <a:latin typeface="Verdana" panose="020B0604030504040204" pitchFamily="34" charset="0"/>
                <a:ea typeface="Verdana" panose="020B0604030504040204" pitchFamily="34" charset="0"/>
                <a:cs typeface="Verdana" panose="020B0604030504040204" pitchFamily="34" charset="0"/>
              </a:rPr>
              <a:t>Bugüne kadar Almanya’ya hiç gittiniz mi?</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824192" y="1340768"/>
            <a:ext cx="3935760"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Almanya’yı ziyaret ettikten sonra bu ülke ile ilgili fikirleriniz nasıl değişti?</a:t>
            </a:r>
          </a:p>
        </p:txBody>
      </p:sp>
      <p:sp>
        <p:nvSpPr>
          <p:cNvPr id="6" name="Dikdörtgen 5"/>
          <p:cNvSpPr/>
          <p:nvPr/>
        </p:nvSpPr>
        <p:spPr>
          <a:xfrm>
            <a:off x="191344" y="2545159"/>
            <a:ext cx="3374490" cy="307777"/>
          </a:xfrm>
          <a:prstGeom prst="rect">
            <a:avLst/>
          </a:prstGeom>
        </p:spPr>
        <p:txBody>
          <a:bodyPr wrap="square">
            <a:spAutoFit/>
          </a:bodyPr>
          <a:lstStyle/>
          <a:p>
            <a:pPr algn="ctr"/>
            <a:r>
              <a:rPr lang="tr-TR" sz="1400" b="1" dirty="0">
                <a:latin typeface="Verdana" panose="020B0604030504040204" pitchFamily="34" charset="0"/>
                <a:ea typeface="Verdana" panose="020B0604030504040204" pitchFamily="34" charset="0"/>
                <a:cs typeface="Arial" charset="0"/>
              </a:rPr>
              <a:t>Almanya’ya Gitme durumu</a:t>
            </a:r>
            <a:endParaRPr lang="tr-TR" sz="1400" dirty="0">
              <a:latin typeface="Verdana" panose="020B0604030504040204" pitchFamily="34" charset="0"/>
              <a:ea typeface="Verdana" panose="020B0604030504040204" pitchFamily="34" charset="0"/>
            </a:endParaRPr>
          </a:p>
        </p:txBody>
      </p:sp>
      <p:sp>
        <p:nvSpPr>
          <p:cNvPr id="7" name="Dikdörtgen 6"/>
          <p:cNvSpPr/>
          <p:nvPr/>
        </p:nvSpPr>
        <p:spPr>
          <a:xfrm>
            <a:off x="7721739" y="1052736"/>
            <a:ext cx="4152274" cy="338554"/>
          </a:xfrm>
          <a:prstGeom prst="rect">
            <a:avLst/>
          </a:prstGeom>
        </p:spPr>
        <p:txBody>
          <a:bodyPr wrap="square">
            <a:spAutoFit/>
          </a:bodyPr>
          <a:lstStyle/>
          <a:p>
            <a:pPr algn="ctr"/>
            <a:r>
              <a:rPr lang="tr-TR" sz="1600" b="1" dirty="0">
                <a:latin typeface="Verdana" panose="020B0604030504040204" pitchFamily="34" charset="0"/>
                <a:ea typeface="Verdana" panose="020B0604030504040204" pitchFamily="34" charset="0"/>
                <a:cs typeface="Arial" charset="0"/>
              </a:rPr>
              <a:t>Ziyaret Fikrini Değiştirdi Mi?</a:t>
            </a:r>
            <a:endParaRPr lang="tr-TR" sz="1600" dirty="0">
              <a:latin typeface="Verdana" panose="020B0604030504040204" pitchFamily="34" charset="0"/>
              <a:ea typeface="Verdana" panose="020B0604030504040204" pitchFamily="34" charset="0"/>
            </a:endParaRPr>
          </a:p>
        </p:txBody>
      </p:sp>
      <p:graphicFrame>
        <p:nvGraphicFramePr>
          <p:cNvPr id="9"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416216204"/>
              </p:ext>
            </p:extLst>
          </p:nvPr>
        </p:nvGraphicFramePr>
        <p:xfrm>
          <a:off x="47328" y="2708313"/>
          <a:ext cx="3656096" cy="3384984"/>
        </p:xfrm>
        <a:graphic>
          <a:graphicData uri="http://schemas.openxmlformats.org/drawingml/2006/chart">
            <c:chart xmlns:c="http://schemas.openxmlformats.org/drawingml/2006/chart" xmlns:r="http://schemas.openxmlformats.org/officeDocument/2006/relationships" r:id="rId2"/>
          </a:graphicData>
        </a:graphic>
      </p:graphicFrame>
      <p:sp>
        <p:nvSpPr>
          <p:cNvPr id="10" name="Dikdörtgen 9"/>
          <p:cNvSpPr/>
          <p:nvPr/>
        </p:nvSpPr>
        <p:spPr>
          <a:xfrm>
            <a:off x="3719736" y="1772816"/>
            <a:ext cx="3835046" cy="261610"/>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Ne amaçla Almanya’ya gittiğinizi öğrenebilir miyim?</a:t>
            </a:r>
          </a:p>
        </p:txBody>
      </p:sp>
      <p:sp>
        <p:nvSpPr>
          <p:cNvPr id="11" name="Dikdörtgen 10"/>
          <p:cNvSpPr/>
          <p:nvPr/>
        </p:nvSpPr>
        <p:spPr>
          <a:xfrm>
            <a:off x="3431704" y="1362254"/>
            <a:ext cx="4392488" cy="338554"/>
          </a:xfrm>
          <a:prstGeom prst="rect">
            <a:avLst/>
          </a:prstGeom>
        </p:spPr>
        <p:txBody>
          <a:bodyPr wrap="square">
            <a:spAutoFit/>
          </a:bodyPr>
          <a:lstStyle/>
          <a:p>
            <a:pPr algn="ctr"/>
            <a:r>
              <a:rPr lang="tr-TR" sz="1600" b="1" dirty="0">
                <a:latin typeface="Verdana" panose="020B0604030504040204" pitchFamily="34" charset="0"/>
                <a:ea typeface="Verdana" panose="020B0604030504040204" pitchFamily="34" charset="0"/>
                <a:cs typeface="Verdana" panose="020B0604030504040204" pitchFamily="34" charset="0"/>
              </a:rPr>
              <a:t>Almanya’ya Gitme Amacı (%11,8)</a:t>
            </a:r>
          </a:p>
        </p:txBody>
      </p:sp>
      <p:graphicFrame>
        <p:nvGraphicFramePr>
          <p:cNvPr id="12" name="Chart 6"/>
          <p:cNvGraphicFramePr/>
          <p:nvPr>
            <p:extLst>
              <p:ext uri="{D42A27DB-BD31-4B8C-83A1-F6EECF244321}">
                <p14:modId xmlns:p14="http://schemas.microsoft.com/office/powerpoint/2010/main" val="4288847987"/>
              </p:ext>
            </p:extLst>
          </p:nvPr>
        </p:nvGraphicFramePr>
        <p:xfrm>
          <a:off x="7661453" y="1793141"/>
          <a:ext cx="3907155" cy="4804211"/>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p:cNvSpPr/>
          <p:nvPr/>
        </p:nvSpPr>
        <p:spPr bwMode="auto">
          <a:xfrm>
            <a:off x="11231301" y="377239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6" name="TextBox 5"/>
          <p:cNvSpPr txBox="1"/>
          <p:nvPr/>
        </p:nvSpPr>
        <p:spPr>
          <a:xfrm>
            <a:off x="11186584" y="3940346"/>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95,0</a:t>
            </a:r>
          </a:p>
        </p:txBody>
      </p:sp>
      <p:sp>
        <p:nvSpPr>
          <p:cNvPr id="17" name="Oval 16"/>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8" name="Oval 17"/>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9" name="Dikdörtgen 18"/>
          <p:cNvSpPr/>
          <p:nvPr/>
        </p:nvSpPr>
        <p:spPr>
          <a:xfrm>
            <a:off x="1095637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97,5</a:t>
            </a:r>
          </a:p>
        </p:txBody>
      </p:sp>
      <p:sp>
        <p:nvSpPr>
          <p:cNvPr id="20" name="Dikdörtgen 19"/>
          <p:cNvSpPr/>
          <p:nvPr/>
        </p:nvSpPr>
        <p:spPr>
          <a:xfrm>
            <a:off x="1097061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2,5</a:t>
            </a:r>
          </a:p>
        </p:txBody>
      </p:sp>
      <p:graphicFrame>
        <p:nvGraphicFramePr>
          <p:cNvPr id="21"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278142359"/>
              </p:ext>
            </p:extLst>
          </p:nvPr>
        </p:nvGraphicFramePr>
        <p:xfrm>
          <a:off x="3287688" y="2094202"/>
          <a:ext cx="4896544" cy="4287126"/>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Eğri Bağlayıcı 22"/>
          <p:cNvCxnSpPr/>
          <p:nvPr/>
        </p:nvCxnSpPr>
        <p:spPr bwMode="auto">
          <a:xfrm flipV="1">
            <a:off x="3943043" y="3501008"/>
            <a:ext cx="640789" cy="439338"/>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25" name="Text Box 4"/>
          <p:cNvSpPr txBox="1">
            <a:spLocks noChangeArrowheads="1"/>
          </p:cNvSpPr>
          <p:nvPr/>
        </p:nvSpPr>
        <p:spPr bwMode="auto">
          <a:xfrm>
            <a:off x="9384014" y="6498165"/>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rPr>
              <a:t>Baz: </a:t>
            </a:r>
            <a:r>
              <a:rPr lang="tr-TR" sz="700" noProof="0" dirty="0">
                <a:solidFill>
                  <a:srgbClr val="FFFFFF">
                    <a:lumMod val="50000"/>
                  </a:srgbClr>
                </a:solidFill>
                <a:latin typeface="+mj-lt"/>
                <a:cs typeface="Arial" pitchFamily="34" charset="0"/>
              </a:rPr>
              <a:t>118</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26" name="Text Box 4"/>
          <p:cNvSpPr txBox="1">
            <a:spLocks noChangeArrowheads="1"/>
          </p:cNvSpPr>
          <p:nvPr/>
        </p:nvSpPr>
        <p:spPr bwMode="auto">
          <a:xfrm>
            <a:off x="5664093" y="6362671"/>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rPr>
              <a:t>Çoklu yanıt</a:t>
            </a:r>
          </a:p>
        </p:txBody>
      </p:sp>
      <p:sp>
        <p:nvSpPr>
          <p:cNvPr id="28" name="Dikdörtgen 42">
            <a:extLst>
              <a:ext uri="{FF2B5EF4-FFF2-40B4-BE49-F238E27FC236}">
                <a16:creationId xmlns:a16="http://schemas.microsoft.com/office/drawing/2014/main" id="{A2D40B3B-691D-4D78-A36B-F576CC0A83FC}"/>
              </a:ext>
            </a:extLst>
          </p:cNvPr>
          <p:cNvSpPr/>
          <p:nvPr/>
        </p:nvSpPr>
        <p:spPr>
          <a:xfrm>
            <a:off x="9696400" y="451799"/>
            <a:ext cx="2191186" cy="369332"/>
          </a:xfrm>
          <a:prstGeom prst="rect">
            <a:avLst/>
          </a:prstGeom>
        </p:spPr>
        <p:txBody>
          <a:bodyPr wrap="square">
            <a:spAutoFit/>
          </a:bodyPr>
          <a:lstStyle/>
          <a:p>
            <a:r>
              <a:rPr lang="tr-TR" b="1" dirty="0">
                <a:solidFill>
                  <a:srgbClr val="4472C4"/>
                </a:solidFill>
              </a:rPr>
              <a:t>Sosyolojik Boyut </a:t>
            </a:r>
            <a:r>
              <a:rPr lang="en-US" dirty="0">
                <a:solidFill>
                  <a:srgbClr val="FF0000"/>
                </a:solidFill>
              </a:rPr>
              <a:t>(</a:t>
            </a:r>
            <a:r>
              <a:rPr lang="tr-TR" dirty="0">
                <a:solidFill>
                  <a:srgbClr val="FF0000"/>
                </a:solidFill>
              </a:rPr>
              <a:t>10</a:t>
            </a:r>
            <a:r>
              <a:rPr lang="en-US" dirty="0">
                <a:solidFill>
                  <a:srgbClr val="FF0000"/>
                </a:solidFill>
              </a:rPr>
              <a:t>)</a:t>
            </a:r>
          </a:p>
        </p:txBody>
      </p:sp>
      <p:sp>
        <p:nvSpPr>
          <p:cNvPr id="22" name="Text Box 4">
            <a:extLst>
              <a:ext uri="{FF2B5EF4-FFF2-40B4-BE49-F238E27FC236}">
                <a16:creationId xmlns:a16="http://schemas.microsoft.com/office/drawing/2014/main" id="{A7946852-3365-7B4A-B71D-1FC55C0139E1}"/>
              </a:ext>
            </a:extLst>
          </p:cNvPr>
          <p:cNvSpPr txBox="1">
            <a:spLocks noChangeArrowheads="1"/>
          </p:cNvSpPr>
          <p:nvPr/>
        </p:nvSpPr>
        <p:spPr bwMode="auto">
          <a:xfrm>
            <a:off x="5663952"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133950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Sivil Toplum Boyutu</a:t>
            </a:r>
          </a:p>
        </p:txBody>
      </p:sp>
    </p:spTree>
    <p:extLst>
      <p:ext uri="{BB962C8B-B14F-4D97-AF65-F5344CB8AC3E}">
        <p14:creationId xmlns:p14="http://schemas.microsoft.com/office/powerpoint/2010/main" val="1756201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p:nvPr>
            <p:extLst>
              <p:ext uri="{D42A27DB-BD31-4B8C-83A1-F6EECF244321}">
                <p14:modId xmlns:p14="http://schemas.microsoft.com/office/powerpoint/2010/main" val="637679581"/>
              </p:ext>
            </p:extLst>
          </p:nvPr>
        </p:nvGraphicFramePr>
        <p:xfrm>
          <a:off x="500854" y="2343540"/>
          <a:ext cx="2992718" cy="4397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6"/>
          <p:cNvGraphicFramePr/>
          <p:nvPr>
            <p:extLst>
              <p:ext uri="{D42A27DB-BD31-4B8C-83A1-F6EECF244321}">
                <p14:modId xmlns:p14="http://schemas.microsoft.com/office/powerpoint/2010/main" val="3988586771"/>
              </p:ext>
            </p:extLst>
          </p:nvPr>
        </p:nvGraphicFramePr>
        <p:xfrm>
          <a:off x="4450543" y="2198152"/>
          <a:ext cx="2991600" cy="439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6"/>
          <p:cNvGraphicFramePr/>
          <p:nvPr>
            <p:extLst>
              <p:ext uri="{D42A27DB-BD31-4B8C-83A1-F6EECF244321}">
                <p14:modId xmlns:p14="http://schemas.microsoft.com/office/powerpoint/2010/main" val="3571053029"/>
              </p:ext>
            </p:extLst>
          </p:nvPr>
        </p:nvGraphicFramePr>
        <p:xfrm>
          <a:off x="8358721" y="2342168"/>
          <a:ext cx="2991600" cy="439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p:cNvCxnSpPr/>
          <p:nvPr/>
        </p:nvCxnSpPr>
        <p:spPr bwMode="auto">
          <a:xfrm>
            <a:off x="4528117" y="400506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724773" y="407707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405451" y="1773978"/>
            <a:ext cx="3228141" cy="430887"/>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Sizce 5 yıl önce Türkiye ile Almanya arasındaki sivil toplum ilişkileri nasıldı?</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86916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427484" y="4113160"/>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82767" y="4222249"/>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65,8</a:t>
            </a:r>
          </a:p>
        </p:txBody>
      </p:sp>
      <p:cxnSp>
        <p:nvCxnSpPr>
          <p:cNvPr id="12" name="Düz Bağlayıcı 11"/>
          <p:cNvCxnSpPr/>
          <p:nvPr/>
        </p:nvCxnSpPr>
        <p:spPr bwMode="auto">
          <a:xfrm>
            <a:off x="717296" y="494116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143744" y="278100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3087327" y="551730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3215680" y="2926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68,4</a:t>
            </a:r>
          </a:p>
        </p:txBody>
      </p:sp>
      <p:sp>
        <p:nvSpPr>
          <p:cNvPr id="16" name="Dikdörtgen 15"/>
          <p:cNvSpPr/>
          <p:nvPr/>
        </p:nvSpPr>
        <p:spPr>
          <a:xfrm>
            <a:off x="3166798" y="56624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2,6</a:t>
            </a:r>
          </a:p>
        </p:txBody>
      </p:sp>
      <p:cxnSp>
        <p:nvCxnSpPr>
          <p:cNvPr id="17" name="Düz Bağlayıcı 16"/>
          <p:cNvCxnSpPr/>
          <p:nvPr/>
        </p:nvCxnSpPr>
        <p:spPr bwMode="auto">
          <a:xfrm>
            <a:off x="4574939" y="479715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400506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4041152"/>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4149080"/>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66,1</a:t>
            </a:r>
          </a:p>
        </p:txBody>
      </p:sp>
      <p:sp>
        <p:nvSpPr>
          <p:cNvPr id="21" name="Oval 20"/>
          <p:cNvSpPr/>
          <p:nvPr/>
        </p:nvSpPr>
        <p:spPr>
          <a:xfrm>
            <a:off x="7003584" y="28530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Oval 21"/>
          <p:cNvSpPr/>
          <p:nvPr/>
        </p:nvSpPr>
        <p:spPr>
          <a:xfrm>
            <a:off x="7003584" y="5445296"/>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2"/>
          <p:cNvSpPr/>
          <p:nvPr/>
        </p:nvSpPr>
        <p:spPr>
          <a:xfrm>
            <a:off x="7068813" y="2926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68,5</a:t>
            </a:r>
          </a:p>
        </p:txBody>
      </p:sp>
      <p:sp>
        <p:nvSpPr>
          <p:cNvPr id="24" name="Dikdörtgen 23"/>
          <p:cNvSpPr/>
          <p:nvPr/>
        </p:nvSpPr>
        <p:spPr>
          <a:xfrm>
            <a:off x="7083055" y="5518393"/>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2,4</a:t>
            </a:r>
          </a:p>
        </p:txBody>
      </p:sp>
      <p:sp>
        <p:nvSpPr>
          <p:cNvPr id="25" name="Oval 24"/>
          <p:cNvSpPr/>
          <p:nvPr/>
        </p:nvSpPr>
        <p:spPr bwMode="auto">
          <a:xfrm>
            <a:off x="11231301" y="396914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186584" y="4077072"/>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67,7</a:t>
            </a:r>
          </a:p>
        </p:txBody>
      </p:sp>
      <p:sp>
        <p:nvSpPr>
          <p:cNvPr id="27" name="Oval 26"/>
          <p:cNvSpPr/>
          <p:nvPr/>
        </p:nvSpPr>
        <p:spPr>
          <a:xfrm>
            <a:off x="10992544" y="28530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8" name="Oval 27"/>
          <p:cNvSpPr/>
          <p:nvPr/>
        </p:nvSpPr>
        <p:spPr>
          <a:xfrm>
            <a:off x="10891144" y="537328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9" name="Dikdörtgen 28"/>
          <p:cNvSpPr/>
          <p:nvPr/>
        </p:nvSpPr>
        <p:spPr>
          <a:xfrm>
            <a:off x="11063341" y="2926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70,9</a:t>
            </a:r>
          </a:p>
        </p:txBody>
      </p:sp>
      <p:sp>
        <p:nvSpPr>
          <p:cNvPr id="30" name="Dikdörtgen 29"/>
          <p:cNvSpPr/>
          <p:nvPr/>
        </p:nvSpPr>
        <p:spPr>
          <a:xfrm>
            <a:off x="10970615" y="5445224"/>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3,2</a:t>
            </a:r>
          </a:p>
        </p:txBody>
      </p:sp>
      <p:sp>
        <p:nvSpPr>
          <p:cNvPr id="31" name="Dikdörtgen 30"/>
          <p:cNvSpPr/>
          <p:nvPr/>
        </p:nvSpPr>
        <p:spPr>
          <a:xfrm>
            <a:off x="4439816" y="1772816"/>
            <a:ext cx="2944024"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Şu anda Türkiye ile Almanya arasındaki sivil toplum ilişkileri nasıl?</a:t>
            </a:r>
          </a:p>
        </p:txBody>
      </p:sp>
      <p:sp>
        <p:nvSpPr>
          <p:cNvPr id="32" name="Dikdörtgen 31"/>
          <p:cNvSpPr/>
          <p:nvPr/>
        </p:nvSpPr>
        <p:spPr>
          <a:xfrm>
            <a:off x="8322892" y="1731586"/>
            <a:ext cx="3317652"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Sizce 5 yıl sonra Türkiye ile Almanya arasındaki sivil toplum ilişkileri nasıl olacak?</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631504" y="940658"/>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Sivil Toplum Kuruluşu/Vakıflar İlişkisi</a:t>
            </a:r>
          </a:p>
        </p:txBody>
      </p:sp>
      <p:sp>
        <p:nvSpPr>
          <p:cNvPr id="34" name="Dikdörtgen 33"/>
          <p:cNvSpPr/>
          <p:nvPr/>
        </p:nvSpPr>
        <p:spPr>
          <a:xfrm>
            <a:off x="600511" y="1311731"/>
            <a:ext cx="269783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Beş Yıl Önce</a:t>
            </a:r>
            <a:endParaRPr lang="tr-TR" dirty="0">
              <a:latin typeface="Verdana" panose="020B0604030504040204" pitchFamily="34" charset="0"/>
              <a:ea typeface="Verdana" panose="020B0604030504040204" pitchFamily="34" charset="0"/>
            </a:endParaRPr>
          </a:p>
        </p:txBody>
      </p:sp>
      <p:sp>
        <p:nvSpPr>
          <p:cNvPr id="35" name="Dikdörtgen 34"/>
          <p:cNvSpPr/>
          <p:nvPr/>
        </p:nvSpPr>
        <p:spPr>
          <a:xfrm>
            <a:off x="5471857" y="1362254"/>
            <a:ext cx="838691"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2021</a:t>
            </a:r>
            <a:endParaRPr lang="tr-TR" dirty="0">
              <a:latin typeface="Verdana" panose="020B0604030504040204" pitchFamily="34" charset="0"/>
              <a:ea typeface="Verdana" panose="020B0604030504040204" pitchFamily="34" charset="0"/>
            </a:endParaRPr>
          </a:p>
        </p:txBody>
      </p:sp>
      <p:sp>
        <p:nvSpPr>
          <p:cNvPr id="36" name="Dikdörtgen 35"/>
          <p:cNvSpPr/>
          <p:nvPr/>
        </p:nvSpPr>
        <p:spPr>
          <a:xfrm>
            <a:off x="8999279" y="1317510"/>
            <a:ext cx="1891865"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Beş Yıl Sonra</a:t>
            </a:r>
            <a:endParaRPr lang="tr-TR" dirty="0">
              <a:latin typeface="Verdana" panose="020B0604030504040204" pitchFamily="34" charset="0"/>
              <a:ea typeface="Verdana" panose="020B0604030504040204" pitchFamily="34" charset="0"/>
            </a:endParaRPr>
          </a:p>
        </p:txBody>
      </p:sp>
      <p:sp>
        <p:nvSpPr>
          <p:cNvPr id="41" name="Dikdörtgen 42">
            <a:extLst>
              <a:ext uri="{FF2B5EF4-FFF2-40B4-BE49-F238E27FC236}">
                <a16:creationId xmlns:a16="http://schemas.microsoft.com/office/drawing/2014/main" id="{53BF3C26-D1B7-4ED1-AB83-B5FF80B34D97}"/>
              </a:ext>
            </a:extLst>
          </p:cNvPr>
          <p:cNvSpPr/>
          <p:nvPr/>
        </p:nvSpPr>
        <p:spPr>
          <a:xfrm>
            <a:off x="10245583" y="462524"/>
            <a:ext cx="2191186" cy="369332"/>
          </a:xfrm>
          <a:prstGeom prst="rect">
            <a:avLst/>
          </a:prstGeom>
        </p:spPr>
        <p:txBody>
          <a:bodyPr wrap="square">
            <a:spAutoFit/>
          </a:bodyPr>
          <a:lstStyle/>
          <a:p>
            <a:r>
              <a:rPr lang="tr-TR" b="1" dirty="0">
                <a:solidFill>
                  <a:srgbClr val="4472C4"/>
                </a:solidFill>
              </a:rPr>
              <a:t>STK Boyutu </a:t>
            </a:r>
            <a:r>
              <a:rPr lang="en-US" dirty="0">
                <a:solidFill>
                  <a:srgbClr val="FF0000"/>
                </a:solidFill>
              </a:rPr>
              <a:t>(</a:t>
            </a:r>
            <a:r>
              <a:rPr lang="tr-TR" dirty="0">
                <a:solidFill>
                  <a:srgbClr val="FF0000"/>
                </a:solidFill>
              </a:rPr>
              <a:t>1</a:t>
            </a:r>
            <a:r>
              <a:rPr lang="en-US" dirty="0">
                <a:solidFill>
                  <a:srgbClr val="FF0000"/>
                </a:solidFill>
              </a:rPr>
              <a:t>)</a:t>
            </a:r>
          </a:p>
        </p:txBody>
      </p:sp>
      <p:sp>
        <p:nvSpPr>
          <p:cNvPr id="38" name="Text Box 4">
            <a:extLst>
              <a:ext uri="{FF2B5EF4-FFF2-40B4-BE49-F238E27FC236}">
                <a16:creationId xmlns:a16="http://schemas.microsoft.com/office/drawing/2014/main" id="{217F6872-5A28-4143-900D-D531EC80CFF3}"/>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1826047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703512" y="1012666"/>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Verdana" panose="020B0604030504040204" pitchFamily="34" charset="0"/>
              </a:rPr>
              <a:t>Almanya Kökenli Sivil Toplum Kuruluşları</a:t>
            </a:r>
          </a:p>
        </p:txBody>
      </p:sp>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67408" y="1990001"/>
            <a:ext cx="3398652" cy="430887"/>
          </a:xfrm>
          <a:prstGeom prst="rect">
            <a:avLst/>
          </a:prstGeom>
          <a:noFill/>
          <a:ln w="9525">
            <a:noFill/>
            <a:miter lim="800000"/>
            <a:headEnd/>
            <a:tailEnd/>
          </a:ln>
        </p:spPr>
        <p:txBody>
          <a:bodyPr wrap="square">
            <a:spAutoFit/>
          </a:bodyPr>
          <a:lstStyle/>
          <a:p>
            <a:pPr lvl="0" algn="ctr" fontAlgn="base"/>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Herhangi bir Almanya kökenli sivil toplum kuruluşu, vakıf veya dernek biliyor musunuz?</a:t>
            </a:r>
          </a:p>
        </p:txBody>
      </p:sp>
      <p:graphicFrame>
        <p:nvGraphicFramePr>
          <p:cNvPr id="9"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1364626369"/>
              </p:ext>
            </p:extLst>
          </p:nvPr>
        </p:nvGraphicFramePr>
        <p:xfrm>
          <a:off x="581972" y="2029383"/>
          <a:ext cx="3656096" cy="3504399"/>
        </p:xfrm>
        <a:graphic>
          <a:graphicData uri="http://schemas.openxmlformats.org/drawingml/2006/chart">
            <c:chart xmlns:c="http://schemas.openxmlformats.org/drawingml/2006/chart" xmlns:r="http://schemas.openxmlformats.org/officeDocument/2006/relationships" r:id="rId3"/>
          </a:graphicData>
        </a:graphic>
      </p:graphicFrame>
      <p:sp>
        <p:nvSpPr>
          <p:cNvPr id="10" name="Dikdörtgen 9"/>
          <p:cNvSpPr/>
          <p:nvPr/>
        </p:nvSpPr>
        <p:spPr>
          <a:xfrm>
            <a:off x="7435858" y="1484784"/>
            <a:ext cx="4132750"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Bildiğiniz Almanya kökenli sivil toplum kuruluşlarını, vakıf veya dernekleri öğrenebilir miyim? </a:t>
            </a:r>
            <a:r>
              <a:rPr lang="tr-TR" sz="1100" b="1" dirty="0">
                <a:latin typeface="Verdana" panose="020B0604030504040204" pitchFamily="34" charset="0"/>
                <a:ea typeface="Verdana" panose="020B0604030504040204" pitchFamily="34" charset="0"/>
                <a:cs typeface="Verdana" panose="020B0604030504040204" pitchFamily="34" charset="0"/>
              </a:rPr>
              <a:t>(%7,8)</a:t>
            </a:r>
            <a:endParaRPr lang="tr-TR" sz="1100" b="1" dirty="0">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1"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199639359"/>
              </p:ext>
            </p:extLst>
          </p:nvPr>
        </p:nvGraphicFramePr>
        <p:xfrm>
          <a:off x="7392144" y="1956051"/>
          <a:ext cx="4546997" cy="4538543"/>
        </p:xfrm>
        <a:graphic>
          <a:graphicData uri="http://schemas.openxmlformats.org/drawingml/2006/chart">
            <c:chart xmlns:c="http://schemas.openxmlformats.org/drawingml/2006/chart" xmlns:r="http://schemas.openxmlformats.org/officeDocument/2006/relationships" r:id="rId4"/>
          </a:graphicData>
        </a:graphic>
      </p:graphicFrame>
      <p:sp>
        <p:nvSpPr>
          <p:cNvPr id="22" name="Metin kutusu 21"/>
          <p:cNvSpPr txBox="1"/>
          <p:nvPr/>
        </p:nvSpPr>
        <p:spPr>
          <a:xfrm>
            <a:off x="10344472" y="5533782"/>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0,8’in altındaki değerler grafiğe dahil edilmemiştir.</a:t>
            </a:r>
          </a:p>
        </p:txBody>
      </p:sp>
      <p:cxnSp>
        <p:nvCxnSpPr>
          <p:cNvPr id="23" name="Eğri Bağlayıcı 22"/>
          <p:cNvCxnSpPr/>
          <p:nvPr/>
        </p:nvCxnSpPr>
        <p:spPr bwMode="auto">
          <a:xfrm flipV="1">
            <a:off x="3863752" y="3501008"/>
            <a:ext cx="640789" cy="439338"/>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24" name="Text Box 4"/>
          <p:cNvSpPr txBox="1">
            <a:spLocks noChangeArrowheads="1"/>
          </p:cNvSpPr>
          <p:nvPr/>
        </p:nvSpPr>
        <p:spPr bwMode="auto">
          <a:xfrm>
            <a:off x="6230189" y="6294539"/>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effectLst/>
                <a:uLnTx/>
                <a:uFillTx/>
                <a:latin typeface="+mj-lt"/>
                <a:cs typeface="Arial" pitchFamily="34" charset="0"/>
              </a:rPr>
              <a:t>Çoklu yanıt</a:t>
            </a:r>
          </a:p>
        </p:txBody>
      </p:sp>
      <p:graphicFrame>
        <p:nvGraphicFramePr>
          <p:cNvPr id="28" name="24 Tablo">
            <a:extLst>
              <a:ext uri="{FF2B5EF4-FFF2-40B4-BE49-F238E27FC236}">
                <a16:creationId xmlns:a16="http://schemas.microsoft.com/office/drawing/2014/main" id="{F0173637-35EE-4A80-A391-210FC1DC8ED0}"/>
              </a:ext>
            </a:extLst>
          </p:cNvPr>
          <p:cNvGraphicFramePr>
            <a:graphicFrameLocks noGrp="1"/>
          </p:cNvGraphicFramePr>
          <p:nvPr>
            <p:extLst>
              <p:ext uri="{D42A27DB-BD31-4B8C-83A1-F6EECF244321}">
                <p14:modId xmlns:p14="http://schemas.microsoft.com/office/powerpoint/2010/main" val="2064227157"/>
              </p:ext>
            </p:extLst>
          </p:nvPr>
        </p:nvGraphicFramePr>
        <p:xfrm>
          <a:off x="883704" y="5620705"/>
          <a:ext cx="3172000" cy="970313"/>
        </p:xfrm>
        <a:graphic>
          <a:graphicData uri="http://schemas.openxmlformats.org/drawingml/2006/table">
            <a:tbl>
              <a:tblPr>
                <a:effectLst/>
              </a:tblPr>
              <a:tblGrid>
                <a:gridCol w="972000">
                  <a:extLst>
                    <a:ext uri="{9D8B030D-6E8A-4147-A177-3AD203B41FA5}">
                      <a16:colId xmlns:a16="http://schemas.microsoft.com/office/drawing/2014/main" val="20000"/>
                    </a:ext>
                  </a:extLst>
                </a:gridCol>
                <a:gridCol w="800000">
                  <a:extLst>
                    <a:ext uri="{9D8B030D-6E8A-4147-A177-3AD203B41FA5}">
                      <a16:colId xmlns:a16="http://schemas.microsoft.com/office/drawing/2014/main" val="20001"/>
                    </a:ext>
                  </a:extLst>
                </a:gridCol>
                <a:gridCol w="800000">
                  <a:extLst>
                    <a:ext uri="{9D8B030D-6E8A-4147-A177-3AD203B41FA5}">
                      <a16:colId xmlns:a16="http://schemas.microsoft.com/office/drawing/2014/main" val="3467389529"/>
                    </a:ext>
                  </a:extLst>
                </a:gridCol>
                <a:gridCol w="600000">
                  <a:extLst>
                    <a:ext uri="{9D8B030D-6E8A-4147-A177-3AD203B41FA5}">
                      <a16:colId xmlns:a16="http://schemas.microsoft.com/office/drawing/2014/main" val="167427722"/>
                    </a:ext>
                  </a:extLst>
                </a:gridCol>
              </a:tblGrid>
              <a:tr h="244550">
                <a:tc>
                  <a:txBody>
                    <a:bodyPr/>
                    <a:lstStyle/>
                    <a:p>
                      <a:pPr algn="l" fontAlgn="b"/>
                      <a:r>
                        <a:rPr lang="tr-TR" sz="1100" b="1" i="0" u="none" strike="noStrike" dirty="0">
                          <a:solidFill>
                            <a:schemeClr val="tx1"/>
                          </a:solidFill>
                          <a:effectLst/>
                          <a:latin typeface="+mj-lt"/>
                        </a:rPr>
                        <a:t>SES</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b"/>
                      <a:r>
                        <a:rPr lang="tr-TR" sz="1100" b="1" i="0" u="none" strike="noStrike" dirty="0">
                          <a:solidFill>
                            <a:schemeClr val="tx1"/>
                          </a:solidFill>
                          <a:effectLst/>
                          <a:latin typeface="+mj-lt"/>
                        </a:rPr>
                        <a:t>T2B</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r>
                        <a:rPr lang="tr-TR" sz="1100" b="1" i="0" u="none" strike="noStrike" dirty="0">
                          <a:solidFill>
                            <a:schemeClr val="tx1"/>
                          </a:solidFill>
                          <a:effectLst/>
                          <a:latin typeface="+mj-lt"/>
                        </a:rPr>
                        <a:t>B2B</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b"/>
                      <a:r>
                        <a:rPr lang="tr-TR" sz="900" b="1" i="0" u="none" strike="noStrike" dirty="0">
                          <a:solidFill>
                            <a:schemeClr val="tx1"/>
                          </a:solidFill>
                          <a:effectLst/>
                          <a:latin typeface="+mj-lt"/>
                        </a:rPr>
                        <a:t>Baz</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1921">
                <a:tc>
                  <a:txBody>
                    <a:bodyPr/>
                    <a:lstStyle/>
                    <a:p>
                      <a:pPr algn="l" fontAlgn="t"/>
                      <a:r>
                        <a:rPr lang="tr-TR" sz="1100" b="0" i="0" u="none" strike="noStrike" dirty="0">
                          <a:solidFill>
                            <a:schemeClr val="tx1"/>
                          </a:solidFill>
                          <a:effectLst/>
                          <a:latin typeface="Verdana" panose="020B0604030504040204" pitchFamily="34" charset="0"/>
                          <a:ea typeface="Verdana" panose="020B0604030504040204" pitchFamily="34" charset="0"/>
                        </a:rPr>
                        <a:t>AB</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dirty="0">
                          <a:solidFill>
                            <a:schemeClr val="tx1"/>
                          </a:solidFill>
                          <a:effectLst/>
                          <a:latin typeface="Verdana" panose="020B0604030504040204" pitchFamily="34" charset="0"/>
                          <a:ea typeface="Verdana" panose="020B0604030504040204" pitchFamily="34" charset="0"/>
                        </a:rPr>
                        <a:t>12,7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100" b="0" i="0" u="none" strike="noStrike">
                          <a:solidFill>
                            <a:schemeClr val="tx1"/>
                          </a:solidFill>
                          <a:effectLst/>
                          <a:latin typeface="Verdana" panose="020B0604030504040204" pitchFamily="34" charset="0"/>
                          <a:ea typeface="Verdana" panose="020B0604030504040204" pitchFamily="34" charset="0"/>
                        </a:rPr>
                        <a:t>87,3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tr-TR" sz="900" b="0" i="0" u="none" strike="noStrike" kern="1200" dirty="0">
                          <a:solidFill>
                            <a:schemeClr val="tx1"/>
                          </a:solidFill>
                          <a:effectLst/>
                          <a:latin typeface="Verdana" panose="020B0604030504040204" pitchFamily="34" charset="0"/>
                          <a:ea typeface="Verdana" panose="020B0604030504040204" pitchFamily="34" charset="0"/>
                          <a:cs typeface="+mn-cs"/>
                        </a:rPr>
                        <a:t>189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41921">
                <a:tc>
                  <a:txBody>
                    <a:bodyPr/>
                    <a:lstStyle/>
                    <a:p>
                      <a:pPr algn="l" fontAlgn="t"/>
                      <a:r>
                        <a:rPr lang="tr-TR" sz="1100" b="0" i="0" u="none" strike="noStrike" dirty="0">
                          <a:solidFill>
                            <a:schemeClr val="tx1"/>
                          </a:solidFill>
                          <a:effectLst/>
                          <a:latin typeface="Verdana" panose="020B0604030504040204" pitchFamily="34" charset="0"/>
                          <a:ea typeface="Verdana" panose="020B0604030504040204" pitchFamily="34" charset="0"/>
                        </a:rPr>
                        <a:t>C1C2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Verdana" panose="020B0604030504040204" pitchFamily="34" charset="0"/>
                          <a:ea typeface="Verdana" panose="020B0604030504040204" pitchFamily="34" charset="0"/>
                        </a:rPr>
                        <a:t>6,2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100" b="0" i="0" u="none" strike="noStrike">
                          <a:solidFill>
                            <a:schemeClr val="tx1"/>
                          </a:solidFill>
                          <a:effectLst/>
                          <a:latin typeface="Verdana" panose="020B0604030504040204" pitchFamily="34" charset="0"/>
                          <a:ea typeface="Verdana" panose="020B0604030504040204" pitchFamily="34" charset="0"/>
                        </a:rPr>
                        <a:t>93,8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534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7987649"/>
                  </a:ext>
                </a:extLst>
              </a:tr>
              <a:tr h="241921">
                <a:tc>
                  <a:txBody>
                    <a:bodyPr/>
                    <a:lstStyle/>
                    <a:p>
                      <a:pPr algn="l" fontAlgn="t"/>
                      <a:r>
                        <a:rPr lang="tr-TR" sz="1100" b="0" i="0" u="none" strike="noStrike" dirty="0">
                          <a:solidFill>
                            <a:schemeClr val="tx1"/>
                          </a:solidFill>
                          <a:effectLst/>
                          <a:latin typeface="Verdana" panose="020B0604030504040204" pitchFamily="34" charset="0"/>
                          <a:ea typeface="Verdana" panose="020B0604030504040204" pitchFamily="34" charset="0"/>
                        </a:rPr>
                        <a:t>DE</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Verdana" panose="020B0604030504040204" pitchFamily="34" charset="0"/>
                          <a:ea typeface="Verdana" panose="020B0604030504040204" pitchFamily="34" charset="0"/>
                        </a:rPr>
                        <a:t>7,6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100" b="0" i="0" u="none" strike="noStrike" dirty="0">
                          <a:solidFill>
                            <a:schemeClr val="tx1"/>
                          </a:solidFill>
                          <a:effectLst/>
                          <a:latin typeface="Verdana" panose="020B0604030504040204" pitchFamily="34" charset="0"/>
                          <a:ea typeface="Verdana" panose="020B0604030504040204" pitchFamily="34" charset="0"/>
                        </a:rPr>
                        <a:t>92,4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277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9" name="Text Box 7"/>
          <p:cNvSpPr txBox="1">
            <a:spLocks noChangeArrowheads="1"/>
          </p:cNvSpPr>
          <p:nvPr/>
        </p:nvSpPr>
        <p:spPr bwMode="auto">
          <a:xfrm>
            <a:off x="263352" y="5301208"/>
            <a:ext cx="4129865" cy="276999"/>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sz="1200" b="1" dirty="0">
                <a:cs typeface="Arial" charset="0"/>
              </a:rPr>
              <a:t>-Sosyo-Ekonomik Statüye Göre-</a:t>
            </a:r>
          </a:p>
        </p:txBody>
      </p:sp>
      <p:sp>
        <p:nvSpPr>
          <p:cNvPr id="32" name="Dikdörtgen 42">
            <a:extLst>
              <a:ext uri="{FF2B5EF4-FFF2-40B4-BE49-F238E27FC236}">
                <a16:creationId xmlns:a16="http://schemas.microsoft.com/office/drawing/2014/main" id="{27B74986-FACF-43ED-8A1A-DC18DBCE0292}"/>
              </a:ext>
            </a:extLst>
          </p:cNvPr>
          <p:cNvSpPr/>
          <p:nvPr/>
        </p:nvSpPr>
        <p:spPr>
          <a:xfrm>
            <a:off x="10272464" y="451829"/>
            <a:ext cx="2191186" cy="369332"/>
          </a:xfrm>
          <a:prstGeom prst="rect">
            <a:avLst/>
          </a:prstGeom>
        </p:spPr>
        <p:txBody>
          <a:bodyPr wrap="square">
            <a:spAutoFit/>
          </a:bodyPr>
          <a:lstStyle/>
          <a:p>
            <a:r>
              <a:rPr lang="tr-TR" b="1" dirty="0">
                <a:solidFill>
                  <a:srgbClr val="4472C4"/>
                </a:solidFill>
              </a:rPr>
              <a:t>STK Boyutu </a:t>
            </a:r>
            <a:r>
              <a:rPr lang="en-US" dirty="0">
                <a:solidFill>
                  <a:srgbClr val="FF0000"/>
                </a:solidFill>
              </a:rPr>
              <a:t>(</a:t>
            </a:r>
            <a:r>
              <a:rPr lang="tr-TR" dirty="0">
                <a:solidFill>
                  <a:srgbClr val="FF0000"/>
                </a:solidFill>
              </a:rPr>
              <a:t>2</a:t>
            </a:r>
            <a:r>
              <a:rPr lang="en-US" dirty="0">
                <a:solidFill>
                  <a:srgbClr val="FF0000"/>
                </a:solidFill>
              </a:rPr>
              <a:t>)</a:t>
            </a:r>
          </a:p>
        </p:txBody>
      </p:sp>
      <p:sp>
        <p:nvSpPr>
          <p:cNvPr id="14" name="Text Box 4">
            <a:extLst>
              <a:ext uri="{FF2B5EF4-FFF2-40B4-BE49-F238E27FC236}">
                <a16:creationId xmlns:a16="http://schemas.microsoft.com/office/drawing/2014/main" id="{67F410B6-0E80-904F-9082-1C459B174A68}"/>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847562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987937" y="1228690"/>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Verdana" panose="020B0604030504040204" pitchFamily="34" charset="0"/>
              </a:rPr>
              <a:t>Almanya Kökenli Sivil Toplum Kuruluşlarını Başarılı Bulma</a:t>
            </a:r>
          </a:p>
        </p:txBody>
      </p:sp>
      <p:sp>
        <p:nvSpPr>
          <p:cNvPr id="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927648" y="1671191"/>
            <a:ext cx="6408712" cy="430887"/>
          </a:xfrm>
          <a:prstGeom prst="rect">
            <a:avLst/>
          </a:prstGeom>
          <a:noFill/>
          <a:ln w="9525">
            <a:noFill/>
            <a:miter lim="800000"/>
            <a:headEnd/>
            <a:tailEnd/>
          </a:ln>
        </p:spPr>
        <p:txBody>
          <a:bodyPr wrap="square">
            <a:spAutoFit/>
          </a:bodyPr>
          <a:lstStyle/>
          <a:p>
            <a:pPr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Almanya kökenli sivil toplum kuruluşlarını, vakıf veya dernekleri ne derece başarılı bulduğunuzu karta bakarak belirtir misiniz? </a:t>
            </a:r>
          </a:p>
        </p:txBody>
      </p:sp>
      <p:graphicFrame>
        <p:nvGraphicFramePr>
          <p:cNvPr id="12" name="Chart 6"/>
          <p:cNvGraphicFramePr/>
          <p:nvPr>
            <p:extLst>
              <p:ext uri="{D42A27DB-BD31-4B8C-83A1-F6EECF244321}">
                <p14:modId xmlns:p14="http://schemas.microsoft.com/office/powerpoint/2010/main" val="59627399"/>
              </p:ext>
            </p:extLst>
          </p:nvPr>
        </p:nvGraphicFramePr>
        <p:xfrm>
          <a:off x="4007768" y="2054136"/>
          <a:ext cx="3907155" cy="439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Düz Bağlayıcı 12"/>
          <p:cNvCxnSpPr/>
          <p:nvPr/>
        </p:nvCxnSpPr>
        <p:spPr bwMode="auto">
          <a:xfrm>
            <a:off x="4727848" y="4653136"/>
            <a:ext cx="288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4" name="Düz Bağlayıcı 13"/>
          <p:cNvCxnSpPr/>
          <p:nvPr/>
        </p:nvCxnSpPr>
        <p:spPr bwMode="auto">
          <a:xfrm>
            <a:off x="4727848" y="3748925"/>
            <a:ext cx="288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5" name="Oval 14"/>
          <p:cNvSpPr/>
          <p:nvPr/>
        </p:nvSpPr>
        <p:spPr bwMode="auto">
          <a:xfrm>
            <a:off x="7752184" y="377239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chemeClr val="bg2"/>
              </a:solidFill>
              <a:effectLst/>
              <a:uLnTx/>
              <a:uFillTx/>
              <a:latin typeface="+mj-lt"/>
              <a:ea typeface="+mn-ea"/>
              <a:cs typeface="Arial" charset="0"/>
            </a:endParaRPr>
          </a:p>
        </p:txBody>
      </p:sp>
      <p:sp>
        <p:nvSpPr>
          <p:cNvPr id="16" name="TextBox 5"/>
          <p:cNvSpPr txBox="1"/>
          <p:nvPr/>
        </p:nvSpPr>
        <p:spPr>
          <a:xfrm>
            <a:off x="7680176" y="3940346"/>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62,3</a:t>
            </a:r>
          </a:p>
        </p:txBody>
      </p:sp>
      <p:sp>
        <p:nvSpPr>
          <p:cNvPr id="17" name="Oval 16"/>
          <p:cNvSpPr/>
          <p:nvPr/>
        </p:nvSpPr>
        <p:spPr>
          <a:xfrm>
            <a:off x="7968208"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solidFill>
                <a:schemeClr val="bg2"/>
              </a:solidFill>
              <a:latin typeface="+mj-lt"/>
            </a:endParaRPr>
          </a:p>
        </p:txBody>
      </p:sp>
      <p:sp>
        <p:nvSpPr>
          <p:cNvPr id="18" name="Oval 17"/>
          <p:cNvSpPr/>
          <p:nvPr/>
        </p:nvSpPr>
        <p:spPr>
          <a:xfrm>
            <a:off x="811222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solidFill>
                <a:schemeClr val="bg2"/>
              </a:solidFill>
              <a:latin typeface="+mj-lt"/>
            </a:endParaRPr>
          </a:p>
        </p:txBody>
      </p:sp>
      <p:sp>
        <p:nvSpPr>
          <p:cNvPr id="19" name="Dikdörtgen 18"/>
          <p:cNvSpPr/>
          <p:nvPr/>
        </p:nvSpPr>
        <p:spPr>
          <a:xfrm>
            <a:off x="8074681" y="266234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latin typeface="+mj-lt"/>
              </a:rPr>
              <a:t>T2B</a:t>
            </a:r>
          </a:p>
          <a:p>
            <a:pPr lvl="0" algn="ctr">
              <a:defRPr/>
            </a:pPr>
            <a:r>
              <a:rPr lang="tr-TR" sz="1100" dirty="0">
                <a:latin typeface="+mj-lt"/>
              </a:rPr>
              <a:t>64,2</a:t>
            </a:r>
          </a:p>
        </p:txBody>
      </p:sp>
      <p:sp>
        <p:nvSpPr>
          <p:cNvPr id="20" name="Dikdörtgen 19"/>
          <p:cNvSpPr/>
          <p:nvPr/>
        </p:nvSpPr>
        <p:spPr>
          <a:xfrm>
            <a:off x="8213887" y="5221028"/>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latin typeface="+mj-lt"/>
              </a:rPr>
              <a:t>B2B</a:t>
            </a:r>
          </a:p>
          <a:p>
            <a:pPr lvl="0" algn="ctr">
              <a:defRPr/>
            </a:pPr>
            <a:r>
              <a:rPr lang="tr-TR" sz="1100" dirty="0">
                <a:latin typeface="+mj-lt"/>
              </a:rPr>
              <a:t>1,9</a:t>
            </a:r>
          </a:p>
        </p:txBody>
      </p:sp>
      <p:sp>
        <p:nvSpPr>
          <p:cNvPr id="22" name="Metin kutusu 21"/>
          <p:cNvSpPr txBox="1"/>
          <p:nvPr/>
        </p:nvSpPr>
        <p:spPr>
          <a:xfrm>
            <a:off x="1271464" y="5344974"/>
            <a:ext cx="1038799" cy="415498"/>
          </a:xfrm>
          <a:prstGeom prst="rect">
            <a:avLst/>
          </a:prstGeom>
          <a:noFill/>
        </p:spPr>
        <p:txBody>
          <a:bodyPr wrap="square" rtlCol="0">
            <a:spAutoFit/>
          </a:bodyPr>
          <a:lstStyle/>
          <a:p>
            <a:r>
              <a:rPr lang="tr-TR" sz="700" dirty="0">
                <a:latin typeface="Verdana" panose="020B0604030504040204" pitchFamily="34" charset="0"/>
                <a:ea typeface="Verdana" panose="020B0604030504040204" pitchFamily="34" charset="0"/>
              </a:rPr>
              <a:t>0,8’in altındaki değerler grafiğe dahil edilmemiştir.</a:t>
            </a:r>
          </a:p>
        </p:txBody>
      </p:sp>
      <p:sp>
        <p:nvSpPr>
          <p:cNvPr id="32" name="Dikdörtgen 42">
            <a:extLst>
              <a:ext uri="{FF2B5EF4-FFF2-40B4-BE49-F238E27FC236}">
                <a16:creationId xmlns:a16="http://schemas.microsoft.com/office/drawing/2014/main" id="{27B74986-FACF-43ED-8A1A-DC18DBCE0292}"/>
              </a:ext>
            </a:extLst>
          </p:cNvPr>
          <p:cNvSpPr/>
          <p:nvPr/>
        </p:nvSpPr>
        <p:spPr>
          <a:xfrm>
            <a:off x="10272464" y="451829"/>
            <a:ext cx="2191186" cy="369332"/>
          </a:xfrm>
          <a:prstGeom prst="rect">
            <a:avLst/>
          </a:prstGeom>
        </p:spPr>
        <p:txBody>
          <a:bodyPr wrap="square">
            <a:spAutoFit/>
          </a:bodyPr>
          <a:lstStyle/>
          <a:p>
            <a:r>
              <a:rPr lang="tr-TR" b="1" dirty="0">
                <a:solidFill>
                  <a:srgbClr val="4472C4"/>
                </a:solidFill>
              </a:rPr>
              <a:t>STK Boyutu </a:t>
            </a:r>
            <a:r>
              <a:rPr lang="en-US" dirty="0">
                <a:solidFill>
                  <a:srgbClr val="FF0000"/>
                </a:solidFill>
              </a:rPr>
              <a:t>(</a:t>
            </a:r>
            <a:r>
              <a:rPr lang="tr-TR" dirty="0">
                <a:solidFill>
                  <a:srgbClr val="FF0000"/>
                </a:solidFill>
              </a:rPr>
              <a:t>3</a:t>
            </a:r>
            <a:r>
              <a:rPr lang="en-US" dirty="0">
                <a:solidFill>
                  <a:srgbClr val="FF0000"/>
                </a:solidFill>
              </a:rPr>
              <a:t>)</a:t>
            </a:r>
          </a:p>
        </p:txBody>
      </p:sp>
      <p:sp>
        <p:nvSpPr>
          <p:cNvPr id="21" name="Text Box 4">
            <a:extLst>
              <a:ext uri="{FF2B5EF4-FFF2-40B4-BE49-F238E27FC236}">
                <a16:creationId xmlns:a16="http://schemas.microsoft.com/office/drawing/2014/main" id="{689063E3-5FDC-6448-A43F-8DF2EF27C169}"/>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4025760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2164123661"/>
              </p:ext>
            </p:extLst>
          </p:nvPr>
        </p:nvGraphicFramePr>
        <p:xfrm>
          <a:off x="656718" y="2106425"/>
          <a:ext cx="10191810" cy="44189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1055440" y="1115452"/>
            <a:ext cx="11521280"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Almanya Kökenli STK’nın Türkiye’deki Faaliyetlerini Başarılı Bulma Durumu</a:t>
            </a:r>
          </a:p>
        </p:txBody>
      </p:sp>
      <p:sp>
        <p:nvSpPr>
          <p:cNvPr id="5"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2423591" y="1485945"/>
            <a:ext cx="8856985" cy="430887"/>
          </a:xfrm>
          <a:prstGeom prst="rect">
            <a:avLst/>
          </a:prstGeom>
          <a:noFill/>
          <a:ln w="9525">
            <a:noFill/>
            <a:miter lim="800000"/>
            <a:headEnd/>
            <a:tailEnd/>
          </a:ln>
        </p:spPr>
        <p:txBody>
          <a:bodyPr wrap="square">
            <a:spAutoFit/>
          </a:bodyPr>
          <a:lstStyle/>
          <a:p>
            <a:pPr lvl="0" algn="ct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Almanya kökenli sivil toplum kuruluşları, vakıf veya dernekleri aşağıda size sayacağım Türkiye’deki faaliyetleriyle ilgili olarak ne derece başarılı bulduğunuzu karta bakarak belirtir misiniz? </a:t>
            </a: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869638" y="1886635"/>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4043971050"/>
              </p:ext>
            </p:extLst>
          </p:nvPr>
        </p:nvGraphicFramePr>
        <p:xfrm>
          <a:off x="10860213" y="2107832"/>
          <a:ext cx="609600" cy="3985464"/>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71,9</a:t>
                      </a:r>
                    </a:p>
                  </a:txBody>
                  <a:tcPr marL="7620" marR="7620" marT="7620" marB="0" anchor="ctr">
                    <a:noFill/>
                  </a:tcPr>
                </a:tc>
                <a:extLst>
                  <a:ext uri="{0D108BD9-81ED-4DB2-BD59-A6C34878D82A}">
                    <a16:rowId xmlns:a16="http://schemas.microsoft.com/office/drawing/2014/main" val="1106207996"/>
                  </a:ext>
                </a:extLst>
              </a:tr>
              <a:tr h="49818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71,4</a:t>
                      </a:r>
                    </a:p>
                  </a:txBody>
                  <a:tcPr marL="7620" marR="7620" marT="7620" marB="0" anchor="ctr">
                    <a:noFill/>
                  </a:tcPr>
                </a:tc>
                <a:extLst>
                  <a:ext uri="{0D108BD9-81ED-4DB2-BD59-A6C34878D82A}">
                    <a16:rowId xmlns:a16="http://schemas.microsoft.com/office/drawing/2014/main" val="1321182177"/>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70,3</a:t>
                      </a:r>
                    </a:p>
                  </a:txBody>
                  <a:tcPr marL="7620" marR="7620" marT="7620" marB="0" anchor="ctr">
                    <a:noFill/>
                  </a:tcPr>
                </a:tc>
                <a:extLst>
                  <a:ext uri="{0D108BD9-81ED-4DB2-BD59-A6C34878D82A}">
                    <a16:rowId xmlns:a16="http://schemas.microsoft.com/office/drawing/2014/main" val="3959051023"/>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69,9</a:t>
                      </a:r>
                    </a:p>
                  </a:txBody>
                  <a:tcPr marL="7620" marR="7620" marT="7620" marB="0" anchor="ctr">
                    <a:noFill/>
                  </a:tcPr>
                </a:tc>
                <a:extLst>
                  <a:ext uri="{0D108BD9-81ED-4DB2-BD59-A6C34878D82A}">
                    <a16:rowId xmlns:a16="http://schemas.microsoft.com/office/drawing/2014/main" val="1241442240"/>
                  </a:ext>
                </a:extLst>
              </a:tr>
              <a:tr h="49818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69,8</a:t>
                      </a:r>
                    </a:p>
                  </a:txBody>
                  <a:tcPr marL="7620" marR="7620" marT="7620" marB="0" anchor="ctr">
                    <a:noFill/>
                  </a:tcPr>
                </a:tc>
                <a:extLst>
                  <a:ext uri="{0D108BD9-81ED-4DB2-BD59-A6C34878D82A}">
                    <a16:rowId xmlns:a16="http://schemas.microsoft.com/office/drawing/2014/main" val="2508104431"/>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69,3</a:t>
                      </a:r>
                    </a:p>
                  </a:txBody>
                  <a:tcPr marL="7620" marR="7620" marT="7620" marB="0" anchor="ctr">
                    <a:noFill/>
                  </a:tcPr>
                </a:tc>
                <a:extLst>
                  <a:ext uri="{0D108BD9-81ED-4DB2-BD59-A6C34878D82A}">
                    <a16:rowId xmlns:a16="http://schemas.microsoft.com/office/drawing/2014/main" val="2234317800"/>
                  </a:ext>
                </a:extLst>
              </a:tr>
              <a:tr h="49818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69,2</a:t>
                      </a:r>
                    </a:p>
                  </a:txBody>
                  <a:tcPr marL="7620" marR="7620" marT="7620" marB="0" anchor="ctr">
                    <a:noFill/>
                  </a:tcPr>
                </a:tc>
                <a:extLst>
                  <a:ext uri="{0D108BD9-81ED-4DB2-BD59-A6C34878D82A}">
                    <a16:rowId xmlns:a16="http://schemas.microsoft.com/office/drawing/2014/main" val="3818737468"/>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69,0</a:t>
                      </a:r>
                    </a:p>
                  </a:txBody>
                  <a:tcPr marL="7620" marR="7620" marT="7620" marB="0" anchor="ctr">
                    <a:noFill/>
                  </a:tcPr>
                </a:tc>
                <a:extLst>
                  <a:ext uri="{0D108BD9-81ED-4DB2-BD59-A6C34878D82A}">
                    <a16:rowId xmlns:a16="http://schemas.microsoft.com/office/drawing/2014/main" val="4044544024"/>
                  </a:ext>
                </a:extLst>
              </a:tr>
            </a:tbl>
          </a:graphicData>
        </a:graphic>
      </p:graphicFrame>
      <p:cxnSp>
        <p:nvCxnSpPr>
          <p:cNvPr id="9" name="Düz Bağlayıcı 8"/>
          <p:cNvCxnSpPr/>
          <p:nvPr/>
        </p:nvCxnSpPr>
        <p:spPr bwMode="auto">
          <a:xfrm>
            <a:off x="8922502" y="2211309"/>
            <a:ext cx="0" cy="3881987"/>
          </a:xfrm>
          <a:prstGeom prst="line">
            <a:avLst/>
          </a:prstGeom>
          <a:solidFill>
            <a:schemeClr val="accent1"/>
          </a:solidFill>
          <a:ln w="9525" cap="flat" cmpd="sng" algn="ctr">
            <a:solidFill>
              <a:srgbClr val="FF6161"/>
            </a:solidFill>
            <a:prstDash val="dash"/>
            <a:round/>
            <a:headEnd type="none" w="med" len="med"/>
            <a:tailEnd type="none" w="med" len="med"/>
          </a:ln>
          <a:effectLst/>
        </p:spPr>
      </p:cxnSp>
      <p:sp>
        <p:nvSpPr>
          <p:cNvPr id="10" name="Metin kutusu 9"/>
          <p:cNvSpPr txBox="1"/>
          <p:nvPr/>
        </p:nvSpPr>
        <p:spPr>
          <a:xfrm>
            <a:off x="8544272" y="1835532"/>
            <a:ext cx="1008112" cy="369332"/>
          </a:xfrm>
          <a:prstGeom prst="rect">
            <a:avLst/>
          </a:prstGeom>
          <a:noFill/>
        </p:spPr>
        <p:txBody>
          <a:bodyPr wrap="square" rtlCol="0">
            <a:spAutoFit/>
          </a:bodyPr>
          <a:lstStyle/>
          <a:p>
            <a:pPr algn="ctr"/>
            <a:r>
              <a:rPr lang="tr-TR" sz="900" dirty="0" err="1">
                <a:solidFill>
                  <a:srgbClr val="FF0000"/>
                </a:solidFill>
                <a:latin typeface="Verdana" panose="020B0604030504040204" pitchFamily="34" charset="0"/>
                <a:ea typeface="Verdana" panose="020B0604030504040204" pitchFamily="34" charset="0"/>
              </a:rPr>
              <a:t>Mean</a:t>
            </a:r>
            <a:r>
              <a:rPr lang="tr-TR" sz="900" dirty="0">
                <a:solidFill>
                  <a:srgbClr val="FF0000"/>
                </a:solidFill>
                <a:latin typeface="Verdana" panose="020B0604030504040204" pitchFamily="34" charset="0"/>
                <a:ea typeface="Verdana" panose="020B0604030504040204" pitchFamily="34" charset="0"/>
              </a:rPr>
              <a:t> </a:t>
            </a:r>
            <a:r>
              <a:rPr lang="tr-TR" sz="900" dirty="0" err="1">
                <a:solidFill>
                  <a:srgbClr val="FF0000"/>
                </a:solidFill>
                <a:latin typeface="Verdana" panose="020B0604030504040204" pitchFamily="34" charset="0"/>
                <a:ea typeface="Verdana" panose="020B0604030504040204" pitchFamily="34" charset="0"/>
              </a:rPr>
              <a:t>Line</a:t>
            </a:r>
            <a:r>
              <a:rPr lang="tr-TR" sz="900" dirty="0">
                <a:solidFill>
                  <a:srgbClr val="FF0000"/>
                </a:solidFill>
                <a:latin typeface="Verdana" panose="020B0604030504040204" pitchFamily="34" charset="0"/>
                <a:ea typeface="Verdana" panose="020B0604030504040204" pitchFamily="34" charset="0"/>
              </a:rPr>
              <a:t>: 70,1</a:t>
            </a:r>
          </a:p>
        </p:txBody>
      </p:sp>
      <p:sp>
        <p:nvSpPr>
          <p:cNvPr id="12" name="Oval 11"/>
          <p:cNvSpPr/>
          <p:nvPr/>
        </p:nvSpPr>
        <p:spPr bwMode="auto">
          <a:xfrm>
            <a:off x="5044786" y="2672960"/>
            <a:ext cx="432000"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3" name="Oval 12"/>
          <p:cNvSpPr/>
          <p:nvPr/>
        </p:nvSpPr>
        <p:spPr bwMode="auto">
          <a:xfrm>
            <a:off x="5044738" y="3177016"/>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5" name="Dikdörtgen 42">
            <a:extLst>
              <a:ext uri="{FF2B5EF4-FFF2-40B4-BE49-F238E27FC236}">
                <a16:creationId xmlns:a16="http://schemas.microsoft.com/office/drawing/2014/main" id="{4502A778-4210-478E-BF25-B7BAC9B882B1}"/>
              </a:ext>
            </a:extLst>
          </p:cNvPr>
          <p:cNvSpPr/>
          <p:nvPr/>
        </p:nvSpPr>
        <p:spPr>
          <a:xfrm>
            <a:off x="10272464" y="417347"/>
            <a:ext cx="1656184" cy="369332"/>
          </a:xfrm>
          <a:prstGeom prst="rect">
            <a:avLst/>
          </a:prstGeom>
        </p:spPr>
        <p:txBody>
          <a:bodyPr wrap="square">
            <a:spAutoFit/>
          </a:bodyPr>
          <a:lstStyle/>
          <a:p>
            <a:r>
              <a:rPr lang="tr-TR" b="1" dirty="0">
                <a:solidFill>
                  <a:srgbClr val="4472C4"/>
                </a:solidFill>
              </a:rPr>
              <a:t>STK Boyutu </a:t>
            </a:r>
            <a:r>
              <a:rPr lang="en-US" dirty="0">
                <a:solidFill>
                  <a:srgbClr val="FF0000"/>
                </a:solidFill>
              </a:rPr>
              <a:t>(</a:t>
            </a:r>
            <a:r>
              <a:rPr lang="tr-TR" dirty="0">
                <a:solidFill>
                  <a:srgbClr val="FF0000"/>
                </a:solidFill>
              </a:rPr>
              <a:t>4</a:t>
            </a:r>
            <a:r>
              <a:rPr lang="en-US" dirty="0">
                <a:solidFill>
                  <a:srgbClr val="FF0000"/>
                </a:solidFill>
              </a:rPr>
              <a:t>)</a:t>
            </a:r>
          </a:p>
        </p:txBody>
      </p:sp>
      <p:sp>
        <p:nvSpPr>
          <p:cNvPr id="14" name="Text Box 4">
            <a:extLst>
              <a:ext uri="{FF2B5EF4-FFF2-40B4-BE49-F238E27FC236}">
                <a16:creationId xmlns:a16="http://schemas.microsoft.com/office/drawing/2014/main" id="{5FF1135E-06DB-B844-8176-932BA83F9ACB}"/>
              </a:ext>
            </a:extLst>
          </p:cNvPr>
          <p:cNvSpPr txBox="1">
            <a:spLocks noChangeArrowheads="1"/>
          </p:cNvSpPr>
          <p:nvPr/>
        </p:nvSpPr>
        <p:spPr bwMode="auto">
          <a:xfrm>
            <a:off x="5951984"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3980622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ikdörtgen 38"/>
          <p:cNvSpPr/>
          <p:nvPr/>
        </p:nvSpPr>
        <p:spPr bwMode="auto">
          <a:xfrm>
            <a:off x="47328" y="5949280"/>
            <a:ext cx="12144672" cy="8752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graphicFrame>
        <p:nvGraphicFramePr>
          <p:cNvPr id="3" name="Chart 6"/>
          <p:cNvGraphicFramePr/>
          <p:nvPr>
            <p:extLst>
              <p:ext uri="{D42A27DB-BD31-4B8C-83A1-F6EECF244321}">
                <p14:modId xmlns:p14="http://schemas.microsoft.com/office/powerpoint/2010/main" val="1879901709"/>
              </p:ext>
            </p:extLst>
          </p:nvPr>
        </p:nvGraphicFramePr>
        <p:xfrm>
          <a:off x="222962" y="2199524"/>
          <a:ext cx="2992718" cy="4397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6"/>
          <p:cNvGraphicFramePr/>
          <p:nvPr>
            <p:extLst>
              <p:ext uri="{D42A27DB-BD31-4B8C-83A1-F6EECF244321}">
                <p14:modId xmlns:p14="http://schemas.microsoft.com/office/powerpoint/2010/main" val="2485488094"/>
              </p:ext>
            </p:extLst>
          </p:nvPr>
        </p:nvGraphicFramePr>
        <p:xfrm>
          <a:off x="4450543" y="2126144"/>
          <a:ext cx="2991600" cy="439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p:cNvCxnSpPr/>
          <p:nvPr/>
        </p:nvCxnSpPr>
        <p:spPr bwMode="auto">
          <a:xfrm>
            <a:off x="4528117"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407368" y="400506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4553" y="1773977"/>
            <a:ext cx="3742817" cy="600164"/>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Türkiye’de farklı kurumların Almanya kökenli STK’lardan destek almalarını nasıl değerlendiriyorsunuz? </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bwMode="auto">
          <a:xfrm>
            <a:off x="3287688" y="407707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215680" y="4222249"/>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53,0</a:t>
            </a:r>
          </a:p>
        </p:txBody>
      </p:sp>
      <p:cxnSp>
        <p:nvCxnSpPr>
          <p:cNvPr id="12" name="Düz Bağlayıcı 11"/>
          <p:cNvCxnSpPr/>
          <p:nvPr/>
        </p:nvCxnSpPr>
        <p:spPr bwMode="auto">
          <a:xfrm>
            <a:off x="479376" y="486916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2927648"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2783632" y="530120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2999656"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56,6</a:t>
            </a:r>
          </a:p>
        </p:txBody>
      </p:sp>
      <p:sp>
        <p:nvSpPr>
          <p:cNvPr id="16" name="Dikdörtgen 15"/>
          <p:cNvSpPr/>
          <p:nvPr/>
        </p:nvSpPr>
        <p:spPr>
          <a:xfrm>
            <a:off x="2855640" y="5446385"/>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3,6</a:t>
            </a:r>
          </a:p>
        </p:txBody>
      </p:sp>
      <p:cxnSp>
        <p:nvCxnSpPr>
          <p:cNvPr id="17" name="Düz Bağlayıcı 16"/>
          <p:cNvCxnSpPr/>
          <p:nvPr/>
        </p:nvCxnSpPr>
        <p:spPr bwMode="auto">
          <a:xfrm>
            <a:off x="4574939"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377239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3940346"/>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52,5</a:t>
            </a:r>
          </a:p>
        </p:txBody>
      </p:sp>
      <p:sp>
        <p:nvSpPr>
          <p:cNvPr id="21" name="Oval 20"/>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Oval 21"/>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2"/>
          <p:cNvSpPr/>
          <p:nvPr/>
        </p:nvSpPr>
        <p:spPr>
          <a:xfrm>
            <a:off x="706881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55,4</a:t>
            </a:r>
          </a:p>
        </p:txBody>
      </p:sp>
      <p:sp>
        <p:nvSpPr>
          <p:cNvPr id="24" name="Dikdörtgen 23"/>
          <p:cNvSpPr/>
          <p:nvPr/>
        </p:nvSpPr>
        <p:spPr>
          <a:xfrm>
            <a:off x="708305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3,2</a:t>
            </a:r>
          </a:p>
        </p:txBody>
      </p:sp>
      <p:sp>
        <p:nvSpPr>
          <p:cNvPr id="31" name="Dikdörtgen 30"/>
          <p:cNvSpPr/>
          <p:nvPr/>
        </p:nvSpPr>
        <p:spPr>
          <a:xfrm>
            <a:off x="3883161" y="1840593"/>
            <a:ext cx="4083949" cy="430887"/>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 kökenli STK’ların Türkiye’de çalışmalar yapmalarını nasıl değerlendiriyorsunuz? </a:t>
            </a:r>
          </a:p>
        </p:txBody>
      </p:sp>
      <p:sp>
        <p:nvSpPr>
          <p:cNvPr id="32" name="Dikdörtgen 31"/>
          <p:cNvSpPr/>
          <p:nvPr/>
        </p:nvSpPr>
        <p:spPr>
          <a:xfrm>
            <a:off x="8408208" y="1794288"/>
            <a:ext cx="3778094" cy="600164"/>
          </a:xfrm>
          <a:prstGeom prst="rect">
            <a:avLst/>
          </a:prstGeom>
        </p:spPr>
        <p:txBody>
          <a:bodyPr wrap="square">
            <a:spAutoFit/>
          </a:bodyPr>
          <a:lstStyle/>
          <a:p>
            <a:pPr lvl="0" algn="ctr">
              <a:spcBef>
                <a:spcPts val="600"/>
              </a:spcBef>
              <a:spcAft>
                <a:spcPts val="300"/>
              </a:spcAft>
              <a:buSzPts val="800"/>
              <a:tabLst>
                <a:tab pos="228600" algn="l"/>
              </a:tabLst>
            </a:pP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Almanya kökenli STK’ların Türkiye’de yaptığı çalışmaları zararlı bulduğunuzu belirttiniz. Neden böyle düşündüğünüzü öğrenebilir miyim?</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203960" y="864537"/>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Almanya Kökenli Sivil Toplum Kuruluşları</a:t>
            </a:r>
          </a:p>
        </p:txBody>
      </p:sp>
      <p:sp>
        <p:nvSpPr>
          <p:cNvPr id="34" name="Dikdörtgen 33"/>
          <p:cNvSpPr/>
          <p:nvPr/>
        </p:nvSpPr>
        <p:spPr>
          <a:xfrm>
            <a:off x="222962" y="1177588"/>
            <a:ext cx="3548275"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Türkiye’de Farklı Kurumları Desteklemeleri</a:t>
            </a:r>
            <a:endParaRPr lang="tr-TR" dirty="0">
              <a:latin typeface="Verdana" panose="020B0604030504040204" pitchFamily="34" charset="0"/>
              <a:ea typeface="Verdana" panose="020B0604030504040204" pitchFamily="34" charset="0"/>
            </a:endParaRPr>
          </a:p>
        </p:txBody>
      </p:sp>
      <p:sp>
        <p:nvSpPr>
          <p:cNvPr id="35" name="Dikdörtgen 34"/>
          <p:cNvSpPr/>
          <p:nvPr/>
        </p:nvSpPr>
        <p:spPr>
          <a:xfrm>
            <a:off x="3823041" y="1260878"/>
            <a:ext cx="4176464"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Türkiye’de Çalışmalar Yapmaları</a:t>
            </a:r>
            <a:endParaRPr lang="tr-TR" dirty="0">
              <a:latin typeface="Verdana" panose="020B0604030504040204" pitchFamily="34" charset="0"/>
              <a:ea typeface="Verdana" panose="020B0604030504040204" pitchFamily="34" charset="0"/>
            </a:endParaRPr>
          </a:p>
        </p:txBody>
      </p:sp>
      <p:sp>
        <p:nvSpPr>
          <p:cNvPr id="36" name="Dikdörtgen 35"/>
          <p:cNvSpPr/>
          <p:nvPr/>
        </p:nvSpPr>
        <p:spPr>
          <a:xfrm>
            <a:off x="8067001" y="1259231"/>
            <a:ext cx="3961539" cy="646331"/>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Zararlı Bulma Nedenleri (%3,2)</a:t>
            </a:r>
            <a:endParaRPr lang="tr-TR" b="1" dirty="0">
              <a:latin typeface="Verdana" panose="020B0604030504040204" pitchFamily="34" charset="0"/>
              <a:ea typeface="Verdana" panose="020B0604030504040204" pitchFamily="34" charset="0"/>
            </a:endParaRPr>
          </a:p>
        </p:txBody>
      </p:sp>
      <p:graphicFrame>
        <p:nvGraphicFramePr>
          <p:cNvPr id="38"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893096374"/>
              </p:ext>
            </p:extLst>
          </p:nvPr>
        </p:nvGraphicFramePr>
        <p:xfrm>
          <a:off x="8400256" y="2292839"/>
          <a:ext cx="3477594" cy="4232505"/>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 Box 4"/>
          <p:cNvSpPr txBox="1">
            <a:spLocks noChangeArrowheads="1"/>
          </p:cNvSpPr>
          <p:nvPr/>
        </p:nvSpPr>
        <p:spPr bwMode="auto">
          <a:xfrm>
            <a:off x="9710046" y="6603499"/>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rPr>
              <a:t>Çoklu yanıt</a:t>
            </a:r>
          </a:p>
        </p:txBody>
      </p:sp>
      <p:sp>
        <p:nvSpPr>
          <p:cNvPr id="41" name="Metin kutusu 40"/>
          <p:cNvSpPr txBox="1"/>
          <p:nvPr/>
        </p:nvSpPr>
        <p:spPr>
          <a:xfrm>
            <a:off x="10776519" y="4941168"/>
            <a:ext cx="1236437" cy="507831"/>
          </a:xfrm>
          <a:prstGeom prst="rect">
            <a:avLst/>
          </a:prstGeom>
          <a:noFill/>
        </p:spPr>
        <p:txBody>
          <a:bodyPr wrap="square" rtlCol="0">
            <a:spAutoFit/>
          </a:bodyPr>
          <a:lstStyle/>
          <a:p>
            <a:r>
              <a:rPr lang="tr-TR" sz="900" dirty="0">
                <a:latin typeface="Verdana" panose="020B0604030504040204" pitchFamily="34" charset="0"/>
                <a:ea typeface="Verdana" panose="020B0604030504040204" pitchFamily="34" charset="0"/>
              </a:rPr>
              <a:t>Genel Memnuniyetsizlik: </a:t>
            </a:r>
            <a:r>
              <a:rPr lang="tr-TR" sz="900" b="1" dirty="0">
                <a:latin typeface="Verdana" panose="020B0604030504040204" pitchFamily="34" charset="0"/>
                <a:ea typeface="Verdana" panose="020B0604030504040204" pitchFamily="34" charset="0"/>
              </a:rPr>
              <a:t>%2,6</a:t>
            </a:r>
          </a:p>
        </p:txBody>
      </p:sp>
      <p:cxnSp>
        <p:nvCxnSpPr>
          <p:cNvPr id="42" name="Eğri Bağlayıcı 41"/>
          <p:cNvCxnSpPr>
            <a:cxnSpLocks/>
          </p:cNvCxnSpPr>
          <p:nvPr/>
        </p:nvCxnSpPr>
        <p:spPr bwMode="auto">
          <a:xfrm flipV="1">
            <a:off x="7869965" y="4941168"/>
            <a:ext cx="746315" cy="484139"/>
          </a:xfrm>
          <a:prstGeom prst="curvedConnector3">
            <a:avLst/>
          </a:prstGeom>
          <a:solidFill>
            <a:schemeClr val="accent1"/>
          </a:solidFill>
          <a:ln w="6350" cap="flat" cmpd="sng" algn="ctr">
            <a:solidFill>
              <a:srgbClr val="FF6161"/>
            </a:solidFill>
            <a:prstDash val="sysDot"/>
            <a:round/>
            <a:headEnd type="none" w="med" len="med"/>
            <a:tailEnd type="triangle"/>
          </a:ln>
          <a:effectLst/>
        </p:spPr>
      </p:cxnSp>
      <p:sp>
        <p:nvSpPr>
          <p:cNvPr id="43" name="Dikdörtgen 42">
            <a:extLst>
              <a:ext uri="{FF2B5EF4-FFF2-40B4-BE49-F238E27FC236}">
                <a16:creationId xmlns:a16="http://schemas.microsoft.com/office/drawing/2014/main" id="{AB62D14F-77F0-42F7-A293-A5FCBF1660F0}"/>
              </a:ext>
            </a:extLst>
          </p:cNvPr>
          <p:cNvSpPr/>
          <p:nvPr/>
        </p:nvSpPr>
        <p:spPr>
          <a:xfrm>
            <a:off x="10299144" y="441390"/>
            <a:ext cx="1713812" cy="369332"/>
          </a:xfrm>
          <a:prstGeom prst="rect">
            <a:avLst/>
          </a:prstGeom>
        </p:spPr>
        <p:txBody>
          <a:bodyPr wrap="square">
            <a:spAutoFit/>
          </a:bodyPr>
          <a:lstStyle/>
          <a:p>
            <a:r>
              <a:rPr lang="tr-TR" b="1" dirty="0">
                <a:solidFill>
                  <a:srgbClr val="4472C4"/>
                </a:solidFill>
              </a:rPr>
              <a:t>STK Boyutu </a:t>
            </a:r>
            <a:r>
              <a:rPr lang="en-US" dirty="0">
                <a:solidFill>
                  <a:srgbClr val="FF0000"/>
                </a:solidFill>
              </a:rPr>
              <a:t>(</a:t>
            </a:r>
            <a:r>
              <a:rPr lang="tr-TR" dirty="0">
                <a:solidFill>
                  <a:srgbClr val="FF0000"/>
                </a:solidFill>
              </a:rPr>
              <a:t>5</a:t>
            </a:r>
            <a:r>
              <a:rPr lang="en-US" dirty="0">
                <a:solidFill>
                  <a:srgbClr val="FF0000"/>
                </a:solidFill>
              </a:rPr>
              <a:t>)</a:t>
            </a:r>
          </a:p>
        </p:txBody>
      </p:sp>
      <p:sp>
        <p:nvSpPr>
          <p:cNvPr id="44" name="Text Box 4">
            <a:extLst>
              <a:ext uri="{FF2B5EF4-FFF2-40B4-BE49-F238E27FC236}">
                <a16:creationId xmlns:a16="http://schemas.microsoft.com/office/drawing/2014/main" id="{629C8EDE-509B-D74D-B334-06564DBAE4B6}"/>
              </a:ext>
            </a:extLst>
          </p:cNvPr>
          <p:cNvSpPr txBox="1">
            <a:spLocks noChangeArrowheads="1"/>
          </p:cNvSpPr>
          <p:nvPr/>
        </p:nvSpPr>
        <p:spPr bwMode="auto">
          <a:xfrm>
            <a:off x="5591944"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Tree>
    <p:extLst>
      <p:ext uri="{BB962C8B-B14F-4D97-AF65-F5344CB8AC3E}">
        <p14:creationId xmlns:p14="http://schemas.microsoft.com/office/powerpoint/2010/main" val="291546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25">
            <a:extLst>
              <a:ext uri="{FF2B5EF4-FFF2-40B4-BE49-F238E27FC236}">
                <a16:creationId xmlns:a16="http://schemas.microsoft.com/office/drawing/2014/main" id="{E7DC9F2E-0B44-4226-A7E1-30AB00EE597D}"/>
              </a:ext>
            </a:extLst>
          </p:cNvPr>
          <p:cNvSpPr/>
          <p:nvPr/>
        </p:nvSpPr>
        <p:spPr>
          <a:xfrm>
            <a:off x="2380115" y="4881302"/>
            <a:ext cx="792000" cy="684000"/>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defTabSz="1828434"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4"/>
              </a:solidFill>
              <a:effectLst/>
              <a:uLnTx/>
              <a:uFillTx/>
              <a:latin typeface="Poppins" panose="00000500000000000000" pitchFamily="2" charset="0"/>
              <a:ea typeface="Microsoft YaHei" pitchFamily="2"/>
              <a:cs typeface="Lucida Sans" pitchFamily="2"/>
            </a:endParaRPr>
          </a:p>
        </p:txBody>
      </p:sp>
      <p:sp>
        <p:nvSpPr>
          <p:cNvPr id="18" name="Rectangle 3"/>
          <p:cNvSpPr txBox="1">
            <a:spLocks noChangeArrowheads="1"/>
          </p:cNvSpPr>
          <p:nvPr/>
        </p:nvSpPr>
        <p:spPr bwMode="auto">
          <a:xfrm>
            <a:off x="2702917" y="1431830"/>
            <a:ext cx="7062330" cy="4431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0" cap="none" spc="0" normalizeH="0" noProof="0" dirty="0">
                <a:ln>
                  <a:noFill/>
                </a:ln>
                <a:solidFill>
                  <a:schemeClr val="tx1"/>
                </a:solidFill>
                <a:effectLst/>
                <a:uLnTx/>
                <a:uFillTx/>
                <a:latin typeface="Verdana"/>
                <a:ea typeface="+mj-ea"/>
                <a:cs typeface="+mj-cs"/>
              </a:rPr>
              <a:t>Terminoloji Açıklamaları</a:t>
            </a:r>
            <a:endParaRPr kumimoji="0" lang="tr-TR" sz="1800" b="0" i="0" u="none" strike="noStrike" kern="0" cap="none" spc="0" normalizeH="0" noProof="0" dirty="0">
              <a:ln>
                <a:noFill/>
              </a:ln>
              <a:solidFill>
                <a:schemeClr val="tx1"/>
              </a:solidFill>
              <a:effectLst/>
              <a:uLnTx/>
              <a:uFillTx/>
              <a:latin typeface="Verdana"/>
              <a:ea typeface="+mj-ea"/>
              <a:cs typeface="+mj-cs"/>
            </a:endParaRPr>
          </a:p>
        </p:txBody>
      </p:sp>
      <p:sp>
        <p:nvSpPr>
          <p:cNvPr id="27" name="TextBox 14">
            <a:extLst>
              <a:ext uri="{FF2B5EF4-FFF2-40B4-BE49-F238E27FC236}">
                <a16:creationId xmlns:a16="http://schemas.microsoft.com/office/drawing/2014/main" id="{60A808C7-FB9D-406A-8F35-051CBBD8F0B1}"/>
              </a:ext>
            </a:extLst>
          </p:cNvPr>
          <p:cNvSpPr txBox="1"/>
          <p:nvPr/>
        </p:nvSpPr>
        <p:spPr>
          <a:xfrm>
            <a:off x="2433226" y="4961692"/>
            <a:ext cx="685777" cy="523220"/>
          </a:xfrm>
          <a:prstGeom prst="rect">
            <a:avLst/>
          </a:prstGeom>
          <a:noFill/>
        </p:spPr>
        <p:txBody>
          <a:bodyPr wrap="square" rtlCol="0" anchor="ctr">
            <a:spAutoFit/>
          </a:bodyPr>
          <a:lstStyle/>
          <a:p>
            <a:pPr algn="ctr" defTabSz="914217" fontAlgn="auto">
              <a:spcBef>
                <a:spcPts val="0"/>
              </a:spcBef>
              <a:spcAft>
                <a:spcPts val="0"/>
              </a:spcAft>
            </a:pPr>
            <a:r>
              <a:rPr lang="tr-TR" sz="1400" b="0" dirty="0">
                <a:solidFill>
                  <a:schemeClr val="bg1"/>
                </a:solidFill>
                <a:latin typeface="+mj-lt"/>
                <a:cs typeface="Poppins" pitchFamily="2" charset="77"/>
              </a:rPr>
              <a:t>Net </a:t>
            </a:r>
          </a:p>
          <a:p>
            <a:pPr algn="ctr" defTabSz="914217" fontAlgn="auto">
              <a:spcBef>
                <a:spcPts val="0"/>
              </a:spcBef>
              <a:spcAft>
                <a:spcPts val="0"/>
              </a:spcAft>
            </a:pPr>
            <a:r>
              <a:rPr lang="tr-TR" sz="1400" b="0" dirty="0">
                <a:solidFill>
                  <a:schemeClr val="bg1"/>
                </a:solidFill>
                <a:latin typeface="+mj-lt"/>
                <a:cs typeface="Poppins" pitchFamily="2" charset="77"/>
              </a:rPr>
              <a:t>Skor</a:t>
            </a:r>
            <a:endParaRPr lang="en-US" sz="1400" b="0" dirty="0">
              <a:solidFill>
                <a:schemeClr val="bg1"/>
              </a:solidFill>
              <a:latin typeface="+mj-lt"/>
              <a:cs typeface="Poppins" pitchFamily="2" charset="77"/>
            </a:endParaRPr>
          </a:p>
        </p:txBody>
      </p:sp>
      <p:sp>
        <p:nvSpPr>
          <p:cNvPr id="28" name="Subtitle 2">
            <a:extLst>
              <a:ext uri="{FF2B5EF4-FFF2-40B4-BE49-F238E27FC236}">
                <a16:creationId xmlns:a16="http://schemas.microsoft.com/office/drawing/2014/main" id="{04C56361-3B6E-41A8-9771-D226AD6C57E1}"/>
              </a:ext>
            </a:extLst>
          </p:cNvPr>
          <p:cNvSpPr txBox="1">
            <a:spLocks/>
          </p:cNvSpPr>
          <p:nvPr/>
        </p:nvSpPr>
        <p:spPr>
          <a:xfrm>
            <a:off x="3324707" y="2343880"/>
            <a:ext cx="6459495" cy="89454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fontAlgn="auto">
              <a:lnSpc>
                <a:spcPts val="2250"/>
              </a:lnSpc>
              <a:spcBef>
                <a:spcPts val="0"/>
              </a:spcBef>
              <a:spcAft>
                <a:spcPts val="0"/>
              </a:spcAft>
            </a:pPr>
            <a:r>
              <a:rPr lang="tr-TR" sz="1400" dirty="0">
                <a:solidFill>
                  <a:schemeClr val="tx1"/>
                </a:solidFill>
                <a:latin typeface="Verdana" panose="020B0604030504040204" pitchFamily="34" charset="0"/>
                <a:ea typeface="Verdana" panose="020B0604030504040204" pitchFamily="34" charset="0"/>
                <a:cs typeface="Poppins" pitchFamily="2" charset="77"/>
              </a:rPr>
              <a:t>Pozitif Değerler Toplamını göstermektedir. </a:t>
            </a:r>
          </a:p>
          <a:p>
            <a:pPr algn="l" defTabSz="543818" fontAlgn="auto">
              <a:lnSpc>
                <a:spcPts val="2250"/>
              </a:lnSpc>
              <a:spcBef>
                <a:spcPts val="0"/>
              </a:spcBef>
              <a:spcAft>
                <a:spcPts val="0"/>
              </a:spcAft>
            </a:pPr>
            <a:r>
              <a:rPr lang="tr-TR" sz="1400" dirty="0">
                <a:solidFill>
                  <a:schemeClr val="tx1"/>
                </a:solidFill>
                <a:latin typeface="Verdana" panose="020B0604030504040204" pitchFamily="34" charset="0"/>
                <a:ea typeface="Verdana" panose="020B0604030504040204" pitchFamily="34" charset="0"/>
                <a:cs typeface="Poppins" pitchFamily="2" charset="77"/>
              </a:rPr>
              <a:t>Diğer bir deyişle, «</a:t>
            </a:r>
            <a:r>
              <a:rPr lang="tr-TR" sz="1400" b="0" dirty="0">
                <a:solidFill>
                  <a:schemeClr val="tx1"/>
                </a:solidFill>
                <a:latin typeface="Verdana" panose="020B0604030504040204" pitchFamily="34" charset="0"/>
                <a:ea typeface="Verdana" panose="020B0604030504040204" pitchFamily="34" charset="0"/>
                <a:cs typeface="Poppins" pitchFamily="2" charset="77"/>
              </a:rPr>
              <a:t>Kesinlikle katılıyorum» ve «Katılıyorum» değerlerinin toplamıdır. </a:t>
            </a:r>
          </a:p>
        </p:txBody>
      </p:sp>
      <p:sp>
        <p:nvSpPr>
          <p:cNvPr id="29" name="Subtitle 2">
            <a:extLst>
              <a:ext uri="{FF2B5EF4-FFF2-40B4-BE49-F238E27FC236}">
                <a16:creationId xmlns:a16="http://schemas.microsoft.com/office/drawing/2014/main" id="{203BB16C-59B5-4455-BBB1-75A3340868C8}"/>
              </a:ext>
            </a:extLst>
          </p:cNvPr>
          <p:cNvSpPr txBox="1">
            <a:spLocks/>
          </p:cNvSpPr>
          <p:nvPr/>
        </p:nvSpPr>
        <p:spPr>
          <a:xfrm>
            <a:off x="3342638" y="3606815"/>
            <a:ext cx="6441564" cy="89454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fontAlgn="auto">
              <a:lnSpc>
                <a:spcPts val="2250"/>
              </a:lnSpc>
              <a:spcBef>
                <a:spcPts val="0"/>
              </a:spcBef>
              <a:spcAft>
                <a:spcPts val="0"/>
              </a:spcAft>
            </a:pPr>
            <a:r>
              <a:rPr lang="tr-TR" sz="1400" dirty="0">
                <a:solidFill>
                  <a:schemeClr val="tx1"/>
                </a:solidFill>
                <a:latin typeface="Verdana" panose="020B0604030504040204" pitchFamily="34" charset="0"/>
                <a:ea typeface="Verdana" panose="020B0604030504040204" pitchFamily="34" charset="0"/>
                <a:cs typeface="Poppins" pitchFamily="2" charset="77"/>
              </a:rPr>
              <a:t>Negatif Değerler Toplamını göstermektedir. </a:t>
            </a:r>
          </a:p>
          <a:p>
            <a:pPr algn="l" defTabSz="543818" fontAlgn="auto">
              <a:lnSpc>
                <a:spcPts val="2250"/>
              </a:lnSpc>
              <a:spcBef>
                <a:spcPts val="0"/>
              </a:spcBef>
              <a:spcAft>
                <a:spcPts val="0"/>
              </a:spcAft>
            </a:pPr>
            <a:r>
              <a:rPr lang="tr-TR" sz="1400" dirty="0">
                <a:solidFill>
                  <a:schemeClr val="tx1"/>
                </a:solidFill>
                <a:latin typeface="Verdana" panose="020B0604030504040204" pitchFamily="34" charset="0"/>
                <a:ea typeface="Verdana" panose="020B0604030504040204" pitchFamily="34" charset="0"/>
                <a:cs typeface="Poppins" pitchFamily="2" charset="77"/>
              </a:rPr>
              <a:t>Diğer bir deyişle, «</a:t>
            </a:r>
            <a:r>
              <a:rPr lang="tr-TR" sz="1400" b="0" dirty="0">
                <a:solidFill>
                  <a:schemeClr val="tx1"/>
                </a:solidFill>
                <a:latin typeface="Verdana" panose="020B0604030504040204" pitchFamily="34" charset="0"/>
                <a:ea typeface="Verdana" panose="020B0604030504040204" pitchFamily="34" charset="0"/>
                <a:cs typeface="Poppins" pitchFamily="2" charset="77"/>
              </a:rPr>
              <a:t>Kesinlikle katılmıyorum» ve «Katılmıyorum» değerlerinin toplamıdır. </a:t>
            </a:r>
          </a:p>
        </p:txBody>
      </p:sp>
      <p:sp>
        <p:nvSpPr>
          <p:cNvPr id="30" name="Subtitle 2">
            <a:extLst>
              <a:ext uri="{FF2B5EF4-FFF2-40B4-BE49-F238E27FC236}">
                <a16:creationId xmlns:a16="http://schemas.microsoft.com/office/drawing/2014/main" id="{7940CE8F-EBCA-4B3F-A37B-4E1A2A052382}"/>
              </a:ext>
            </a:extLst>
          </p:cNvPr>
          <p:cNvSpPr txBox="1">
            <a:spLocks/>
          </p:cNvSpPr>
          <p:nvPr/>
        </p:nvSpPr>
        <p:spPr>
          <a:xfrm>
            <a:off x="3342638" y="4902658"/>
            <a:ext cx="5993722" cy="59958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fontAlgn="auto">
              <a:lnSpc>
                <a:spcPts val="2250"/>
              </a:lnSpc>
              <a:spcBef>
                <a:spcPts val="0"/>
              </a:spcBef>
              <a:spcAft>
                <a:spcPts val="0"/>
              </a:spcAft>
            </a:pPr>
            <a:r>
              <a:rPr lang="tr-TR" sz="1400" dirty="0">
                <a:solidFill>
                  <a:schemeClr val="tx1"/>
                </a:solidFill>
                <a:latin typeface="Verdana" panose="020B0604030504040204" pitchFamily="34" charset="0"/>
                <a:ea typeface="Verdana" panose="020B0604030504040204" pitchFamily="34" charset="0"/>
              </a:rPr>
              <a:t>Pozitif Değerler Toplamı ile Negatif Değerler Toplamı arasındaki farkı göstermektedir.</a:t>
            </a:r>
            <a:endParaRPr lang="en-US" sz="1400" b="0" dirty="0">
              <a:solidFill>
                <a:schemeClr val="tx1"/>
              </a:solidFill>
              <a:latin typeface="Verdana" panose="020B0604030504040204" pitchFamily="34" charset="0"/>
              <a:ea typeface="Verdana" panose="020B0604030504040204" pitchFamily="34" charset="0"/>
              <a:cs typeface="Poppins" pitchFamily="2" charset="77"/>
            </a:endParaRPr>
          </a:p>
        </p:txBody>
      </p:sp>
      <p:sp>
        <p:nvSpPr>
          <p:cNvPr id="19" name="Freeform: Shape 25">
            <a:extLst>
              <a:ext uri="{FF2B5EF4-FFF2-40B4-BE49-F238E27FC236}">
                <a16:creationId xmlns:a16="http://schemas.microsoft.com/office/drawing/2014/main" id="{E7DC9F2E-0B44-4226-A7E1-30AB00EE597D}"/>
              </a:ext>
            </a:extLst>
          </p:cNvPr>
          <p:cNvSpPr/>
          <p:nvPr/>
        </p:nvSpPr>
        <p:spPr>
          <a:xfrm>
            <a:off x="2327003" y="2516759"/>
            <a:ext cx="792000" cy="684000"/>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defTabSz="1828434"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4"/>
              </a:solidFill>
              <a:effectLst/>
              <a:uLnTx/>
              <a:uFillTx/>
              <a:latin typeface="Poppins" panose="00000500000000000000" pitchFamily="2" charset="0"/>
              <a:ea typeface="Microsoft YaHei" pitchFamily="2"/>
              <a:cs typeface="Lucida Sans" pitchFamily="2"/>
            </a:endParaRPr>
          </a:p>
        </p:txBody>
      </p:sp>
      <p:sp>
        <p:nvSpPr>
          <p:cNvPr id="20" name="Freeform: Shape 25">
            <a:extLst>
              <a:ext uri="{FF2B5EF4-FFF2-40B4-BE49-F238E27FC236}">
                <a16:creationId xmlns:a16="http://schemas.microsoft.com/office/drawing/2014/main" id="{E7DC9F2E-0B44-4226-A7E1-30AB00EE597D}"/>
              </a:ext>
            </a:extLst>
          </p:cNvPr>
          <p:cNvSpPr/>
          <p:nvPr/>
        </p:nvSpPr>
        <p:spPr>
          <a:xfrm>
            <a:off x="2327003" y="3728376"/>
            <a:ext cx="792000" cy="684000"/>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defTabSz="1828434"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4"/>
              </a:solidFill>
              <a:effectLst/>
              <a:uLnTx/>
              <a:uFillTx/>
              <a:latin typeface="Poppins" panose="00000500000000000000" pitchFamily="2" charset="0"/>
              <a:ea typeface="Microsoft YaHei" pitchFamily="2"/>
              <a:cs typeface="Lucida Sans" pitchFamily="2"/>
            </a:endParaRPr>
          </a:p>
        </p:txBody>
      </p:sp>
      <p:sp>
        <p:nvSpPr>
          <p:cNvPr id="25" name="TextBox 12">
            <a:extLst>
              <a:ext uri="{FF2B5EF4-FFF2-40B4-BE49-F238E27FC236}">
                <a16:creationId xmlns:a16="http://schemas.microsoft.com/office/drawing/2014/main" id="{6B882080-52C1-441E-9CAD-D45F48EBC706}"/>
              </a:ext>
            </a:extLst>
          </p:cNvPr>
          <p:cNvSpPr txBox="1"/>
          <p:nvPr/>
        </p:nvSpPr>
        <p:spPr>
          <a:xfrm>
            <a:off x="2305278" y="2704871"/>
            <a:ext cx="805935" cy="307777"/>
          </a:xfrm>
          <a:prstGeom prst="rect">
            <a:avLst/>
          </a:prstGeom>
          <a:noFill/>
        </p:spPr>
        <p:txBody>
          <a:bodyPr wrap="square" rtlCol="0" anchor="ctr">
            <a:spAutoFit/>
          </a:bodyPr>
          <a:lstStyle/>
          <a:p>
            <a:pPr algn="ctr" defTabSz="914217" fontAlgn="auto">
              <a:spcBef>
                <a:spcPts val="0"/>
              </a:spcBef>
              <a:spcAft>
                <a:spcPts val="0"/>
              </a:spcAft>
            </a:pPr>
            <a:r>
              <a:rPr lang="tr-TR" sz="1400" b="0" dirty="0">
                <a:solidFill>
                  <a:schemeClr val="bg1"/>
                </a:solidFill>
                <a:latin typeface="+mj-lt"/>
                <a:cs typeface="Poppins" pitchFamily="2" charset="77"/>
              </a:rPr>
              <a:t>PDT</a:t>
            </a:r>
            <a:endParaRPr lang="en-US" sz="1400" b="0" dirty="0">
              <a:solidFill>
                <a:schemeClr val="bg1"/>
              </a:solidFill>
              <a:latin typeface="+mj-lt"/>
              <a:cs typeface="Poppins" pitchFamily="2" charset="77"/>
            </a:endParaRPr>
          </a:p>
        </p:txBody>
      </p:sp>
      <p:sp>
        <p:nvSpPr>
          <p:cNvPr id="26" name="TextBox 13">
            <a:extLst>
              <a:ext uri="{FF2B5EF4-FFF2-40B4-BE49-F238E27FC236}">
                <a16:creationId xmlns:a16="http://schemas.microsoft.com/office/drawing/2014/main" id="{4B8558D0-DEFA-41DB-A9D5-D56755B08EE7}"/>
              </a:ext>
            </a:extLst>
          </p:cNvPr>
          <p:cNvSpPr txBox="1"/>
          <p:nvPr/>
        </p:nvSpPr>
        <p:spPr>
          <a:xfrm>
            <a:off x="2381175" y="3921900"/>
            <a:ext cx="706657" cy="307777"/>
          </a:xfrm>
          <a:prstGeom prst="rect">
            <a:avLst/>
          </a:prstGeom>
          <a:noFill/>
        </p:spPr>
        <p:txBody>
          <a:bodyPr wrap="square" rtlCol="0" anchor="ctr">
            <a:spAutoFit/>
          </a:bodyPr>
          <a:lstStyle/>
          <a:p>
            <a:pPr algn="ctr" defTabSz="914217" fontAlgn="auto">
              <a:spcBef>
                <a:spcPts val="0"/>
              </a:spcBef>
              <a:spcAft>
                <a:spcPts val="0"/>
              </a:spcAft>
            </a:pPr>
            <a:r>
              <a:rPr lang="tr-TR" sz="1400" b="0" dirty="0">
                <a:solidFill>
                  <a:schemeClr val="bg1"/>
                </a:solidFill>
                <a:latin typeface="+mj-lt"/>
                <a:cs typeface="Poppins" pitchFamily="2" charset="77"/>
              </a:rPr>
              <a:t>NDT</a:t>
            </a:r>
            <a:endParaRPr lang="en-US" sz="1400" b="0" dirty="0">
              <a:solidFill>
                <a:schemeClr val="bg1"/>
              </a:solidFill>
              <a:latin typeface="+mj-lt"/>
              <a:cs typeface="Poppins" pitchFamily="2" charset="77"/>
            </a:endParaRPr>
          </a:p>
        </p:txBody>
      </p:sp>
      <p:sp>
        <p:nvSpPr>
          <p:cNvPr id="2" name="Dikdörtgen 1"/>
          <p:cNvSpPr/>
          <p:nvPr/>
        </p:nvSpPr>
        <p:spPr>
          <a:xfrm>
            <a:off x="9984432" y="404664"/>
            <a:ext cx="1854867" cy="369332"/>
          </a:xfrm>
          <a:prstGeom prst="rect">
            <a:avLst/>
          </a:prstGeom>
        </p:spPr>
        <p:txBody>
          <a:bodyPr wrap="none">
            <a:spAutoFit/>
          </a:bodyPr>
          <a:lstStyle/>
          <a:p>
            <a:r>
              <a:rPr lang="en-US" b="1" dirty="0">
                <a:solidFill>
                  <a:srgbClr val="4472C4"/>
                </a:solidFill>
              </a:rPr>
              <a:t>Genel</a:t>
            </a:r>
            <a:r>
              <a:rPr lang="en-US" dirty="0">
                <a:solidFill>
                  <a:srgbClr val="4472C4"/>
                </a:solidFill>
              </a:rPr>
              <a:t> </a:t>
            </a:r>
            <a:r>
              <a:rPr lang="en-US" b="1" dirty="0">
                <a:solidFill>
                  <a:srgbClr val="4472C4"/>
                </a:solidFill>
              </a:rPr>
              <a:t>Çerçeve</a:t>
            </a:r>
            <a:r>
              <a:rPr lang="en-US" dirty="0">
                <a:solidFill>
                  <a:srgbClr val="4472C4"/>
                </a:solidFill>
              </a:rPr>
              <a:t> </a:t>
            </a:r>
            <a:r>
              <a:rPr lang="en-US" dirty="0">
                <a:solidFill>
                  <a:srgbClr val="FF0000"/>
                </a:solidFill>
              </a:rPr>
              <a:t>(</a:t>
            </a:r>
            <a:r>
              <a:rPr lang="tr-TR" dirty="0">
                <a:solidFill>
                  <a:srgbClr val="FF0000"/>
                </a:solidFill>
              </a:rPr>
              <a:t>6</a:t>
            </a:r>
            <a:r>
              <a:rPr lang="en-US" dirty="0">
                <a:solidFill>
                  <a:srgbClr val="FF0000"/>
                </a:solidFill>
              </a:rPr>
              <a:t>)</a:t>
            </a:r>
          </a:p>
        </p:txBody>
      </p:sp>
    </p:spTree>
    <p:extLst>
      <p:ext uri="{BB962C8B-B14F-4D97-AF65-F5344CB8AC3E}">
        <p14:creationId xmlns:p14="http://schemas.microsoft.com/office/powerpoint/2010/main" val="206280606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046162" y="2416969"/>
            <a:ext cx="6503442" cy="2024062"/>
          </a:xfrm>
        </p:spPr>
        <p:txBody>
          <a:bodyPr/>
          <a:lstStyle/>
          <a:p>
            <a:pPr eaLnBrk="1" hangingPunct="1"/>
            <a:r>
              <a:rPr lang="tr-TR" dirty="0">
                <a:solidFill>
                  <a:schemeClr val="bg1"/>
                </a:solidFill>
              </a:rPr>
              <a:t>Özet Değerlendirme</a:t>
            </a:r>
          </a:p>
        </p:txBody>
      </p:sp>
    </p:spTree>
    <p:extLst>
      <p:ext uri="{BB962C8B-B14F-4D97-AF65-F5344CB8AC3E}">
        <p14:creationId xmlns:p14="http://schemas.microsoft.com/office/powerpoint/2010/main" val="43791312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4 Tablo">
            <a:extLst>
              <a:ext uri="{FF2B5EF4-FFF2-40B4-BE49-F238E27FC236}">
                <a16:creationId xmlns:a16="http://schemas.microsoft.com/office/drawing/2014/main" id="{F0173637-35EE-4A80-A391-210FC1DC8ED0}"/>
              </a:ext>
            </a:extLst>
          </p:cNvPr>
          <p:cNvGraphicFramePr>
            <a:graphicFrameLocks noGrp="1"/>
          </p:cNvGraphicFramePr>
          <p:nvPr>
            <p:extLst>
              <p:ext uri="{D42A27DB-BD31-4B8C-83A1-F6EECF244321}">
                <p14:modId xmlns:p14="http://schemas.microsoft.com/office/powerpoint/2010/main" val="1436904499"/>
              </p:ext>
            </p:extLst>
          </p:nvPr>
        </p:nvGraphicFramePr>
        <p:xfrm>
          <a:off x="1559496" y="2420888"/>
          <a:ext cx="9361039" cy="2323166"/>
        </p:xfrm>
        <a:graphic>
          <a:graphicData uri="http://schemas.openxmlformats.org/drawingml/2006/table">
            <a:tbl>
              <a:tblPr>
                <a:effectLst/>
              </a:tblPr>
              <a:tblGrid>
                <a:gridCol w="4255018">
                  <a:extLst>
                    <a:ext uri="{9D8B030D-6E8A-4147-A177-3AD203B41FA5}">
                      <a16:colId xmlns:a16="http://schemas.microsoft.com/office/drawing/2014/main" val="20000"/>
                    </a:ext>
                  </a:extLst>
                </a:gridCol>
                <a:gridCol w="1702007">
                  <a:extLst>
                    <a:ext uri="{9D8B030D-6E8A-4147-A177-3AD203B41FA5}">
                      <a16:colId xmlns:a16="http://schemas.microsoft.com/office/drawing/2014/main" val="20001"/>
                    </a:ext>
                  </a:extLst>
                </a:gridCol>
                <a:gridCol w="1702007">
                  <a:extLst>
                    <a:ext uri="{9D8B030D-6E8A-4147-A177-3AD203B41FA5}">
                      <a16:colId xmlns:a16="http://schemas.microsoft.com/office/drawing/2014/main" val="111945979"/>
                    </a:ext>
                  </a:extLst>
                </a:gridCol>
                <a:gridCol w="1702007">
                  <a:extLst>
                    <a:ext uri="{9D8B030D-6E8A-4147-A177-3AD203B41FA5}">
                      <a16:colId xmlns:a16="http://schemas.microsoft.com/office/drawing/2014/main" val="3467389529"/>
                    </a:ext>
                  </a:extLst>
                </a:gridCol>
              </a:tblGrid>
              <a:tr h="515134">
                <a:tc>
                  <a:txBody>
                    <a:bodyPr/>
                    <a:lstStyle/>
                    <a:p>
                      <a:pPr algn="l" fontAlgn="b"/>
                      <a:r>
                        <a:rPr lang="tr-TR" sz="1400" b="1" i="0" u="none" strike="noStrike" dirty="0">
                          <a:solidFill>
                            <a:schemeClr val="tx1"/>
                          </a:solidFill>
                          <a:effectLst/>
                          <a:latin typeface="Verdana" panose="020B0604030504040204" pitchFamily="34" charset="0"/>
                          <a:ea typeface="Verdana" panose="020B0604030504040204" pitchFamily="34" charset="0"/>
                        </a:rPr>
                        <a:t>KPI</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b"/>
                      <a:r>
                        <a:rPr lang="tr-TR" sz="1400" b="1" i="0" u="none" strike="noStrike" dirty="0">
                          <a:solidFill>
                            <a:schemeClr val="tx1"/>
                          </a:solidFill>
                          <a:effectLst/>
                          <a:latin typeface="Verdana" panose="020B0604030504040204" pitchFamily="34" charset="0"/>
                          <a:ea typeface="Verdana" panose="020B0604030504040204" pitchFamily="34" charset="0"/>
                        </a:rPr>
                        <a:t>Beş Yıl Önce</a:t>
                      </a:r>
                    </a:p>
                    <a:p>
                      <a:pPr algn="ctr" fontAlgn="b"/>
                      <a:r>
                        <a:rPr lang="tr-TR" sz="1400" b="1" i="0" u="none" strike="noStrike" dirty="0">
                          <a:solidFill>
                            <a:schemeClr val="tx1"/>
                          </a:solidFill>
                          <a:effectLst/>
                          <a:latin typeface="Verdana" panose="020B0604030504040204" pitchFamily="34" charset="0"/>
                          <a:ea typeface="Verdana" panose="020B0604030504040204" pitchFamily="34" charset="0"/>
                        </a:rPr>
                        <a:t>(NS)</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r>
                        <a:rPr lang="tr-TR" sz="1400" b="1" i="0" u="none" strike="noStrike" dirty="0">
                          <a:solidFill>
                            <a:schemeClr val="tx1"/>
                          </a:solidFill>
                          <a:effectLst/>
                          <a:latin typeface="Verdana" panose="020B0604030504040204" pitchFamily="34" charset="0"/>
                          <a:ea typeface="Verdana" panose="020B0604030504040204" pitchFamily="34" charset="0"/>
                        </a:rPr>
                        <a:t>2021</a:t>
                      </a:r>
                    </a:p>
                    <a:p>
                      <a:pPr marL="0" marR="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Verdana" panose="020B0604030504040204" pitchFamily="34" charset="0"/>
                          <a:ea typeface="Verdana" panose="020B0604030504040204" pitchFamily="34" charset="0"/>
                        </a:rPr>
                        <a:t>(NS)</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r>
                        <a:rPr lang="tr-TR" sz="1400" b="1" i="0" u="none" strike="noStrike" dirty="0">
                          <a:solidFill>
                            <a:schemeClr val="tx1"/>
                          </a:solidFill>
                          <a:effectLst/>
                          <a:latin typeface="Verdana" panose="020B0604030504040204" pitchFamily="34" charset="0"/>
                          <a:ea typeface="Verdana" panose="020B0604030504040204" pitchFamily="34" charset="0"/>
                        </a:rPr>
                        <a:t>Beş Yıl Sonra</a:t>
                      </a:r>
                    </a:p>
                    <a:p>
                      <a:pPr marL="0" marR="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Verdana" panose="020B0604030504040204" pitchFamily="34" charset="0"/>
                          <a:ea typeface="Verdana" panose="020B0604030504040204" pitchFamily="34" charset="0"/>
                        </a:rPr>
                        <a:t>(NS)</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0"/>
                  </a:ext>
                </a:extLst>
              </a:tr>
              <a:tr h="343423">
                <a:tc>
                  <a:txBody>
                    <a:bodyPr/>
                    <a:lstStyle/>
                    <a:p>
                      <a:pPr algn="l" fontAlgn="t"/>
                      <a:r>
                        <a:rPr lang="tr-TR" sz="1400" b="1" i="0" u="none" strike="noStrike" kern="1200" dirty="0">
                          <a:solidFill>
                            <a:schemeClr val="tx1"/>
                          </a:solidFill>
                          <a:effectLst/>
                          <a:latin typeface="Verdana" panose="020B0604030504040204" pitchFamily="34" charset="0"/>
                          <a:ea typeface="Verdana" panose="020B0604030504040204" pitchFamily="34" charset="0"/>
                          <a:cs typeface="+mn-cs"/>
                        </a:rPr>
                        <a:t>Siyasi İlişkiler</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400" b="0" i="0" u="none" strike="noStrike" dirty="0">
                          <a:solidFill>
                            <a:schemeClr val="tx1"/>
                          </a:solidFill>
                          <a:effectLst/>
                          <a:latin typeface="Verdana" panose="020B0604030504040204" pitchFamily="34" charset="0"/>
                          <a:ea typeface="Verdana" panose="020B0604030504040204" pitchFamily="34" charset="0"/>
                        </a:rPr>
                        <a:t>69,8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tr-TR" sz="1400" b="0" i="0" u="none" strike="noStrike" dirty="0">
                          <a:solidFill>
                            <a:schemeClr val="tx1"/>
                          </a:solidFill>
                          <a:effectLst/>
                          <a:latin typeface="Verdana" panose="020B0604030504040204" pitchFamily="34" charset="0"/>
                          <a:ea typeface="Verdana" panose="020B0604030504040204" pitchFamily="34" charset="0"/>
                        </a:rPr>
                        <a:t>72,2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tr-TR" sz="1400" b="0" i="0" u="none" strike="noStrike" dirty="0">
                          <a:solidFill>
                            <a:schemeClr val="tx1"/>
                          </a:solidFill>
                          <a:effectLst/>
                          <a:latin typeface="Verdana" panose="020B0604030504040204" pitchFamily="34" charset="0"/>
                          <a:ea typeface="Verdana" panose="020B0604030504040204" pitchFamily="34" charset="0"/>
                        </a:rPr>
                        <a:t>72,8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3423">
                <a:tc>
                  <a:txBody>
                    <a:bodyPr/>
                    <a:lstStyle/>
                    <a:p>
                      <a:pPr algn="l" fontAlgn="t"/>
                      <a:r>
                        <a:rPr lang="tr-TR" sz="1400" b="1" i="0" u="none" strike="noStrike" kern="1200" dirty="0">
                          <a:solidFill>
                            <a:schemeClr val="tx1"/>
                          </a:solidFill>
                          <a:effectLst/>
                          <a:latin typeface="Verdana" panose="020B0604030504040204" pitchFamily="34" charset="0"/>
                          <a:ea typeface="Verdana" panose="020B0604030504040204" pitchFamily="34" charset="0"/>
                          <a:cs typeface="+mn-cs"/>
                        </a:rPr>
                        <a:t>Ekonomik İlişkiler</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1400" b="0" i="0" u="none" strike="noStrike" dirty="0">
                          <a:solidFill>
                            <a:schemeClr val="tx1"/>
                          </a:solidFill>
                          <a:effectLst/>
                          <a:latin typeface="Verdana" panose="020B0604030504040204" pitchFamily="34" charset="0"/>
                          <a:ea typeface="Verdana" panose="020B0604030504040204" pitchFamily="34" charset="0"/>
                        </a:rPr>
                        <a:t>72,7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73,3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74,7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987649"/>
                  </a:ext>
                </a:extLst>
              </a:tr>
              <a:tr h="343423">
                <a:tc>
                  <a:txBody>
                    <a:bodyPr/>
                    <a:lstStyle/>
                    <a:p>
                      <a:pPr algn="l" fontAlgn="t"/>
                      <a:r>
                        <a:rPr lang="tr-TR" sz="1400" b="1" i="0" u="none" strike="noStrike" kern="1200" dirty="0">
                          <a:solidFill>
                            <a:schemeClr val="tx1"/>
                          </a:solidFill>
                          <a:effectLst/>
                          <a:latin typeface="Verdana" panose="020B0604030504040204" pitchFamily="34" charset="0"/>
                          <a:ea typeface="Verdana" panose="020B0604030504040204" pitchFamily="34" charset="0"/>
                          <a:cs typeface="+mn-cs"/>
                        </a:rPr>
                        <a:t>İş Dünyası İlişkileri</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79,5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76,3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79,1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342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400" b="1" dirty="0">
                          <a:solidFill>
                            <a:schemeClr val="tx1"/>
                          </a:solidFill>
                          <a:latin typeface="Verdana" panose="020B0604030504040204" pitchFamily="34" charset="0"/>
                          <a:ea typeface="Verdana" panose="020B0604030504040204" pitchFamily="34" charset="0"/>
                          <a:cs typeface="Arial" charset="0"/>
                        </a:rPr>
                        <a:t>Sosyo-Kültürel İlişkiler</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79,2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75,9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77,2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566989"/>
                  </a:ext>
                </a:extLst>
              </a:tr>
              <a:tr h="34342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400" b="1" dirty="0">
                          <a:solidFill>
                            <a:schemeClr val="tx1"/>
                          </a:solidFill>
                          <a:latin typeface="Verdana" panose="020B0604030504040204" pitchFamily="34" charset="0"/>
                          <a:ea typeface="Verdana" panose="020B0604030504040204" pitchFamily="34" charset="0"/>
                          <a:cs typeface="Arial" charset="0"/>
                        </a:rPr>
                        <a:t>Sivil Toplum Kuruluşu/Vakıf/Dernek İlişkileri</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65,8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66,1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kern="1200" dirty="0">
                          <a:solidFill>
                            <a:schemeClr val="tx1"/>
                          </a:solidFill>
                          <a:latin typeface="Verdana" panose="020B0604030504040204" pitchFamily="34" charset="0"/>
                          <a:ea typeface="Verdana" panose="020B0604030504040204" pitchFamily="34" charset="0"/>
                          <a:cs typeface="+mn-cs"/>
                        </a:rPr>
                        <a:t>67,7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423897"/>
                  </a:ext>
                </a:extLst>
              </a:tr>
            </a:tbl>
          </a:graphicData>
        </a:graphic>
      </p:graphicFrame>
      <p:sp>
        <p:nvSpPr>
          <p:cNvPr id="4"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991544" y="1732746"/>
            <a:ext cx="8572559" cy="400110"/>
          </a:xfrm>
          <a:prstGeom prst="rect">
            <a:avLst/>
          </a:prstGeom>
          <a:noFill/>
          <a:ln w="9525">
            <a:noFill/>
            <a:miter lim="800000"/>
            <a:headEnd/>
            <a:tailEnd/>
          </a:ln>
        </p:spPr>
        <p:txBody>
          <a:bodyPr wrap="square">
            <a:spAutoFit/>
          </a:bodyPr>
          <a:lstStyle/>
          <a:p>
            <a:pPr algn="ctr"/>
            <a:r>
              <a:rPr lang="tr-TR" sz="2000" b="1" dirty="0">
                <a:latin typeface="Verdana" panose="020B0604030504040204" pitchFamily="34" charset="0"/>
                <a:ea typeface="Verdana" panose="020B0604030504040204" pitchFamily="34" charset="0"/>
                <a:cs typeface="Arial" charset="0"/>
              </a:rPr>
              <a:t>Türkiye-Almanya İlişkilerini Başarılı Bulma Durumu</a:t>
            </a:r>
          </a:p>
        </p:txBody>
      </p:sp>
      <p:sp>
        <p:nvSpPr>
          <p:cNvPr id="6" name="Dikdörtgen 42">
            <a:extLst>
              <a:ext uri="{FF2B5EF4-FFF2-40B4-BE49-F238E27FC236}">
                <a16:creationId xmlns:a16="http://schemas.microsoft.com/office/drawing/2014/main" id="{DD2EE464-BD55-4A9C-807A-A33B8699DDF0}"/>
              </a:ext>
            </a:extLst>
          </p:cNvPr>
          <p:cNvSpPr/>
          <p:nvPr/>
        </p:nvSpPr>
        <p:spPr>
          <a:xfrm>
            <a:off x="9480376" y="476672"/>
            <a:ext cx="2407210" cy="369332"/>
          </a:xfrm>
          <a:prstGeom prst="rect">
            <a:avLst/>
          </a:prstGeom>
        </p:spPr>
        <p:txBody>
          <a:bodyPr wrap="square">
            <a:spAutoFit/>
          </a:bodyPr>
          <a:lstStyle/>
          <a:p>
            <a:r>
              <a:rPr lang="tr-TR" b="1" dirty="0">
                <a:solidFill>
                  <a:srgbClr val="4472C4"/>
                </a:solidFill>
              </a:rPr>
              <a:t>Özet Değerlendirme</a:t>
            </a:r>
            <a:r>
              <a:rPr lang="en-US" dirty="0">
                <a:solidFill>
                  <a:srgbClr val="FF0000"/>
                </a:solidFill>
              </a:rPr>
              <a:t>(</a:t>
            </a:r>
            <a:r>
              <a:rPr lang="tr-TR" dirty="0">
                <a:solidFill>
                  <a:srgbClr val="FF0000"/>
                </a:solidFill>
              </a:rPr>
              <a:t>1</a:t>
            </a:r>
            <a:r>
              <a:rPr lang="en-US" dirty="0">
                <a:solidFill>
                  <a:srgbClr val="FF0000"/>
                </a:solidFill>
              </a:rPr>
              <a:t>)</a:t>
            </a:r>
          </a:p>
        </p:txBody>
      </p:sp>
    </p:spTree>
    <p:extLst>
      <p:ext uri="{BB962C8B-B14F-4D97-AF65-F5344CB8AC3E}">
        <p14:creationId xmlns:p14="http://schemas.microsoft.com/office/powerpoint/2010/main" val="3945433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0C489E-7EC8-47F6-B6B2-0C84870FFCAC}"/>
              </a:ext>
            </a:extLst>
          </p:cNvPr>
          <p:cNvSpPr txBox="1"/>
          <p:nvPr/>
        </p:nvSpPr>
        <p:spPr>
          <a:xfrm>
            <a:off x="4583832" y="3068960"/>
            <a:ext cx="3528392" cy="523220"/>
          </a:xfrm>
          <a:prstGeom prst="rect">
            <a:avLst/>
          </a:prstGeom>
          <a:noFill/>
        </p:spPr>
        <p:txBody>
          <a:bodyPr wrap="square" rtlCol="0">
            <a:spAutoFit/>
          </a:bodyPr>
          <a:lstStyle/>
          <a:p>
            <a:r>
              <a:rPr lang="tr-TR" sz="2800" i="1" dirty="0">
                <a:solidFill>
                  <a:schemeClr val="accent1"/>
                </a:solidFill>
                <a:latin typeface="Verdana" panose="020B0604030504040204" pitchFamily="34" charset="0"/>
                <a:ea typeface="Verdana" panose="020B0604030504040204" pitchFamily="34" charset="0"/>
              </a:rPr>
              <a:t>Teşekkürler…</a:t>
            </a:r>
            <a:endParaRPr lang="en-US" sz="2800" i="1" dirty="0">
              <a:solidFill>
                <a:schemeClr val="accent1"/>
              </a:solidFill>
              <a:latin typeface="Verdana" panose="020B0604030504040204" pitchFamily="34" charset="0"/>
              <a:ea typeface="Verdana" panose="020B0604030504040204" pitchFamily="34" charset="0"/>
            </a:endParaRPr>
          </a:p>
        </p:txBody>
      </p:sp>
      <p:sp>
        <p:nvSpPr>
          <p:cNvPr id="4" name="Dikdörtgen 14">
            <a:extLst>
              <a:ext uri="{FF2B5EF4-FFF2-40B4-BE49-F238E27FC236}">
                <a16:creationId xmlns:a16="http://schemas.microsoft.com/office/drawing/2014/main" id="{3A7552C8-D997-45B6-BB45-57289AF2CEEB}"/>
              </a:ext>
            </a:extLst>
          </p:cNvPr>
          <p:cNvSpPr/>
          <p:nvPr/>
        </p:nvSpPr>
        <p:spPr>
          <a:xfrm>
            <a:off x="1847528" y="2148825"/>
            <a:ext cx="8750391" cy="461665"/>
          </a:xfrm>
          <a:prstGeom prst="rect">
            <a:avLst/>
          </a:prstGeom>
          <a:solidFill>
            <a:srgbClr val="002060"/>
          </a:solidFill>
        </p:spPr>
        <p:txBody>
          <a:bodyPr wrap="square" lIns="91440" tIns="45720" rIns="91440" bIns="45720">
            <a:spAutoFit/>
          </a:bodyPr>
          <a:lstStyle/>
          <a:p>
            <a:pPr algn="ctr"/>
            <a:r>
              <a:rPr lang="tr-TR" sz="2400" b="1" dirty="0">
                <a:solidFill>
                  <a:schemeClr val="bg1"/>
                </a:solidFill>
                <a:latin typeface="Verdana" panose="020B0604030504040204" pitchFamily="34" charset="0"/>
                <a:ea typeface="Verdana" panose="020B0604030504040204" pitchFamily="34" charset="0"/>
              </a:rPr>
              <a:t>#TÜRKİYE KAMUOYUNDA ALMANYA ALGISI</a:t>
            </a:r>
            <a:endParaRPr lang="en-US" sz="2400" b="1" dirty="0">
              <a:solidFill>
                <a:schemeClr val="bg1"/>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11CE314-2506-42DC-B874-C09D8A241F97}"/>
              </a:ext>
            </a:extLst>
          </p:cNvPr>
          <p:cNvSpPr txBox="1"/>
          <p:nvPr/>
        </p:nvSpPr>
        <p:spPr>
          <a:xfrm>
            <a:off x="2855640" y="3467681"/>
            <a:ext cx="6103088" cy="2930033"/>
          </a:xfrm>
          <a:prstGeom prst="rect">
            <a:avLst/>
          </a:prstGeom>
          <a:noFill/>
        </p:spPr>
        <p:txBody>
          <a:bodyPr wrap="square">
            <a:spAutoFit/>
          </a:bodyPr>
          <a:lstStyle/>
          <a:p>
            <a:pPr defTabSz="799161">
              <a:lnSpc>
                <a:spcPct val="80000"/>
              </a:lnSpc>
              <a:spcBef>
                <a:spcPct val="50000"/>
              </a:spcBef>
              <a:buClr>
                <a:srgbClr val="FF0000"/>
              </a:buClr>
              <a:buSzPct val="150000"/>
            </a:pPr>
            <a:endParaRPr lang="tr-TR" sz="1600" dirty="0">
              <a:solidFill>
                <a:srgbClr val="000000"/>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tr-TR" sz="1600" dirty="0">
              <a:solidFill>
                <a:srgbClr val="023681"/>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tr-TR" sz="1600" dirty="0">
              <a:solidFill>
                <a:srgbClr val="023681"/>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tr-TR" sz="1600" dirty="0">
              <a:solidFill>
                <a:schemeClr val="tx2"/>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r>
              <a:rPr lang="tr-TR" sz="1600" b="1" u="sng" dirty="0">
                <a:solidFill>
                  <a:schemeClr val="tx2"/>
                </a:solidFill>
                <a:latin typeface="Verdana" panose="020B0604030504040204" pitchFamily="34" charset="0"/>
                <a:ea typeface="Verdana" panose="020B0604030504040204" pitchFamily="34" charset="0"/>
                <a:cs typeface="Arial"/>
              </a:rPr>
              <a:t>İletişim İçin</a:t>
            </a:r>
          </a:p>
          <a:p>
            <a:pPr algn="ctr" defTabSz="799161">
              <a:lnSpc>
                <a:spcPct val="80000"/>
              </a:lnSpc>
              <a:spcBef>
                <a:spcPct val="50000"/>
              </a:spcBef>
              <a:buClr>
                <a:srgbClr val="FF0000"/>
              </a:buClr>
              <a:buSzPct val="150000"/>
            </a:pPr>
            <a:r>
              <a:rPr lang="tr-TR" sz="2000" b="1" dirty="0">
                <a:solidFill>
                  <a:srgbClr val="FF6161"/>
                </a:solidFill>
                <a:latin typeface="Verdana" panose="020B0604030504040204" pitchFamily="34" charset="0"/>
                <a:ea typeface="Verdana" panose="020B0604030504040204" pitchFamily="34" charset="0"/>
                <a:cs typeface="Arial"/>
              </a:rPr>
              <a:t>Global Academy</a:t>
            </a:r>
          </a:p>
          <a:p>
            <a:pPr algn="ctr" defTabSz="799161">
              <a:lnSpc>
                <a:spcPct val="80000"/>
              </a:lnSpc>
              <a:spcBef>
                <a:spcPct val="50000"/>
              </a:spcBef>
              <a:buClr>
                <a:srgbClr val="FF0000"/>
              </a:buClr>
              <a:buSzPct val="150000"/>
            </a:pPr>
            <a:r>
              <a:rPr lang="tr-TR" sz="1600" dirty="0">
                <a:solidFill>
                  <a:srgbClr val="023681"/>
                </a:solidFill>
                <a:latin typeface="Verdana" panose="020B0604030504040204" pitchFamily="34" charset="0"/>
                <a:ea typeface="Verdana" panose="020B0604030504040204" pitchFamily="34" charset="0"/>
                <a:cs typeface="Arial"/>
              </a:rPr>
              <a:t>Tel: +90 (212) 533 65 32 </a:t>
            </a:r>
          </a:p>
          <a:p>
            <a:pPr algn="ctr" defTabSz="799161">
              <a:lnSpc>
                <a:spcPct val="80000"/>
              </a:lnSpc>
              <a:spcBef>
                <a:spcPct val="50000"/>
              </a:spcBef>
              <a:buClr>
                <a:srgbClr val="FF0000"/>
              </a:buClr>
              <a:buSzPct val="150000"/>
            </a:pPr>
            <a:r>
              <a:rPr lang="tr-TR" sz="1600" dirty="0">
                <a:solidFill>
                  <a:srgbClr val="023681"/>
                </a:solidFill>
                <a:latin typeface="Verdana" panose="020B0604030504040204" pitchFamily="34" charset="0"/>
                <a:ea typeface="Verdana" panose="020B0604030504040204" pitchFamily="34" charset="0"/>
                <a:cs typeface="Arial"/>
                <a:hlinkClick r:id="rId2"/>
              </a:rPr>
              <a:t>www.globalacademy.org</a:t>
            </a:r>
            <a:endParaRPr lang="tr-TR" sz="1600" dirty="0">
              <a:solidFill>
                <a:srgbClr val="023681"/>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tr-TR" sz="1600" dirty="0">
              <a:solidFill>
                <a:srgbClr val="023681"/>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411161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046162" y="2416969"/>
            <a:ext cx="6503442" cy="2024062"/>
          </a:xfrm>
        </p:spPr>
        <p:txBody>
          <a:bodyPr/>
          <a:lstStyle/>
          <a:p>
            <a:pPr eaLnBrk="1" hangingPunct="1"/>
            <a:r>
              <a:rPr lang="tr-TR" dirty="0">
                <a:solidFill>
                  <a:schemeClr val="bg1"/>
                </a:solidFill>
              </a:rPr>
              <a:t>Demografi</a:t>
            </a:r>
          </a:p>
        </p:txBody>
      </p:sp>
    </p:spTree>
    <p:extLst>
      <p:ext uri="{BB962C8B-B14F-4D97-AF65-F5344CB8AC3E}">
        <p14:creationId xmlns:p14="http://schemas.microsoft.com/office/powerpoint/2010/main" val="33533112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05B38AB8-E5C7-47E2-9A18-FBD1B2DFDCCA}"/>
              </a:ext>
            </a:extLst>
          </p:cNvPr>
          <p:cNvGrpSpPr/>
          <p:nvPr/>
        </p:nvGrpSpPr>
        <p:grpSpPr>
          <a:xfrm>
            <a:off x="561328" y="2295125"/>
            <a:ext cx="2989944" cy="1918750"/>
            <a:chOff x="13097482" y="2736478"/>
            <a:chExt cx="5492020" cy="3739722"/>
          </a:xfrm>
        </p:grpSpPr>
        <p:grpSp>
          <p:nvGrpSpPr>
            <p:cNvPr id="5" name="Group 35">
              <a:extLst>
                <a:ext uri="{FF2B5EF4-FFF2-40B4-BE49-F238E27FC236}">
                  <a16:creationId xmlns:a16="http://schemas.microsoft.com/office/drawing/2014/main" id="{B04565FA-7C8F-4F2C-9FF2-D6ABADCDB783}"/>
                </a:ext>
              </a:extLst>
            </p:cNvPr>
            <p:cNvGrpSpPr/>
            <p:nvPr/>
          </p:nvGrpSpPr>
          <p:grpSpPr>
            <a:xfrm>
              <a:off x="14238521" y="4802358"/>
              <a:ext cx="3536147" cy="1673842"/>
              <a:chOff x="13715838" y="4802358"/>
              <a:chExt cx="3536147" cy="1673842"/>
            </a:xfrm>
          </p:grpSpPr>
          <p:sp>
            <p:nvSpPr>
              <p:cNvPr id="11" name="Freeform 1047">
                <a:extLst>
                  <a:ext uri="{FF2B5EF4-FFF2-40B4-BE49-F238E27FC236}">
                    <a16:creationId xmlns:a16="http://schemas.microsoft.com/office/drawing/2014/main" id="{A83B4757-85C4-4678-AF29-D15F854E3FFD}"/>
                  </a:ext>
                </a:extLst>
              </p:cNvPr>
              <p:cNvSpPr>
                <a:spLocks noChangeAspect="1" noChangeArrowheads="1"/>
              </p:cNvSpPr>
              <p:nvPr/>
            </p:nvSpPr>
            <p:spPr bwMode="auto">
              <a:xfrm>
                <a:off x="13715838" y="4869643"/>
                <a:ext cx="1616410" cy="1606557"/>
              </a:xfrm>
              <a:custGeom>
                <a:avLst/>
                <a:gdLst>
                  <a:gd name="T0" fmla="*/ 757768 w 286977"/>
                  <a:gd name="T1" fmla="*/ 831883 h 285393"/>
                  <a:gd name="T2" fmla="*/ 741955 w 286977"/>
                  <a:gd name="T3" fmla="*/ 946958 h 285393"/>
                  <a:gd name="T4" fmla="*/ 727364 w 286977"/>
                  <a:gd name="T5" fmla="*/ 831883 h 285393"/>
                  <a:gd name="T6" fmla="*/ 208926 w 286977"/>
                  <a:gd name="T7" fmla="*/ 816462 h 285393"/>
                  <a:gd name="T8" fmla="*/ 225380 w 286977"/>
                  <a:gd name="T9" fmla="*/ 932725 h 285393"/>
                  <a:gd name="T10" fmla="*/ 195017 w 286977"/>
                  <a:gd name="T11" fmla="*/ 932725 h 285393"/>
                  <a:gd name="T12" fmla="*/ 208926 w 286977"/>
                  <a:gd name="T13" fmla="*/ 816462 h 285393"/>
                  <a:gd name="T14" fmla="*/ 499776 w 286977"/>
                  <a:gd name="T15" fmla="*/ 640445 h 285393"/>
                  <a:gd name="T16" fmla="*/ 661571 w 286977"/>
                  <a:gd name="T17" fmla="*/ 602279 h 285393"/>
                  <a:gd name="T18" fmla="*/ 341572 w 286977"/>
                  <a:gd name="T19" fmla="*/ 567692 h 285393"/>
                  <a:gd name="T20" fmla="*/ 366735 w 286977"/>
                  <a:gd name="T21" fmla="*/ 716777 h 285393"/>
                  <a:gd name="T22" fmla="*/ 341572 w 286977"/>
                  <a:gd name="T23" fmla="*/ 567692 h 285393"/>
                  <a:gd name="T24" fmla="*/ 366735 w 286977"/>
                  <a:gd name="T25" fmla="*/ 522372 h 285393"/>
                  <a:gd name="T26" fmla="*/ 475804 w 286977"/>
                  <a:gd name="T27" fmla="*/ 621363 h 285393"/>
                  <a:gd name="T28" fmla="*/ 584866 w 286977"/>
                  <a:gd name="T29" fmla="*/ 522372 h 285393"/>
                  <a:gd name="T30" fmla="*/ 475804 w 286977"/>
                  <a:gd name="T31" fmla="*/ 517601 h 285393"/>
                  <a:gd name="T32" fmla="*/ 552509 w 286977"/>
                  <a:gd name="T33" fmla="*/ 127606 h 285393"/>
                  <a:gd name="T34" fmla="*/ 542918 w 286977"/>
                  <a:gd name="T35" fmla="*/ 174126 h 285393"/>
                  <a:gd name="T36" fmla="*/ 287636 w 286977"/>
                  <a:gd name="T37" fmla="*/ 147888 h 285393"/>
                  <a:gd name="T38" fmla="*/ 475804 w 286977"/>
                  <a:gd name="T39" fmla="*/ 488979 h 285393"/>
                  <a:gd name="T40" fmla="*/ 655578 w 286977"/>
                  <a:gd name="T41" fmla="*/ 128811 h 285393"/>
                  <a:gd name="T42" fmla="*/ 593259 w 286977"/>
                  <a:gd name="T43" fmla="*/ 152661 h 285393"/>
                  <a:gd name="T44" fmla="*/ 475804 w 286977"/>
                  <a:gd name="T45" fmla="*/ 29810 h 285393"/>
                  <a:gd name="T46" fmla="*/ 523743 w 286977"/>
                  <a:gd name="T47" fmla="*/ 149074 h 285393"/>
                  <a:gd name="T48" fmla="*/ 530935 w 286977"/>
                  <a:gd name="T49" fmla="*/ 89448 h 285393"/>
                  <a:gd name="T50" fmla="*/ 602845 w 286977"/>
                  <a:gd name="T51" fmla="*/ 124035 h 285393"/>
                  <a:gd name="T52" fmla="*/ 475804 w 286977"/>
                  <a:gd name="T53" fmla="*/ 29810 h 285393"/>
                  <a:gd name="T54" fmla="*/ 709510 w 286977"/>
                  <a:gd name="T55" fmla="*/ 238524 h 285393"/>
                  <a:gd name="T56" fmla="*/ 613626 w 286977"/>
                  <a:gd name="T57" fmla="*/ 514027 h 285393"/>
                  <a:gd name="T58" fmla="*/ 812586 w 286977"/>
                  <a:gd name="T59" fmla="*/ 601085 h 285393"/>
                  <a:gd name="T60" fmla="*/ 952803 w 286977"/>
                  <a:gd name="T61" fmla="*/ 932641 h 285393"/>
                  <a:gd name="T62" fmla="*/ 922847 w 286977"/>
                  <a:gd name="T63" fmla="*/ 932641 h 285393"/>
                  <a:gd name="T64" fmla="*/ 806591 w 286977"/>
                  <a:gd name="T65" fmla="*/ 629711 h 285393"/>
                  <a:gd name="T66" fmla="*/ 599252 w 286977"/>
                  <a:gd name="T67" fmla="*/ 745396 h 285393"/>
                  <a:gd name="T68" fmla="*/ 588464 w 286977"/>
                  <a:gd name="T69" fmla="*/ 751360 h 285393"/>
                  <a:gd name="T70" fmla="*/ 490183 w 286977"/>
                  <a:gd name="T71" fmla="*/ 670262 h 285393"/>
                  <a:gd name="T72" fmla="*/ 475804 w 286977"/>
                  <a:gd name="T73" fmla="*/ 946951 h 285393"/>
                  <a:gd name="T74" fmla="*/ 461417 w 286977"/>
                  <a:gd name="T75" fmla="*/ 670262 h 285393"/>
                  <a:gd name="T76" fmla="*/ 363146 w 286977"/>
                  <a:gd name="T77" fmla="*/ 751360 h 285393"/>
                  <a:gd name="T78" fmla="*/ 351158 w 286977"/>
                  <a:gd name="T79" fmla="*/ 745396 h 285393"/>
                  <a:gd name="T80" fmla="*/ 145017 w 286977"/>
                  <a:gd name="T81" fmla="*/ 629711 h 285393"/>
                  <a:gd name="T82" fmla="*/ 28764 w 286977"/>
                  <a:gd name="T83" fmla="*/ 932641 h 285393"/>
                  <a:gd name="T84" fmla="*/ 0 w 286977"/>
                  <a:gd name="T85" fmla="*/ 932641 h 285393"/>
                  <a:gd name="T86" fmla="*/ 140217 w 286977"/>
                  <a:gd name="T87" fmla="*/ 601085 h 285393"/>
                  <a:gd name="T88" fmla="*/ 337978 w 286977"/>
                  <a:gd name="T89" fmla="*/ 514027 h 285393"/>
                  <a:gd name="T90" fmla="*/ 243293 w 286977"/>
                  <a:gd name="T91" fmla="*/ 238524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12" name="Freeform 1048">
                <a:extLst>
                  <a:ext uri="{FF2B5EF4-FFF2-40B4-BE49-F238E27FC236}">
                    <a16:creationId xmlns:a16="http://schemas.microsoft.com/office/drawing/2014/main" id="{885EF1B3-30C9-4F73-81B5-DB219A2F7562}"/>
                  </a:ext>
                </a:extLst>
              </p:cNvPr>
              <p:cNvSpPr>
                <a:spLocks noChangeAspect="1" noChangeArrowheads="1"/>
              </p:cNvSpPr>
              <p:nvPr/>
            </p:nvSpPr>
            <p:spPr bwMode="auto">
              <a:xfrm>
                <a:off x="15674999" y="4802358"/>
                <a:ext cx="1576986" cy="1606555"/>
              </a:xfrm>
              <a:custGeom>
                <a:avLst/>
                <a:gdLst>
                  <a:gd name="T0" fmla="*/ 771003 w 279041"/>
                  <a:gd name="T1" fmla="*/ 851580 h 285396"/>
                  <a:gd name="T2" fmla="*/ 755771 w 279041"/>
                  <a:gd name="T3" fmla="*/ 946888 h 285396"/>
                  <a:gd name="T4" fmla="*/ 740535 w 279041"/>
                  <a:gd name="T5" fmla="*/ 851580 h 285396"/>
                  <a:gd name="T6" fmla="*/ 178620 w 279041"/>
                  <a:gd name="T7" fmla="*/ 837457 h 285396"/>
                  <a:gd name="T8" fmla="*/ 194492 w 279041"/>
                  <a:gd name="T9" fmla="*/ 932771 h 285396"/>
                  <a:gd name="T10" fmla="*/ 163978 w 279041"/>
                  <a:gd name="T11" fmla="*/ 932771 h 285396"/>
                  <a:gd name="T12" fmla="*/ 178620 w 279041"/>
                  <a:gd name="T13" fmla="*/ 837457 h 285396"/>
                  <a:gd name="T14" fmla="*/ 364965 w 279041"/>
                  <a:gd name="T15" fmla="*/ 597461 h 285396"/>
                  <a:gd name="T16" fmla="*/ 464280 w 279041"/>
                  <a:gd name="T17" fmla="*/ 815694 h 285396"/>
                  <a:gd name="T18" fmla="*/ 565998 w 279041"/>
                  <a:gd name="T19" fmla="*/ 597461 h 285396"/>
                  <a:gd name="T20" fmla="*/ 464280 w 279041"/>
                  <a:gd name="T21" fmla="*/ 622506 h 285396"/>
                  <a:gd name="T22" fmla="*/ 561656 w 279041"/>
                  <a:gd name="T23" fmla="*/ 260123 h 285396"/>
                  <a:gd name="T24" fmla="*/ 278807 w 279041"/>
                  <a:gd name="T25" fmla="*/ 294556 h 285396"/>
                  <a:gd name="T26" fmla="*/ 464280 w 279041"/>
                  <a:gd name="T27" fmla="*/ 595077 h 285396"/>
                  <a:gd name="T28" fmla="*/ 650955 w 279041"/>
                  <a:gd name="T29" fmla="*/ 289787 h 285396"/>
                  <a:gd name="T30" fmla="*/ 464280 w 279041"/>
                  <a:gd name="T31" fmla="*/ 29810 h 285396"/>
                  <a:gd name="T32" fmla="*/ 210603 w 279041"/>
                  <a:gd name="T33" fmla="*/ 666628 h 285396"/>
                  <a:gd name="T34" fmla="*/ 338641 w 279041"/>
                  <a:gd name="T35" fmla="*/ 590308 h 285396"/>
                  <a:gd name="T36" fmla="*/ 241716 w 279041"/>
                  <a:gd name="T37" fmla="*/ 355378 h 285396"/>
                  <a:gd name="T38" fmla="*/ 265649 w 279041"/>
                  <a:gd name="T39" fmla="*/ 259974 h 285396"/>
                  <a:gd name="T40" fmla="*/ 455904 w 279041"/>
                  <a:gd name="T41" fmla="*/ 262358 h 285396"/>
                  <a:gd name="T42" fmla="*/ 677281 w 279041"/>
                  <a:gd name="T43" fmla="*/ 276671 h 285396"/>
                  <a:gd name="T44" fmla="*/ 589925 w 279041"/>
                  <a:gd name="T45" fmla="*/ 578379 h 285396"/>
                  <a:gd name="T46" fmla="*/ 662921 w 279041"/>
                  <a:gd name="T47" fmla="*/ 657088 h 285396"/>
                  <a:gd name="T48" fmla="*/ 787366 w 279041"/>
                  <a:gd name="T49" fmla="*/ 397114 h 285396"/>
                  <a:gd name="T50" fmla="*/ 464280 w 279041"/>
                  <a:gd name="T51" fmla="*/ 0 h 285396"/>
                  <a:gd name="T52" fmla="*/ 750273 w 279041"/>
                  <a:gd name="T53" fmla="*/ 671401 h 285396"/>
                  <a:gd name="T54" fmla="*/ 929760 w 279041"/>
                  <a:gd name="T55" fmla="*/ 875320 h 285396"/>
                  <a:gd name="T56" fmla="*/ 915403 w 279041"/>
                  <a:gd name="T57" fmla="*/ 946872 h 285396"/>
                  <a:gd name="T58" fmla="*/ 902241 w 279041"/>
                  <a:gd name="T59" fmla="*/ 875320 h 285396"/>
                  <a:gd name="T60" fmla="*/ 682065 w 279041"/>
                  <a:gd name="T61" fmla="*/ 689286 h 285396"/>
                  <a:gd name="T62" fmla="*/ 478646 w 279041"/>
                  <a:gd name="T63" fmla="*/ 932566 h 285396"/>
                  <a:gd name="T64" fmla="*/ 451120 w 279041"/>
                  <a:gd name="T65" fmla="*/ 932566 h 285396"/>
                  <a:gd name="T66" fmla="*/ 247698 w 279041"/>
                  <a:gd name="T67" fmla="*/ 689286 h 285396"/>
                  <a:gd name="T68" fmla="*/ 29922 w 279041"/>
                  <a:gd name="T69" fmla="*/ 875320 h 285396"/>
                  <a:gd name="T70" fmla="*/ 14369 w 279041"/>
                  <a:gd name="T71" fmla="*/ 946872 h 285396"/>
                  <a:gd name="T72" fmla="*/ 0 w 279041"/>
                  <a:gd name="T73" fmla="*/ 875320 h 285396"/>
                  <a:gd name="T74" fmla="*/ 179491 w 279041"/>
                  <a:gd name="T75" fmla="*/ 671401 h 285396"/>
                  <a:gd name="T76" fmla="*/ 464280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grpSp>
        <p:grpSp>
          <p:nvGrpSpPr>
            <p:cNvPr id="6" name="Group 34">
              <a:extLst>
                <a:ext uri="{FF2B5EF4-FFF2-40B4-BE49-F238E27FC236}">
                  <a16:creationId xmlns:a16="http://schemas.microsoft.com/office/drawing/2014/main" id="{05FCD9C1-C5B8-4B9D-A97B-9804E4442715}"/>
                </a:ext>
              </a:extLst>
            </p:cNvPr>
            <p:cNvGrpSpPr/>
            <p:nvPr/>
          </p:nvGrpSpPr>
          <p:grpSpPr>
            <a:xfrm>
              <a:off x="13097482" y="2736478"/>
              <a:ext cx="5492020" cy="1492037"/>
              <a:chOff x="13097482" y="2736478"/>
              <a:chExt cx="5492020" cy="1492037"/>
            </a:xfrm>
          </p:grpSpPr>
          <p:sp>
            <p:nvSpPr>
              <p:cNvPr id="9" name="Rounded Rectangular Callout 31">
                <a:extLst>
                  <a:ext uri="{FF2B5EF4-FFF2-40B4-BE49-F238E27FC236}">
                    <a16:creationId xmlns:a16="http://schemas.microsoft.com/office/drawing/2014/main" id="{025FBE2D-A7CC-4D9C-A302-6405A98F04B4}"/>
                  </a:ext>
                </a:extLst>
              </p:cNvPr>
              <p:cNvSpPr/>
              <p:nvPr/>
            </p:nvSpPr>
            <p:spPr>
              <a:xfrm>
                <a:off x="16220142" y="2736478"/>
                <a:ext cx="2369360" cy="1492037"/>
              </a:xfrm>
              <a:prstGeom prst="wedgeRoundRectCallout">
                <a:avLst>
                  <a:gd name="adj1" fmla="val 8466"/>
                  <a:gd name="adj2" fmla="val 76244"/>
                  <a:gd name="adj3" fmla="val 16667"/>
                </a:avLst>
              </a:prstGeom>
              <a:solidFill>
                <a:srgbClr val="229DCE"/>
              </a:solidFill>
              <a:ln w="12700" cap="flat" cmpd="sng" algn="ctr">
                <a:noFill/>
                <a:prstDash val="solid"/>
                <a:miter lim="800000"/>
              </a:ln>
              <a:effectLst/>
            </p:spPr>
            <p:txBody>
              <a:bodyPr rtlCol="0"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 name="Rounded Rectangular Callout 32">
                <a:extLst>
                  <a:ext uri="{FF2B5EF4-FFF2-40B4-BE49-F238E27FC236}">
                    <a16:creationId xmlns:a16="http://schemas.microsoft.com/office/drawing/2014/main" id="{C2FFFE89-BA18-4AF1-877A-6C65622ED6FA}"/>
                  </a:ext>
                </a:extLst>
              </p:cNvPr>
              <p:cNvSpPr/>
              <p:nvPr/>
            </p:nvSpPr>
            <p:spPr>
              <a:xfrm>
                <a:off x="13097482" y="2736478"/>
                <a:ext cx="2369360" cy="1492037"/>
              </a:xfrm>
              <a:prstGeom prst="wedgeRoundRectCallout">
                <a:avLst>
                  <a:gd name="adj1" fmla="val -8901"/>
                  <a:gd name="adj2" fmla="val 77776"/>
                  <a:gd name="adj3" fmla="val 16667"/>
                </a:avLst>
              </a:prstGeom>
              <a:solidFill>
                <a:srgbClr val="37A7B6"/>
              </a:solidFill>
              <a:ln w="12700" cap="flat" cmpd="sng" algn="ctr">
                <a:noFill/>
                <a:prstDash val="solid"/>
                <a:miter lim="800000"/>
              </a:ln>
              <a:effectLst/>
            </p:spPr>
            <p:txBody>
              <a:bodyPr rtlCol="0"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7" name="TextBox 37">
              <a:extLst>
                <a:ext uri="{FF2B5EF4-FFF2-40B4-BE49-F238E27FC236}">
                  <a16:creationId xmlns:a16="http://schemas.microsoft.com/office/drawing/2014/main" id="{DBD6F5DF-0F05-4488-9FC9-61B7D090C95E}"/>
                </a:ext>
              </a:extLst>
            </p:cNvPr>
            <p:cNvSpPr txBox="1"/>
            <p:nvPr/>
          </p:nvSpPr>
          <p:spPr>
            <a:xfrm>
              <a:off x="16234116" y="2900462"/>
              <a:ext cx="2341422" cy="1139750"/>
            </a:xfrm>
            <a:prstGeom prst="rect">
              <a:avLst/>
            </a:prstGeom>
            <a:noFill/>
          </p:spPr>
          <p:txBody>
            <a:bodyPr wrap="none" rtlCol="0" anchor="t" anchorCtr="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rPr>
                <a:t>%50,3</a:t>
              </a:r>
              <a:endParaRPr kumimoji="0" lang="en-US"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endParaRPr>
            </a:p>
          </p:txBody>
        </p:sp>
        <p:sp>
          <p:nvSpPr>
            <p:cNvPr id="8" name="TextBox 38">
              <a:extLst>
                <a:ext uri="{FF2B5EF4-FFF2-40B4-BE49-F238E27FC236}">
                  <a16:creationId xmlns:a16="http://schemas.microsoft.com/office/drawing/2014/main" id="{DADDC164-3469-4DB5-9EDE-0945C2DC5024}"/>
                </a:ext>
              </a:extLst>
            </p:cNvPr>
            <p:cNvSpPr txBox="1"/>
            <p:nvPr/>
          </p:nvSpPr>
          <p:spPr>
            <a:xfrm>
              <a:off x="13136805" y="2900464"/>
              <a:ext cx="2341422" cy="1139750"/>
            </a:xfrm>
            <a:prstGeom prst="rect">
              <a:avLst/>
            </a:prstGeom>
            <a:noFill/>
          </p:spPr>
          <p:txBody>
            <a:bodyPr wrap="none" rtlCol="0" anchor="t" anchorCtr="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rPr>
                <a:t>%49,7</a:t>
              </a:r>
              <a:endParaRPr kumimoji="0" lang="en-US"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endParaRPr>
            </a:p>
          </p:txBody>
        </p:sp>
      </p:grpSp>
      <p:graphicFrame>
        <p:nvGraphicFramePr>
          <p:cNvPr id="13" name="Chart 306">
            <a:extLst>
              <a:ext uri="{FF2B5EF4-FFF2-40B4-BE49-F238E27FC236}">
                <a16:creationId xmlns:a16="http://schemas.microsoft.com/office/drawing/2014/main" id="{9AC3B4A6-C1B8-4DFB-9603-612EE4ECD6BC}"/>
              </a:ext>
            </a:extLst>
          </p:cNvPr>
          <p:cNvGraphicFramePr/>
          <p:nvPr>
            <p:extLst>
              <p:ext uri="{D42A27DB-BD31-4B8C-83A1-F6EECF244321}">
                <p14:modId xmlns:p14="http://schemas.microsoft.com/office/powerpoint/2010/main" val="99054066"/>
              </p:ext>
            </p:extLst>
          </p:nvPr>
        </p:nvGraphicFramePr>
        <p:xfrm>
          <a:off x="4295800" y="2520276"/>
          <a:ext cx="4834693" cy="2264998"/>
        </p:xfrm>
        <a:graphic>
          <a:graphicData uri="http://schemas.openxmlformats.org/drawingml/2006/chart">
            <c:chart xmlns:c="http://schemas.openxmlformats.org/drawingml/2006/chart" xmlns:r="http://schemas.openxmlformats.org/officeDocument/2006/relationships" r:id="rId2"/>
          </a:graphicData>
        </a:graphic>
      </p:graphicFrame>
      <p:sp>
        <p:nvSpPr>
          <p:cNvPr id="14" name="Metin kutusu 23">
            <a:extLst>
              <a:ext uri="{FF2B5EF4-FFF2-40B4-BE49-F238E27FC236}">
                <a16:creationId xmlns:a16="http://schemas.microsoft.com/office/drawing/2014/main" id="{9C9C5B6A-A081-45C0-AB13-06551ABE2E9B}"/>
              </a:ext>
            </a:extLst>
          </p:cNvPr>
          <p:cNvSpPr txBox="1"/>
          <p:nvPr/>
        </p:nvSpPr>
        <p:spPr>
          <a:xfrm>
            <a:off x="4095820" y="2240761"/>
            <a:ext cx="3409769" cy="276999"/>
          </a:xfrm>
          <a:prstGeom prst="rect">
            <a:avLst/>
          </a:prstGeom>
          <a:noFill/>
        </p:spPr>
        <p:txBody>
          <a:bodyPr wrap="square" rtlCol="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effectLst/>
                <a:uLnTx/>
                <a:uFillTx/>
                <a:latin typeface="Verdana"/>
                <a:ea typeface="+mn-ea"/>
                <a:cs typeface="+mn-cs"/>
              </a:rPr>
              <a:t>Ortalama	                </a:t>
            </a:r>
            <a:r>
              <a:rPr lang="tr-TR" sz="1200" b="1" dirty="0">
                <a:latin typeface="Verdana"/>
              </a:rPr>
              <a:t>38,7</a:t>
            </a:r>
            <a:endParaRPr kumimoji="0" lang="tr-TR" sz="1200" b="1" i="0" u="none" strike="noStrike" kern="1200" cap="none" spc="0" normalizeH="0" baseline="0" noProof="0" dirty="0">
              <a:ln>
                <a:noFill/>
              </a:ln>
              <a:effectLst/>
              <a:uLnTx/>
              <a:uFillTx/>
              <a:latin typeface="Verdana"/>
            </a:endParaRPr>
          </a:p>
        </p:txBody>
      </p:sp>
      <p:sp>
        <p:nvSpPr>
          <p:cNvPr id="20" name="Text Box 3">
            <a:extLst>
              <a:ext uri="{FF2B5EF4-FFF2-40B4-BE49-F238E27FC236}">
                <a16:creationId xmlns:a16="http://schemas.microsoft.com/office/drawing/2014/main" id="{F783462C-F502-445C-935F-1859F885D7FF}"/>
              </a:ext>
            </a:extLst>
          </p:cNvPr>
          <p:cNvSpPr txBox="1">
            <a:spLocks noChangeArrowheads="1"/>
          </p:cNvSpPr>
          <p:nvPr/>
        </p:nvSpPr>
        <p:spPr bwMode="auto">
          <a:xfrm>
            <a:off x="4295800" y="1429085"/>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Yaş</a:t>
            </a:r>
          </a:p>
        </p:txBody>
      </p:sp>
      <p:sp>
        <p:nvSpPr>
          <p:cNvPr id="24" name="Text Box 3">
            <a:extLst>
              <a:ext uri="{FF2B5EF4-FFF2-40B4-BE49-F238E27FC236}">
                <a16:creationId xmlns:a16="http://schemas.microsoft.com/office/drawing/2014/main" id="{F783462C-F502-445C-935F-1859F885D7FF}"/>
              </a:ext>
            </a:extLst>
          </p:cNvPr>
          <p:cNvSpPr txBox="1">
            <a:spLocks noChangeArrowheads="1"/>
          </p:cNvSpPr>
          <p:nvPr/>
        </p:nvSpPr>
        <p:spPr bwMode="auto">
          <a:xfrm>
            <a:off x="407368" y="1431569"/>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Cinsiyet</a:t>
            </a:r>
          </a:p>
        </p:txBody>
      </p:sp>
      <p:sp>
        <p:nvSpPr>
          <p:cNvPr id="26" name="Text Box 4"/>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Baz: 1500</a:t>
            </a:r>
          </a:p>
        </p:txBody>
      </p:sp>
      <p:sp>
        <p:nvSpPr>
          <p:cNvPr id="27" name="Text Box 3">
            <a:extLst>
              <a:ext uri="{FF2B5EF4-FFF2-40B4-BE49-F238E27FC236}">
                <a16:creationId xmlns:a16="http://schemas.microsoft.com/office/drawing/2014/main" id="{5C635BD0-66B2-4F80-8C0B-40A111343754}"/>
              </a:ext>
            </a:extLst>
          </p:cNvPr>
          <p:cNvSpPr txBox="1">
            <a:spLocks noChangeArrowheads="1"/>
          </p:cNvSpPr>
          <p:nvPr/>
        </p:nvSpPr>
        <p:spPr bwMode="auto">
          <a:xfrm>
            <a:off x="8616280" y="1428497"/>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Verdana"/>
                <a:ea typeface="+mn-ea"/>
                <a:cs typeface="+mn-cs"/>
              </a:rPr>
              <a:t>Medeni Durum</a:t>
            </a:r>
          </a:p>
        </p:txBody>
      </p:sp>
      <p:graphicFrame>
        <p:nvGraphicFramePr>
          <p:cNvPr id="28" name="Chart 16">
            <a:extLst>
              <a:ext uri="{FF2B5EF4-FFF2-40B4-BE49-F238E27FC236}">
                <a16:creationId xmlns:a16="http://schemas.microsoft.com/office/drawing/2014/main" id="{E87EE4E5-9BA0-4F6F-81EC-30334A9C7101}"/>
              </a:ext>
            </a:extLst>
          </p:cNvPr>
          <p:cNvGraphicFramePr/>
          <p:nvPr>
            <p:extLst>
              <p:ext uri="{D42A27DB-BD31-4B8C-83A1-F6EECF244321}">
                <p14:modId xmlns:p14="http://schemas.microsoft.com/office/powerpoint/2010/main" val="4173020051"/>
              </p:ext>
            </p:extLst>
          </p:nvPr>
        </p:nvGraphicFramePr>
        <p:xfrm>
          <a:off x="8007712" y="2151436"/>
          <a:ext cx="3884861" cy="2294026"/>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p:cNvSpPr/>
          <p:nvPr/>
        </p:nvSpPr>
        <p:spPr>
          <a:xfrm>
            <a:off x="10344472" y="404664"/>
            <a:ext cx="1496051" cy="369332"/>
          </a:xfrm>
          <a:prstGeom prst="rect">
            <a:avLst/>
          </a:prstGeom>
        </p:spPr>
        <p:txBody>
          <a:bodyPr wrap="none">
            <a:spAutoFit/>
          </a:bodyPr>
          <a:lstStyle/>
          <a:p>
            <a:r>
              <a:rPr lang="en-US" b="1" dirty="0">
                <a:solidFill>
                  <a:srgbClr val="4472C4"/>
                </a:solidFill>
              </a:rPr>
              <a:t>Demografi</a:t>
            </a:r>
            <a:r>
              <a:rPr lang="en-US" dirty="0"/>
              <a:t> </a:t>
            </a:r>
            <a:r>
              <a:rPr lang="en-US" dirty="0">
                <a:solidFill>
                  <a:srgbClr val="FF0000"/>
                </a:solidFill>
              </a:rPr>
              <a:t>(1)</a:t>
            </a:r>
          </a:p>
        </p:txBody>
      </p:sp>
    </p:spTree>
    <p:extLst>
      <p:ext uri="{BB962C8B-B14F-4D97-AF65-F5344CB8AC3E}">
        <p14:creationId xmlns:p14="http://schemas.microsoft.com/office/powerpoint/2010/main" val="4134466580"/>
      </p:ext>
    </p:extLst>
  </p:cSld>
  <p:clrMapOvr>
    <a:masterClrMapping/>
  </p:clrMapOvr>
</p:sld>
</file>

<file path=ppt/theme/theme1.xml><?xml version="1.0" encoding="utf-8"?>
<a:theme xmlns:a="http://schemas.openxmlformats.org/drawingml/2006/main" name="3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lmany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manya" id="{15B9D6DF-D105-4880-965F-BF72E7B0CB33}" vid="{9E51C5B5-280B-4156-9B6E-57561BE9F107}"/>
    </a:ext>
  </a:extLst>
</a:theme>
</file>

<file path=ppt/theme/theme1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Almany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manya" id="{15B9D6DF-D105-4880-965F-BF72E7B0CB33}" vid="{9E51C5B5-280B-4156-9B6E-57561BE9F107}"/>
    </a:ext>
  </a:extLst>
</a:theme>
</file>

<file path=ppt/theme/theme1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85131</TotalTime>
  <Words>3678</Words>
  <Application>Microsoft Macintosh PowerPoint</Application>
  <PresentationFormat>Widescreen</PresentationFormat>
  <Paragraphs>1152</Paragraphs>
  <Slides>72</Slides>
  <Notes>22</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72</vt:i4>
      </vt:variant>
    </vt:vector>
  </HeadingPairs>
  <TitlesOfParts>
    <vt:vector size="96" baseType="lpstr">
      <vt:lpstr>Arial</vt:lpstr>
      <vt:lpstr>Calibri</vt:lpstr>
      <vt:lpstr>Calibri Light</vt:lpstr>
      <vt:lpstr>Gill Sans Light</vt:lpstr>
      <vt:lpstr>Lato Light</vt:lpstr>
      <vt:lpstr>Neo Sans Pro</vt:lpstr>
      <vt:lpstr>Neo Sans Pro Medium</vt:lpstr>
      <vt:lpstr>Poppins</vt:lpstr>
      <vt:lpstr>Verdana</vt:lpstr>
      <vt:lpstr>Wingdings</vt:lpstr>
      <vt:lpstr>38_Default Design</vt:lpstr>
      <vt:lpstr>20_Custom Design</vt:lpstr>
      <vt:lpstr>21_Custom Design</vt:lpstr>
      <vt:lpstr>22_Custom Design</vt:lpstr>
      <vt:lpstr>11_Custom Design</vt:lpstr>
      <vt:lpstr>12_Custom Design</vt:lpstr>
      <vt:lpstr>27_Custom Design</vt:lpstr>
      <vt:lpstr>28_Custom Design</vt:lpstr>
      <vt:lpstr>14_Custom Design</vt:lpstr>
      <vt:lpstr>13_Custom Design</vt:lpstr>
      <vt:lpstr>15_Custom Design</vt:lpstr>
      <vt:lpstr>Almanya</vt:lpstr>
      <vt:lpstr>Özel Tasarım</vt:lpstr>
      <vt:lpstr>1_Almanya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Demografi</vt:lpstr>
      <vt:lpstr>PowerPoint Presentation</vt:lpstr>
      <vt:lpstr>PowerPoint Presentation</vt:lpstr>
      <vt:lpstr>PowerPoint Presentation</vt:lpstr>
      <vt:lpstr>PowerPoint Presentation</vt:lpstr>
      <vt:lpstr>Genel Ülke Algısı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Özel Almanya Algısı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Siyasi Boyut ve Uluslararası İlişkiler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Askeri Özellikler</vt:lpstr>
      <vt:lpstr>PowerPoint Presentation</vt:lpstr>
      <vt:lpstr>PowerPoint Presentation</vt:lpstr>
      <vt:lpstr>Ekonomik Boyut</vt:lpstr>
      <vt:lpstr>PowerPoint Presentation</vt:lpstr>
      <vt:lpstr>PowerPoint Presentation</vt:lpstr>
      <vt:lpstr>PowerPoint Presentation</vt:lpstr>
      <vt:lpstr>PowerPoint Presentation</vt:lpstr>
      <vt:lpstr>PowerPoint Presentation</vt:lpstr>
      <vt:lpstr>PowerPoint Presentation</vt:lpstr>
      <vt:lpstr>İş Dünyası Boyutu</vt:lpstr>
      <vt:lpstr>PowerPoint Presentation</vt:lpstr>
      <vt:lpstr>PowerPoint Presentation</vt:lpstr>
      <vt:lpstr>PowerPoint Presentation</vt:lpstr>
      <vt:lpstr>Sosyolojik Boyut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Sivil Toplum Boyutu</vt:lpstr>
      <vt:lpstr>PowerPoint Presentation</vt:lpstr>
      <vt:lpstr>PowerPoint Presentation</vt:lpstr>
      <vt:lpstr>PowerPoint Presentation</vt:lpstr>
      <vt:lpstr>PowerPoint Presentation</vt:lpstr>
      <vt:lpstr>PowerPoint Presentation</vt:lpstr>
      <vt:lpstr>Özet Değerlendirme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r11</dc:creator>
  <cp:lastModifiedBy>Mustafa Aydın</cp:lastModifiedBy>
  <cp:revision>7627</cp:revision>
  <cp:lastPrinted>2021-02-23T09:52:26Z</cp:lastPrinted>
  <dcterms:created xsi:type="dcterms:W3CDTF">2012-01-19T15:34:52Z</dcterms:created>
  <dcterms:modified xsi:type="dcterms:W3CDTF">2022-04-25T10:32:43Z</dcterms:modified>
</cp:coreProperties>
</file>